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modernComment_14E_76BB4355.xml" ContentType="application/vnd.ms-powerpoint.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141_9D07EE62.xml" ContentType="application/vnd.ms-powerpoint.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157_BA015600.xml" ContentType="application/vnd.ms-powerpoint.comment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comments/modernComment_131_6661A856.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10C_4D938D74.xml" ContentType="application/vnd.ms-powerpoint.comments+xml"/>
  <Override PartName="/ppt/notesSlides/notesSlide13.xml" ContentType="application/vnd.openxmlformats-officedocument.presentationml.notesSlide+xml"/>
  <Override PartName="/ppt/comments/modernComment_159_2538C34C.xml" ContentType="application/vnd.ms-powerpoint.comments+xml"/>
  <Override PartName="/ppt/notesSlides/notesSlide14.xml" ContentType="application/vnd.openxmlformats-officedocument.presentationml.notesSlide+xml"/>
  <Override PartName="/ppt/comments/modernComment_133_8B814BF1.xml" ContentType="application/vnd.ms-powerpoint.comments+xml"/>
  <Override PartName="/ppt/notesSlides/notesSlide15.xml" ContentType="application/vnd.openxmlformats-officedocument.presentationml.notesSlide+xml"/>
  <Override PartName="/ppt/comments/modernComment_15F_694D51D5.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0"/>
  </p:notesMasterIdLst>
  <p:sldIdLst>
    <p:sldId id="257" r:id="rId5"/>
    <p:sldId id="334" r:id="rId6"/>
    <p:sldId id="260" r:id="rId7"/>
    <p:sldId id="321" r:id="rId8"/>
    <p:sldId id="336" r:id="rId9"/>
    <p:sldId id="338" r:id="rId10"/>
    <p:sldId id="337" r:id="rId11"/>
    <p:sldId id="343" r:id="rId12"/>
    <p:sldId id="359" r:id="rId13"/>
    <p:sldId id="305" r:id="rId14"/>
    <p:sldId id="290" r:id="rId15"/>
    <p:sldId id="268" r:id="rId16"/>
    <p:sldId id="345" r:id="rId17"/>
    <p:sldId id="307" r:id="rId18"/>
    <p:sldId id="351"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Calibri Light" panose="020F0302020204030204" pitchFamily="34" charset="0"/>
      <p:regular r:id="rId25"/>
      <p:italic r:id="rId26"/>
    </p:embeddedFont>
    <p:embeddedFont>
      <p:font typeface="Nunito Sans" pitchFamily="2" charset="0"/>
      <p:regular r:id="rId27"/>
      <p:bold r:id="rId28"/>
      <p:italic r:id="rId29"/>
      <p:boldItalic r:id="rId30"/>
    </p:embeddedFont>
    <p:embeddedFont>
      <p:font typeface="Segoe UI" panose="020B0502040204020203"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2856" userDrawn="1">
          <p15:clr>
            <a:srgbClr val="A4A3A4"/>
          </p15:clr>
        </p15:guide>
        <p15:guide id="2" orient="horz"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4F44802-3E20-056C-B20A-DBC3DDA35472}" name="Aysha Abdul-Khader" initials="AA" userId="S::aysha.abdul-khader@socialmobility.org.uk::238eef29-e25b-4d75-b712-e45a700bb5e4" providerId="AD"/>
  <p188:author id="{D536258B-06D5-9696-A654-81938F5E4925}" name="Francesca Farnell" initials="FF" userId="S::francesca.farnell@socialmobility.org.uk::77f83680-43a7-4ab8-a2c4-662134abac22" providerId="AD"/>
  <p188:author id="{6A6758B8-1696-B126-1802-EB6D585EC8C1}" name="Wah Au" initials="WA" userId="S::wah.au@socialmobility.org.uk::c124c30e-28c2-42fe-b743-081b4174f2f1" providerId="AD"/>
  <p188:author id="{0463A3E1-D4C9-936D-BC63-09794CECA193}" name="Antony Haddley" initials="AH" userId="S::antony.haddley@socialmobility.org.uk::c669d950-6c3b-4142-8df6-970925e2e89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0D52"/>
    <a:srgbClr val="51AD5C"/>
    <a:srgbClr val="F29100"/>
    <a:srgbClr val="FF157C"/>
    <a:srgbClr val="9999FF"/>
    <a:srgbClr val="FFB64B"/>
    <a:srgbClr val="00B2E3"/>
    <a:srgbClr val="F45A40"/>
    <a:srgbClr val="5DB467"/>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62" y="67"/>
      </p:cViewPr>
      <p:guideLst>
        <p:guide pos="2856"/>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9" Type="http://schemas.microsoft.com/office/2018/10/relationships/authors" Target="authors.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omments/modernComment_10C_4D938D74.xml><?xml version="1.0" encoding="utf-8"?>
<p188:cmLst xmlns:a="http://schemas.openxmlformats.org/drawingml/2006/main" xmlns:r="http://schemas.openxmlformats.org/officeDocument/2006/relationships" xmlns:p188="http://schemas.microsoft.com/office/powerpoint/2018/8/main">
  <p188:cm id="{4E47F088-A6F3-48CF-B156-9763F5D0459B}" authorId="{D536258B-06D5-9696-A654-81938F5E4925}" status="resolved" created="2023-09-07T16:12:24.023" complete="100000">
    <pc:sldMkLst xmlns:pc="http://schemas.microsoft.com/office/powerpoint/2013/main/command">
      <pc:docMk/>
      <pc:sldMk cId="1301515636" sldId="268"/>
    </pc:sldMkLst>
    <p188:txBody>
      <a:bodyPr/>
      <a:lstStyle/>
      <a:p>
        <a:r>
          <a:rPr lang="en-GB"/>
          <a:t>I have moved this down the deck, as I think it makes more narrative sense to introduce what we stand for, then the basics of the programme, establishing if you're eligible, then establishing interest (by listing internships and residential opportunities) then following up with UG and RG support as it is better reflective of the chronology of the programme </a:t>
        </a:r>
      </a:p>
    </p188:txBody>
  </p188:cm>
</p188:cmLst>
</file>

<file path=ppt/comments/modernComment_14E_76BB4355.xml><?xml version="1.0" encoding="utf-8"?>
<p188:cmLst xmlns:a="http://schemas.openxmlformats.org/drawingml/2006/main" xmlns:r="http://schemas.openxmlformats.org/officeDocument/2006/relationships" xmlns:p188="http://schemas.microsoft.com/office/powerpoint/2018/8/main">
  <p188:cm id="{2FF62B9F-0C4C-4B5E-BE5D-6FF1C61B0FC2}" authorId="{D536258B-06D5-9696-A654-81938F5E4925}" status="resolved" created="2023-09-07T12:48:40.136" complete="100000">
    <pc:sldMkLst xmlns:pc="http://schemas.microsoft.com/office/powerpoint/2013/main/command">
      <pc:docMk/>
      <pc:sldMk cId="1991983957" sldId="334"/>
    </pc:sldMkLst>
    <p188:replyLst>
      <p188:reply id="{C8E19CCB-39F9-47F6-921C-CE1E08FD6CBB}" authorId="{0463A3E1-D4C9-936D-BC63-09794CECA193}" created="2023-09-18T12:50:19.665">
        <p188:txBody>
          <a:bodyPr/>
          <a:lstStyle/>
          <a:p>
            <a:r>
              <a:rPr lang="en-GB"/>
              <a:t>love the initiative but this isn't approved messaging and shouldn't be used</a:t>
            </a:r>
          </a:p>
        </p188:txBody>
      </p188:reply>
      <p188:reply id="{422EC9D0-BF2B-4594-A5EA-DF43246A1D77}" authorId="{0463A3E1-D4C9-936D-BC63-09794CECA193}" created="2023-09-18T12:50:25.149">
        <p188:txBody>
          <a:bodyPr/>
          <a:lstStyle/>
          <a:p>
            <a:r>
              <a:rPr lang="en-GB"/>
              <a:t>This is approved:
We propel brilliant young people into university and professional life</a:t>
            </a:r>
          </a:p>
        </p188:txBody>
      </p188:reply>
    </p188:replyLst>
    <p188:txBody>
      <a:bodyPr/>
      <a:lstStyle/>
      <a:p>
        <a:r>
          <a:rPr lang="en-GB"/>
          <a:t>Previously this read as 'We open up university and the top professions for those without the means or networks to get there'. Admittedly mine is wordier, but I hope more specific</a:t>
        </a:r>
      </a:p>
    </p188:txBody>
  </p188:cm>
</p188:cmLst>
</file>

<file path=ppt/comments/modernComment_15F_694D51D5.xml><?xml version="1.0" encoding="utf-8"?>
<p188:cmLst xmlns:a="http://schemas.openxmlformats.org/drawingml/2006/main" xmlns:r="http://schemas.openxmlformats.org/officeDocument/2006/relationships" xmlns:p188="http://schemas.microsoft.com/office/powerpoint/2018/8/main">
  <p188:cm id="{A962CC55-0723-4961-8D4E-0EE8B3C5549A}" authorId="{D536258B-06D5-9696-A654-81938F5E4925}" status="resolved" created="2023-09-07T12:57:48.098" complete="100000">
    <pc:sldMkLst xmlns:pc="http://schemas.microsoft.com/office/powerpoint/2013/main/command">
      <pc:docMk/>
      <pc:sldMk cId="1766674901" sldId="351"/>
    </pc:sldMkLst>
    <p188:txBody>
      <a:bodyPr/>
      <a:lstStyle/>
      <a:p>
        <a:r>
          <a:rPr lang="en-GB"/>
          <a:t>Have combined a few slides together from last year (contact info and application deadlines were separate).</a:t>
        </a:r>
      </a:p>
    </p188:txBody>
  </p188:cm>
</p188:cmLst>
</file>

<file path=ppt/comments/modernComment_131_6661A856.xml><?xml version="1.0" encoding="utf-8"?>
<p188:cmLst xmlns:a="http://schemas.openxmlformats.org/drawingml/2006/main" xmlns:r="http://schemas.openxmlformats.org/officeDocument/2006/relationships" xmlns:p188="http://schemas.microsoft.com/office/powerpoint/2018/8/main">
  <p188:cm id="{E6FE5A6A-496B-4185-AEB9-C96A310A2243}" authorId="{0463A3E1-D4C9-936D-BC63-09794CECA193}" status="resolved" created="2023-09-18T12:54:41.549" complete="100000">
    <ac:txMkLst xmlns:ac="http://schemas.microsoft.com/office/drawing/2013/main/command">
      <pc:docMk xmlns:pc="http://schemas.microsoft.com/office/powerpoint/2013/main/command"/>
      <pc:sldMk xmlns:pc="http://schemas.microsoft.com/office/powerpoint/2013/main/command" cId="1717676118" sldId="305"/>
      <ac:spMk id="7" creationId="{00000000-0000-0000-0000-000000000000}"/>
      <ac:txMk cp="24" len="1">
        <ac:context len="124" hash="485056271"/>
      </ac:txMk>
    </ac:txMkLst>
    <p188:pos x="4177392" y="149678"/>
    <p188:txBody>
      <a:bodyPr/>
      <a:lstStyle/>
      <a:p>
        <a:r>
          <a:rPr lang="en-GB"/>
          <a:t>Employer Insight?</a:t>
        </a:r>
      </a:p>
    </p188:txBody>
  </p188:cm>
</p188:cmLst>
</file>

<file path=ppt/comments/modernComment_133_8B814BF1.xml><?xml version="1.0" encoding="utf-8"?>
<p188:cmLst xmlns:a="http://schemas.openxmlformats.org/drawingml/2006/main" xmlns:r="http://schemas.openxmlformats.org/officeDocument/2006/relationships" xmlns:p188="http://schemas.microsoft.com/office/powerpoint/2018/8/main">
  <p188:cm id="{87781DE9-4CF3-440B-A229-FC1AFF52AB7E}" authorId="{D536258B-06D5-9696-A654-81938F5E4925}" status="resolved" created="2023-09-07T12:57:11.956" complete="100000">
    <pc:sldMkLst xmlns:pc="http://schemas.microsoft.com/office/powerpoint/2013/main/command">
      <pc:docMk/>
      <pc:sldMk cId="2340506609" sldId="307"/>
    </pc:sldMkLst>
    <p188:replyLst>
      <p188:reply id="{6E00F59E-081C-44CA-AA52-CDB24D5A35EB}" authorId="{0463A3E1-D4C9-936D-BC63-09794CECA193}" created="2023-09-18T13:27:10.152">
        <p188:txBody>
          <a:bodyPr/>
          <a:lstStyle/>
          <a:p>
            <a:r>
              <a:rPr lang="en-GB"/>
              <a:t>[@Wah Au] can you please run your eye over this from a user perspective?</a:t>
            </a:r>
          </a:p>
        </p188:txBody>
      </p188:reply>
      <p188:reply id="{D53E9244-A708-400E-932B-66CD49C66589}" authorId="{6A6758B8-1696-B126-1802-EB6D585EC8C1}" created="2023-09-18T14:13:01.555">
        <p188:txBody>
          <a:bodyPr/>
          <a:lstStyle/>
          <a:p>
            <a:r>
              <a:rPr lang="en-GB"/>
              <a:t>Thanks both! Have updated the copy to accurately reflect the sections of the form. 
P.S. Definitely prefer using the landing page visual over the form!</a:t>
            </a:r>
          </a:p>
        </p188:txBody>
      </p188:reply>
    </p188:replyLst>
    <p188:txBody>
      <a:bodyPr/>
      <a:lstStyle/>
      <a:p>
        <a:r>
          <a:rPr lang="en-GB"/>
          <a:t>Again, any updates to this slide probably best to come from Dev team/Design&amp;Comms?</a:t>
        </a:r>
      </a:p>
    </p188:txBody>
  </p188:cm>
</p188:cmLst>
</file>

<file path=ppt/comments/modernComment_141_9D07EE62.xml><?xml version="1.0" encoding="utf-8"?>
<p188:cmLst xmlns:a="http://schemas.openxmlformats.org/drawingml/2006/main" xmlns:r="http://schemas.openxmlformats.org/officeDocument/2006/relationships" xmlns:p188="http://schemas.microsoft.com/office/powerpoint/2018/8/main">
  <p188:cm id="{0F5F04BA-2F31-4E6F-8267-0F4A5B3479DC}" authorId="{D536258B-06D5-9696-A654-81938F5E4925}" status="resolved" created="2023-09-07T12:37:21.181" complete="100000">
    <pc:sldMkLst xmlns:pc="http://schemas.microsoft.com/office/powerpoint/2013/main/command">
      <pc:docMk/>
      <pc:sldMk cId="2634542690" sldId="321"/>
    </pc:sldMkLst>
    <p188:txBody>
      <a:bodyPr/>
      <a:lstStyle/>
      <a:p>
        <a:r>
          <a:rPr lang="en-GB"/>
          <a:t>Added results day support, combined intro to RG universities and visits into one</a:t>
        </a:r>
      </a:p>
    </p188:txBody>
  </p188:cm>
</p188:cmLst>
</file>

<file path=ppt/comments/modernComment_157_BA015600.xml><?xml version="1.0" encoding="utf-8"?>
<p188:cmLst xmlns:a="http://schemas.openxmlformats.org/drawingml/2006/main" xmlns:r="http://schemas.openxmlformats.org/officeDocument/2006/relationships" xmlns:p188="http://schemas.microsoft.com/office/powerpoint/2018/8/main">
  <p188:cm id="{D8A68815-0CC8-4D1F-ACFD-B95B7EE5F02D}" authorId="{D536258B-06D5-9696-A654-81938F5E4925}" created="2023-09-07T12:36:47.828">
    <pc:sldMkLst xmlns:pc="http://schemas.microsoft.com/office/powerpoint/2013/main/command">
      <pc:docMk/>
      <pc:sldMk cId="3120649728" sldId="343"/>
    </pc:sldMkLst>
    <p188:txBody>
      <a:bodyPr/>
      <a:lstStyle/>
      <a:p>
        <a:r>
          <a:rPr lang="en-GB"/>
          <a:t>I have moved this slide further down the deck as I think it's important to lead with our USP's and pillars of support before introducing the various strands. Feel free to disagree!</a:t>
        </a:r>
      </a:p>
    </p188:txBody>
  </p188:cm>
  <p188:cm id="{BEBB3F75-F807-47D2-AD2D-5B11A650F585}" authorId="{D536258B-06D5-9696-A654-81938F5E4925}" created="2023-09-07T15:47:32.601">
    <pc:sldMkLst xmlns:pc="http://schemas.microsoft.com/office/powerpoint/2013/main/command">
      <pc:docMk/>
      <pc:sldMk cId="3120649728" sldId="343"/>
    </pc:sldMkLst>
    <p188:txBody>
      <a:bodyPr/>
      <a:lstStyle/>
      <a:p>
        <a:r>
          <a:rPr lang="en-GB"/>
          <a:t>Is there a way to better convey visually convey the geographic distinctions between these?</a:t>
        </a:r>
      </a:p>
    </p188:txBody>
  </p188:cm>
</p188:cmLst>
</file>

<file path=ppt/comments/modernComment_159_2538C34C.xml><?xml version="1.0" encoding="utf-8"?>
<p188:cmLst xmlns:a="http://schemas.openxmlformats.org/drawingml/2006/main" xmlns:r="http://schemas.openxmlformats.org/officeDocument/2006/relationships" xmlns:p188="http://schemas.microsoft.com/office/powerpoint/2018/8/main">
  <p188:cm id="{405BA775-BD11-4EA0-9D0E-BA92E31ACBC0}" authorId="{D536258B-06D5-9696-A654-81938F5E4925}" status="resolved" created="2023-09-07T12:58:44.864" complete="100000">
    <pc:sldMkLst xmlns:pc="http://schemas.microsoft.com/office/powerpoint/2013/main/command">
      <pc:docMk/>
      <pc:sldMk cId="624477004" sldId="345"/>
    </pc:sldMkLst>
    <p188:txBody>
      <a:bodyPr/>
      <a:lstStyle/>
      <a:p>
        <a:r>
          <a:rPr lang="en-GB"/>
          <a:t>Any images of the new website would be great to get from Ant for this slide</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F82A6F-0A1F-4A0A-9736-C0F887E4B009}"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GB"/>
        </a:p>
      </dgm:t>
    </dgm:pt>
    <dgm:pt modelId="{EB61F58D-AA86-41D5-A431-E5FF5DF7C985}">
      <dgm:prSet phldrT="[Text]" custT="1"/>
      <dgm:spPr>
        <a:solidFill>
          <a:srgbClr val="1F0D52"/>
        </a:solidFill>
      </dgm:spPr>
      <dgm:t>
        <a:bodyPr/>
        <a:lstStyle/>
        <a:p>
          <a:r>
            <a:rPr lang="en-US" sz="2000" b="0">
              <a:latin typeface="Avenir Book" panose="02000503020000020003"/>
            </a:rPr>
            <a:t>Are in Year 12/S5 and are taking A-Level subjects</a:t>
          </a:r>
        </a:p>
      </dgm:t>
    </dgm:pt>
    <dgm:pt modelId="{FECC0E5E-3E0C-4710-AF18-26BAE94A9BA9}" type="parTrans" cxnId="{565BA905-0F4C-4E66-A3E8-A2100267F7C3}">
      <dgm:prSet/>
      <dgm:spPr/>
      <dgm:t>
        <a:bodyPr/>
        <a:lstStyle/>
        <a:p>
          <a:endParaRPr lang="en-GB"/>
        </a:p>
      </dgm:t>
    </dgm:pt>
    <dgm:pt modelId="{6932E83A-111F-477A-89B6-849C7C7830A3}" type="sibTrans" cxnId="{565BA905-0F4C-4E66-A3E8-A2100267F7C3}">
      <dgm:prSet/>
      <dgm:spPr/>
      <dgm:t>
        <a:bodyPr/>
        <a:lstStyle/>
        <a:p>
          <a:endParaRPr lang="en-GB"/>
        </a:p>
      </dgm:t>
    </dgm:pt>
    <dgm:pt modelId="{EC80241A-DE20-4A0E-8341-002E0FE53C7C}">
      <dgm:prSet custT="1"/>
      <dgm:spPr>
        <a:solidFill>
          <a:srgbClr val="1F0D52"/>
        </a:solidFill>
      </dgm:spPr>
      <dgm:t>
        <a:bodyPr/>
        <a:lstStyle/>
        <a:p>
          <a:r>
            <a:rPr lang="en-GB" sz="2000" b="0">
              <a:solidFill>
                <a:schemeClr val="bg1"/>
              </a:solidFill>
              <a:latin typeface="Avenir Book" panose="02000503020000020003" pitchFamily="2" charset="0"/>
              <a:ea typeface="NSimSun" panose="02010609030101010101" pitchFamily="49" charset="-122"/>
              <a:cs typeface="Arial" panose="020B0604020202020204" pitchFamily="34" charset="0"/>
            </a:rPr>
            <a:t>Achieved four GCSE’s at grade 7</a:t>
          </a:r>
          <a:endParaRPr lang="en-GB" sz="2000" b="0">
            <a:solidFill>
              <a:schemeClr val="bg1"/>
            </a:solidFill>
          </a:endParaRPr>
        </a:p>
      </dgm:t>
    </dgm:pt>
    <dgm:pt modelId="{C44339FC-F122-4C22-B369-A778EBF020A8}" type="parTrans" cxnId="{95CA1C91-C497-4BE4-9820-6884B2419EB2}">
      <dgm:prSet/>
      <dgm:spPr>
        <a:ln w="28575">
          <a:solidFill>
            <a:srgbClr val="F29100"/>
          </a:solidFill>
        </a:ln>
      </dgm:spPr>
      <dgm:t>
        <a:bodyPr/>
        <a:lstStyle/>
        <a:p>
          <a:endParaRPr lang="en-GB" b="0"/>
        </a:p>
      </dgm:t>
    </dgm:pt>
    <dgm:pt modelId="{812A31DB-0256-4F0C-8765-8D2324FD5707}" type="sibTrans" cxnId="{95CA1C91-C497-4BE4-9820-6884B2419EB2}">
      <dgm:prSet/>
      <dgm:spPr/>
      <dgm:t>
        <a:bodyPr/>
        <a:lstStyle/>
        <a:p>
          <a:endParaRPr lang="en-GB"/>
        </a:p>
      </dgm:t>
    </dgm:pt>
    <dgm:pt modelId="{F2EA4FC7-40CA-47E4-9A31-57DBD3A8C79F}">
      <dgm:prSet custT="1"/>
      <dgm:spPr>
        <a:solidFill>
          <a:srgbClr val="1F0D52"/>
        </a:solidFill>
      </dgm:spPr>
      <dgm:t>
        <a:bodyPr/>
        <a:lstStyle/>
        <a:p>
          <a:r>
            <a:rPr lang="en-US" sz="2000" b="0">
              <a:solidFill>
                <a:schemeClr val="bg1"/>
              </a:solidFill>
              <a:latin typeface="Avenir Book" panose="02000503020000020003" pitchFamily="2" charset="0"/>
              <a:ea typeface="NSimSun"/>
            </a:rPr>
            <a:t>Achieved four GCSE’s </a:t>
          </a:r>
          <a:r>
            <a:rPr lang="en-US" sz="2000" b="0">
              <a:solidFill>
                <a:schemeClr val="bg1"/>
              </a:solidFill>
              <a:latin typeface="Avenir Book" panose="02000503020000020003"/>
              <a:ea typeface="NSimSun" panose="02010609030101010101" pitchFamily="49" charset="-122"/>
              <a:cs typeface="Arial" panose="020B0604020202020204" pitchFamily="34" charset="0"/>
            </a:rPr>
            <a:t>grade </a:t>
          </a:r>
          <a:r>
            <a:rPr lang="en-US" sz="2000" b="0">
              <a:solidFill>
                <a:schemeClr val="bg1"/>
              </a:solidFill>
              <a:latin typeface="Avenir Book" panose="02000503020000020003" pitchFamily="2" charset="0"/>
              <a:ea typeface="NSimSun"/>
            </a:rPr>
            <a:t>9-4</a:t>
          </a:r>
          <a:endParaRPr lang="en-GB" sz="2000" b="0"/>
        </a:p>
      </dgm:t>
    </dgm:pt>
    <dgm:pt modelId="{AB252F17-DB21-463E-8C20-BE1ED037F12C}" type="parTrans" cxnId="{7D5077B0-3863-4BE0-964F-F097ABB97A29}">
      <dgm:prSet/>
      <dgm:spPr>
        <a:ln w="28575">
          <a:solidFill>
            <a:srgbClr val="F29100"/>
          </a:solidFill>
        </a:ln>
      </dgm:spPr>
      <dgm:t>
        <a:bodyPr/>
        <a:lstStyle/>
        <a:p>
          <a:endParaRPr lang="en-GB" b="0"/>
        </a:p>
      </dgm:t>
    </dgm:pt>
    <dgm:pt modelId="{AAB37FDA-2DDE-447C-A8E9-4A7C9F0190A9}" type="sibTrans" cxnId="{7D5077B0-3863-4BE0-964F-F097ABB97A29}">
      <dgm:prSet/>
      <dgm:spPr/>
      <dgm:t>
        <a:bodyPr/>
        <a:lstStyle/>
        <a:p>
          <a:endParaRPr lang="en-GB"/>
        </a:p>
      </dgm:t>
    </dgm:pt>
    <dgm:pt modelId="{9BBFD345-74C5-4B88-BD21-B0C3E8D1BC47}" type="pres">
      <dgm:prSet presAssocID="{55F82A6F-0A1F-4A0A-9736-C0F887E4B009}" presName="mainComposite" presStyleCnt="0">
        <dgm:presLayoutVars>
          <dgm:chPref val="1"/>
          <dgm:dir/>
          <dgm:animOne val="branch"/>
          <dgm:animLvl val="lvl"/>
          <dgm:resizeHandles val="exact"/>
        </dgm:presLayoutVars>
      </dgm:prSet>
      <dgm:spPr/>
    </dgm:pt>
    <dgm:pt modelId="{2A0826C3-8DBE-459E-99F4-8C5188F1C1D3}" type="pres">
      <dgm:prSet presAssocID="{55F82A6F-0A1F-4A0A-9736-C0F887E4B009}" presName="hierFlow" presStyleCnt="0"/>
      <dgm:spPr/>
    </dgm:pt>
    <dgm:pt modelId="{D62629BF-47AE-4CC3-A089-AB418E29BCAE}" type="pres">
      <dgm:prSet presAssocID="{55F82A6F-0A1F-4A0A-9736-C0F887E4B009}" presName="hierChild1" presStyleCnt="0">
        <dgm:presLayoutVars>
          <dgm:chPref val="1"/>
          <dgm:animOne val="branch"/>
          <dgm:animLvl val="lvl"/>
        </dgm:presLayoutVars>
      </dgm:prSet>
      <dgm:spPr/>
    </dgm:pt>
    <dgm:pt modelId="{F8A2F731-DD65-4238-8E1B-AD960D4D2D42}" type="pres">
      <dgm:prSet presAssocID="{EB61F58D-AA86-41D5-A431-E5FF5DF7C985}" presName="Name14" presStyleCnt="0"/>
      <dgm:spPr/>
    </dgm:pt>
    <dgm:pt modelId="{C9E0840D-35CF-4740-B7A4-036560302EC5}" type="pres">
      <dgm:prSet presAssocID="{EB61F58D-AA86-41D5-A431-E5FF5DF7C985}" presName="level1Shape" presStyleLbl="node0" presStyleIdx="0" presStyleCnt="1" custScaleX="722481" custScaleY="69093" custLinFactY="-100000" custLinFactNeighborX="-547" custLinFactNeighborY="-148143">
        <dgm:presLayoutVars>
          <dgm:chPref val="3"/>
        </dgm:presLayoutVars>
      </dgm:prSet>
      <dgm:spPr/>
    </dgm:pt>
    <dgm:pt modelId="{F1FA8B73-9B10-456E-BACE-D7D80CF1B753}" type="pres">
      <dgm:prSet presAssocID="{EB61F58D-AA86-41D5-A431-E5FF5DF7C985}" presName="hierChild2" presStyleCnt="0"/>
      <dgm:spPr/>
    </dgm:pt>
    <dgm:pt modelId="{2514E36C-A50A-42FF-A319-66E75DDE2837}" type="pres">
      <dgm:prSet presAssocID="{C44339FC-F122-4C22-B369-A778EBF020A8}" presName="Name19" presStyleLbl="parChTrans1D2" presStyleIdx="0" presStyleCnt="2"/>
      <dgm:spPr/>
    </dgm:pt>
    <dgm:pt modelId="{D08F3A2B-A350-4AC1-8F8F-5DD6CE269512}" type="pres">
      <dgm:prSet presAssocID="{EC80241A-DE20-4A0E-8341-002E0FE53C7C}" presName="Name21" presStyleCnt="0"/>
      <dgm:spPr/>
    </dgm:pt>
    <dgm:pt modelId="{D906A8D5-B62F-4182-B275-DCCF56A63949}" type="pres">
      <dgm:prSet presAssocID="{EC80241A-DE20-4A0E-8341-002E0FE53C7C}" presName="level2Shape" presStyleLbl="node2" presStyleIdx="0" presStyleCnt="2" custScaleX="207775" custScaleY="142230" custLinFactY="-100000" custLinFactNeighborX="-42269" custLinFactNeighborY="-159274"/>
      <dgm:spPr/>
    </dgm:pt>
    <dgm:pt modelId="{9732C8DC-F707-4142-95D3-5F26075C8B1A}" type="pres">
      <dgm:prSet presAssocID="{EC80241A-DE20-4A0E-8341-002E0FE53C7C}" presName="hierChild3" presStyleCnt="0"/>
      <dgm:spPr/>
    </dgm:pt>
    <dgm:pt modelId="{70124602-5F82-41F1-A2E1-AE772B72E165}" type="pres">
      <dgm:prSet presAssocID="{AB252F17-DB21-463E-8C20-BE1ED037F12C}" presName="Name19" presStyleLbl="parChTrans1D2" presStyleIdx="1" presStyleCnt="2"/>
      <dgm:spPr/>
    </dgm:pt>
    <dgm:pt modelId="{6AEB4B13-7591-4F69-BA84-29AF75418A45}" type="pres">
      <dgm:prSet presAssocID="{F2EA4FC7-40CA-47E4-9A31-57DBD3A8C79F}" presName="Name21" presStyleCnt="0"/>
      <dgm:spPr/>
    </dgm:pt>
    <dgm:pt modelId="{7271108F-CDE0-43D8-8A77-1239046C9421}" type="pres">
      <dgm:prSet presAssocID="{F2EA4FC7-40CA-47E4-9A31-57DBD3A8C79F}" presName="level2Shape" presStyleLbl="node2" presStyleIdx="1" presStyleCnt="2" custScaleX="207612" custScaleY="142011" custLinFactY="-100000" custLinFactNeighborX="34463" custLinFactNeighborY="-158397"/>
      <dgm:spPr/>
    </dgm:pt>
    <dgm:pt modelId="{4A264AE5-B222-44E9-A4D5-0C1A77B11313}" type="pres">
      <dgm:prSet presAssocID="{F2EA4FC7-40CA-47E4-9A31-57DBD3A8C79F}" presName="hierChild3" presStyleCnt="0"/>
      <dgm:spPr/>
    </dgm:pt>
    <dgm:pt modelId="{CB4BB638-4AFD-4A17-8C22-D8CB3A5E0E41}" type="pres">
      <dgm:prSet presAssocID="{55F82A6F-0A1F-4A0A-9736-C0F887E4B009}" presName="bgShapesFlow" presStyleCnt="0"/>
      <dgm:spPr/>
    </dgm:pt>
  </dgm:ptLst>
  <dgm:cxnLst>
    <dgm:cxn modelId="{565BA905-0F4C-4E66-A3E8-A2100267F7C3}" srcId="{55F82A6F-0A1F-4A0A-9736-C0F887E4B009}" destId="{EB61F58D-AA86-41D5-A431-E5FF5DF7C985}" srcOrd="0" destOrd="0" parTransId="{FECC0E5E-3E0C-4710-AF18-26BAE94A9BA9}" sibTransId="{6932E83A-111F-477A-89B6-849C7C7830A3}"/>
    <dgm:cxn modelId="{D6CC702C-0DC4-4CF9-AB36-14B25F1A02F4}" type="presOf" srcId="{EB61F58D-AA86-41D5-A431-E5FF5DF7C985}" destId="{C9E0840D-35CF-4740-B7A4-036560302EC5}" srcOrd="0" destOrd="0" presId="urn:microsoft.com/office/officeart/2005/8/layout/hierarchy6"/>
    <dgm:cxn modelId="{116DA865-E336-4446-A3BB-50A422D7694D}" type="presOf" srcId="{55F82A6F-0A1F-4A0A-9736-C0F887E4B009}" destId="{9BBFD345-74C5-4B88-BD21-B0C3E8D1BC47}" srcOrd="0" destOrd="0" presId="urn:microsoft.com/office/officeart/2005/8/layout/hierarchy6"/>
    <dgm:cxn modelId="{9D71004C-44DD-42A3-BE47-A36539863E7F}" type="presOf" srcId="{F2EA4FC7-40CA-47E4-9A31-57DBD3A8C79F}" destId="{7271108F-CDE0-43D8-8A77-1239046C9421}" srcOrd="0" destOrd="0" presId="urn:microsoft.com/office/officeart/2005/8/layout/hierarchy6"/>
    <dgm:cxn modelId="{8A314B4F-7E8E-4AD4-B929-3B905CF9577D}" type="presOf" srcId="{AB252F17-DB21-463E-8C20-BE1ED037F12C}" destId="{70124602-5F82-41F1-A2E1-AE772B72E165}" srcOrd="0" destOrd="0" presId="urn:microsoft.com/office/officeart/2005/8/layout/hierarchy6"/>
    <dgm:cxn modelId="{3D9BF47F-F798-4632-B93C-94DE7AC9E255}" type="presOf" srcId="{EC80241A-DE20-4A0E-8341-002E0FE53C7C}" destId="{D906A8D5-B62F-4182-B275-DCCF56A63949}" srcOrd="0" destOrd="0" presId="urn:microsoft.com/office/officeart/2005/8/layout/hierarchy6"/>
    <dgm:cxn modelId="{95CA1C91-C497-4BE4-9820-6884B2419EB2}" srcId="{EB61F58D-AA86-41D5-A431-E5FF5DF7C985}" destId="{EC80241A-DE20-4A0E-8341-002E0FE53C7C}" srcOrd="0" destOrd="0" parTransId="{C44339FC-F122-4C22-B369-A778EBF020A8}" sibTransId="{812A31DB-0256-4F0C-8765-8D2324FD5707}"/>
    <dgm:cxn modelId="{7D5077B0-3863-4BE0-964F-F097ABB97A29}" srcId="{EB61F58D-AA86-41D5-A431-E5FF5DF7C985}" destId="{F2EA4FC7-40CA-47E4-9A31-57DBD3A8C79F}" srcOrd="1" destOrd="0" parTransId="{AB252F17-DB21-463E-8C20-BE1ED037F12C}" sibTransId="{AAB37FDA-2DDE-447C-A8E9-4A7C9F0190A9}"/>
    <dgm:cxn modelId="{C45DD7F9-1CA2-4932-9822-D22433A177D5}" type="presOf" srcId="{C44339FC-F122-4C22-B369-A778EBF020A8}" destId="{2514E36C-A50A-42FF-A319-66E75DDE2837}" srcOrd="0" destOrd="0" presId="urn:microsoft.com/office/officeart/2005/8/layout/hierarchy6"/>
    <dgm:cxn modelId="{75C88BEB-7C98-4BA5-A399-837E5ED9EA6A}" type="presParOf" srcId="{9BBFD345-74C5-4B88-BD21-B0C3E8D1BC47}" destId="{2A0826C3-8DBE-459E-99F4-8C5188F1C1D3}" srcOrd="0" destOrd="0" presId="urn:microsoft.com/office/officeart/2005/8/layout/hierarchy6"/>
    <dgm:cxn modelId="{945A882F-0399-4ED4-B90A-AF53EBECE763}" type="presParOf" srcId="{2A0826C3-8DBE-459E-99F4-8C5188F1C1D3}" destId="{D62629BF-47AE-4CC3-A089-AB418E29BCAE}" srcOrd="0" destOrd="0" presId="urn:microsoft.com/office/officeart/2005/8/layout/hierarchy6"/>
    <dgm:cxn modelId="{914DF69E-ECD6-4606-9F6B-A30722BC11C3}" type="presParOf" srcId="{D62629BF-47AE-4CC3-A089-AB418E29BCAE}" destId="{F8A2F731-DD65-4238-8E1B-AD960D4D2D42}" srcOrd="0" destOrd="0" presId="urn:microsoft.com/office/officeart/2005/8/layout/hierarchy6"/>
    <dgm:cxn modelId="{973AD6F6-F741-4256-854B-92625FC27337}" type="presParOf" srcId="{F8A2F731-DD65-4238-8E1B-AD960D4D2D42}" destId="{C9E0840D-35CF-4740-B7A4-036560302EC5}" srcOrd="0" destOrd="0" presId="urn:microsoft.com/office/officeart/2005/8/layout/hierarchy6"/>
    <dgm:cxn modelId="{A84DF33D-3508-498B-AF1E-84208FCF667B}" type="presParOf" srcId="{F8A2F731-DD65-4238-8E1B-AD960D4D2D42}" destId="{F1FA8B73-9B10-456E-BACE-D7D80CF1B753}" srcOrd="1" destOrd="0" presId="urn:microsoft.com/office/officeart/2005/8/layout/hierarchy6"/>
    <dgm:cxn modelId="{FD1F82F7-E468-425D-87F0-8C12F47293A2}" type="presParOf" srcId="{F1FA8B73-9B10-456E-BACE-D7D80CF1B753}" destId="{2514E36C-A50A-42FF-A319-66E75DDE2837}" srcOrd="0" destOrd="0" presId="urn:microsoft.com/office/officeart/2005/8/layout/hierarchy6"/>
    <dgm:cxn modelId="{C796FA83-A6CA-4C5E-AC0A-4198FE1B4558}" type="presParOf" srcId="{F1FA8B73-9B10-456E-BACE-D7D80CF1B753}" destId="{D08F3A2B-A350-4AC1-8F8F-5DD6CE269512}" srcOrd="1" destOrd="0" presId="urn:microsoft.com/office/officeart/2005/8/layout/hierarchy6"/>
    <dgm:cxn modelId="{31FF0432-16B5-479E-876D-EEED8605627F}" type="presParOf" srcId="{D08F3A2B-A350-4AC1-8F8F-5DD6CE269512}" destId="{D906A8D5-B62F-4182-B275-DCCF56A63949}" srcOrd="0" destOrd="0" presId="urn:microsoft.com/office/officeart/2005/8/layout/hierarchy6"/>
    <dgm:cxn modelId="{F4D6D9EE-3A6E-4AC4-8E51-CD43ADAAD0E2}" type="presParOf" srcId="{D08F3A2B-A350-4AC1-8F8F-5DD6CE269512}" destId="{9732C8DC-F707-4142-95D3-5F26075C8B1A}" srcOrd="1" destOrd="0" presId="urn:microsoft.com/office/officeart/2005/8/layout/hierarchy6"/>
    <dgm:cxn modelId="{CA17A024-C4DE-45D0-B217-1EB44438EC8C}" type="presParOf" srcId="{F1FA8B73-9B10-456E-BACE-D7D80CF1B753}" destId="{70124602-5F82-41F1-A2E1-AE772B72E165}" srcOrd="2" destOrd="0" presId="urn:microsoft.com/office/officeart/2005/8/layout/hierarchy6"/>
    <dgm:cxn modelId="{1D8FD117-0D03-4740-87BC-C22342B572BA}" type="presParOf" srcId="{F1FA8B73-9B10-456E-BACE-D7D80CF1B753}" destId="{6AEB4B13-7591-4F69-BA84-29AF75418A45}" srcOrd="3" destOrd="0" presId="urn:microsoft.com/office/officeart/2005/8/layout/hierarchy6"/>
    <dgm:cxn modelId="{54BFBB6E-8571-4AED-8F49-20CFCEC33BB4}" type="presParOf" srcId="{6AEB4B13-7591-4F69-BA84-29AF75418A45}" destId="{7271108F-CDE0-43D8-8A77-1239046C9421}" srcOrd="0" destOrd="0" presId="urn:microsoft.com/office/officeart/2005/8/layout/hierarchy6"/>
    <dgm:cxn modelId="{500A8069-2DB1-40E7-905B-14F323AC0BCF}" type="presParOf" srcId="{6AEB4B13-7591-4F69-BA84-29AF75418A45}" destId="{4A264AE5-B222-44E9-A4D5-0C1A77B11313}" srcOrd="1" destOrd="0" presId="urn:microsoft.com/office/officeart/2005/8/layout/hierarchy6"/>
    <dgm:cxn modelId="{4539020D-041A-494D-BCA5-F66134FE68B6}" type="presParOf" srcId="{9BBFD345-74C5-4B88-BD21-B0C3E8D1BC47}" destId="{CB4BB638-4AFD-4A17-8C22-D8CB3A5E0E41}"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5F82A6F-0A1F-4A0A-9736-C0F887E4B009}"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GB"/>
        </a:p>
      </dgm:t>
    </dgm:pt>
    <dgm:pt modelId="{EB61F58D-AA86-41D5-A431-E5FF5DF7C985}">
      <dgm:prSet phldrT="[Text]" custT="1"/>
      <dgm:spPr>
        <a:noFill/>
        <a:ln>
          <a:noFill/>
        </a:ln>
      </dgm:spPr>
      <dgm:t>
        <a:bodyPr/>
        <a:lstStyle/>
        <a:p>
          <a:endParaRPr lang="en-US" sz="2000" b="1" baseline="30000">
            <a:effectLst>
              <a:outerShdw blurRad="38100" dist="38100" dir="2700000" algn="tl">
                <a:srgbClr val="000000">
                  <a:alpha val="43137"/>
                </a:srgbClr>
              </a:outerShdw>
            </a:effectLst>
            <a:latin typeface="Avenir Book" panose="02000503020000020003"/>
          </a:endParaRPr>
        </a:p>
      </dgm:t>
    </dgm:pt>
    <dgm:pt modelId="{FECC0E5E-3E0C-4710-AF18-26BAE94A9BA9}" type="parTrans" cxnId="{565BA905-0F4C-4E66-A3E8-A2100267F7C3}">
      <dgm:prSet/>
      <dgm:spPr/>
      <dgm:t>
        <a:bodyPr/>
        <a:lstStyle/>
        <a:p>
          <a:endParaRPr lang="en-GB"/>
        </a:p>
      </dgm:t>
    </dgm:pt>
    <dgm:pt modelId="{6932E83A-111F-477A-89B6-849C7C7830A3}" type="sibTrans" cxnId="{565BA905-0F4C-4E66-A3E8-A2100267F7C3}">
      <dgm:prSet/>
      <dgm:spPr/>
      <dgm:t>
        <a:bodyPr/>
        <a:lstStyle/>
        <a:p>
          <a:endParaRPr lang="en-GB"/>
        </a:p>
      </dgm:t>
    </dgm:pt>
    <dgm:pt modelId="{CA6DC419-90A5-4569-AA33-B906D6FE9AE6}">
      <dgm:prSet phldrT="[Text]" custT="1"/>
      <dgm:spPr>
        <a:solidFill>
          <a:srgbClr val="FF157C"/>
        </a:solidFill>
      </dgm:spPr>
      <dgm:t>
        <a:bodyPr/>
        <a:lstStyle/>
        <a:p>
          <a:r>
            <a:rPr lang="en-GB" sz="2000" b="0">
              <a:latin typeface="Avenir Book" panose="02000503020000020003"/>
            </a:rPr>
            <a:t>Eligible for free school meals</a:t>
          </a:r>
        </a:p>
      </dgm:t>
    </dgm:pt>
    <dgm:pt modelId="{A621D055-7105-499E-82E9-ECB4021A24E4}" type="parTrans" cxnId="{D530D989-543D-4A30-A758-E36166AFB49F}">
      <dgm:prSet/>
      <dgm:spPr>
        <a:ln w="28575">
          <a:solidFill>
            <a:srgbClr val="F29100"/>
          </a:solidFill>
        </a:ln>
      </dgm:spPr>
      <dgm:t>
        <a:bodyPr/>
        <a:lstStyle/>
        <a:p>
          <a:endParaRPr lang="en-GB"/>
        </a:p>
      </dgm:t>
    </dgm:pt>
    <dgm:pt modelId="{4F6B12D3-F7B2-4E65-ABAC-8A5E5FEF81A3}" type="sibTrans" cxnId="{D530D989-543D-4A30-A758-E36166AFB49F}">
      <dgm:prSet/>
      <dgm:spPr/>
      <dgm:t>
        <a:bodyPr/>
        <a:lstStyle/>
        <a:p>
          <a:endParaRPr lang="en-GB"/>
        </a:p>
      </dgm:t>
    </dgm:pt>
    <dgm:pt modelId="{676BBD99-0E4A-4AB4-83A4-C73C3D4C0ADE}">
      <dgm:prSet phldrT="[Text]" custT="1"/>
      <dgm:spPr>
        <a:solidFill>
          <a:srgbClr val="00B2E3"/>
        </a:solidFill>
      </dgm:spPr>
      <dgm:t>
        <a:bodyPr/>
        <a:lstStyle/>
        <a:p>
          <a:r>
            <a:rPr lang="en-GB" sz="2000">
              <a:latin typeface="Avenir Book" panose="02000503020000020003"/>
            </a:rPr>
            <a:t>First generation to attend university</a:t>
          </a:r>
          <a:endParaRPr lang="en-GB" sz="2000" b="1" baseline="30000">
            <a:effectLst>
              <a:outerShdw blurRad="38100" dist="38100" dir="2700000" algn="tl">
                <a:srgbClr val="000000">
                  <a:alpha val="43137"/>
                </a:srgbClr>
              </a:outerShdw>
            </a:effectLst>
            <a:latin typeface="Avenir Book" panose="02000503020000020003"/>
          </a:endParaRPr>
        </a:p>
      </dgm:t>
    </dgm:pt>
    <dgm:pt modelId="{208EA2D9-37D4-4359-B240-27107AC0F2E6}" type="parTrans" cxnId="{C451E228-452D-4438-89AE-19A013D71BA6}">
      <dgm:prSet/>
      <dgm:spPr>
        <a:ln w="28575">
          <a:solidFill>
            <a:srgbClr val="F29100"/>
          </a:solidFill>
        </a:ln>
      </dgm:spPr>
      <dgm:t>
        <a:bodyPr/>
        <a:lstStyle/>
        <a:p>
          <a:endParaRPr lang="en-GB"/>
        </a:p>
      </dgm:t>
    </dgm:pt>
    <dgm:pt modelId="{092729F1-4132-45A3-A140-87FAF773FD85}" type="sibTrans" cxnId="{C451E228-452D-4438-89AE-19A013D71BA6}">
      <dgm:prSet/>
      <dgm:spPr/>
      <dgm:t>
        <a:bodyPr/>
        <a:lstStyle/>
        <a:p>
          <a:endParaRPr lang="en-GB"/>
        </a:p>
      </dgm:t>
    </dgm:pt>
    <dgm:pt modelId="{48DF4642-AE65-48EB-89A3-7BF6110BCA3F}">
      <dgm:prSet custT="1"/>
      <dgm:spPr>
        <a:solidFill>
          <a:srgbClr val="FF157C"/>
        </a:solidFill>
      </dgm:spPr>
      <dgm:t>
        <a:bodyPr/>
        <a:lstStyle/>
        <a:p>
          <a:r>
            <a:rPr lang="en-GB" sz="2000">
              <a:latin typeface="Avenir Book" panose="02000503020000020003"/>
            </a:rPr>
            <a:t>Are care-experienced</a:t>
          </a:r>
          <a:endParaRPr lang="en-GB" sz="2000" b="1" baseline="30000">
            <a:effectLst>
              <a:outerShdw blurRad="38100" dist="38100" dir="2700000" algn="tl">
                <a:srgbClr val="000000">
                  <a:alpha val="43137"/>
                </a:srgbClr>
              </a:outerShdw>
            </a:effectLst>
            <a:latin typeface="Avenir Book" panose="02000503020000020003"/>
          </a:endParaRPr>
        </a:p>
      </dgm:t>
    </dgm:pt>
    <dgm:pt modelId="{0E90E127-543F-404E-97AF-27387A9A19B8}" type="parTrans" cxnId="{427EA1E3-09B4-48C2-AFAB-F02C0352D21E}">
      <dgm:prSet/>
      <dgm:spPr>
        <a:ln w="28575">
          <a:noFill/>
        </a:ln>
      </dgm:spPr>
      <dgm:t>
        <a:bodyPr/>
        <a:lstStyle/>
        <a:p>
          <a:endParaRPr lang="en-GB"/>
        </a:p>
      </dgm:t>
    </dgm:pt>
    <dgm:pt modelId="{965F241D-7D58-4EFE-B01C-39605DAB89BE}" type="sibTrans" cxnId="{427EA1E3-09B4-48C2-AFAB-F02C0352D21E}">
      <dgm:prSet/>
      <dgm:spPr/>
      <dgm:t>
        <a:bodyPr/>
        <a:lstStyle/>
        <a:p>
          <a:endParaRPr lang="en-GB"/>
        </a:p>
      </dgm:t>
    </dgm:pt>
    <dgm:pt modelId="{DD3FF9E5-A582-4F4A-9BF4-85227377FF51}">
      <dgm:prSet custT="1"/>
      <dgm:spPr>
        <a:solidFill>
          <a:srgbClr val="00B2E3"/>
        </a:solidFill>
      </dgm:spPr>
      <dgm:t>
        <a:bodyPr/>
        <a:lstStyle/>
        <a:p>
          <a:r>
            <a:rPr lang="en-GB" sz="2000">
              <a:latin typeface="Avenir Book" panose="02000503020000020003"/>
            </a:rPr>
            <a:t>Household income is below £45,000</a:t>
          </a:r>
        </a:p>
      </dgm:t>
    </dgm:pt>
    <dgm:pt modelId="{1E422324-71FE-4BF5-BA8A-4EE69F164270}" type="parTrans" cxnId="{822D57D3-1E89-4F02-8A09-E21F4A992D0D}">
      <dgm:prSet/>
      <dgm:spPr>
        <a:ln w="28575">
          <a:solidFill>
            <a:srgbClr val="F29100"/>
          </a:solidFill>
        </a:ln>
      </dgm:spPr>
      <dgm:t>
        <a:bodyPr/>
        <a:lstStyle/>
        <a:p>
          <a:endParaRPr lang="en-GB"/>
        </a:p>
      </dgm:t>
    </dgm:pt>
    <dgm:pt modelId="{E97454A8-76A3-48C9-ADCC-BEEC3DCD9F84}" type="sibTrans" cxnId="{822D57D3-1E89-4F02-8A09-E21F4A992D0D}">
      <dgm:prSet/>
      <dgm:spPr/>
      <dgm:t>
        <a:bodyPr/>
        <a:lstStyle/>
        <a:p>
          <a:endParaRPr lang="en-GB"/>
        </a:p>
      </dgm:t>
    </dgm:pt>
    <dgm:pt modelId="{A14E56EF-DC25-4FEF-9C5E-10B271FC35CF}">
      <dgm:prSet custT="1"/>
      <dgm:spPr>
        <a:solidFill>
          <a:srgbClr val="00B2E3"/>
        </a:solidFill>
      </dgm:spPr>
      <dgm:t>
        <a:bodyPr/>
        <a:lstStyle/>
        <a:p>
          <a:r>
            <a:rPr lang="en-GB" sz="2000" b="0">
              <a:latin typeface="Avenir Book" panose="02000503020000020003"/>
            </a:rPr>
            <a:t>Parent/guardian occupation in target group</a:t>
          </a:r>
        </a:p>
      </dgm:t>
    </dgm:pt>
    <dgm:pt modelId="{E648879F-6EE8-4DDF-831F-E05026B02C5E}" type="parTrans" cxnId="{60BDBA78-1BD0-4A34-B014-C3A549B8BBE8}">
      <dgm:prSet/>
      <dgm:spPr>
        <a:ln w="28575">
          <a:solidFill>
            <a:srgbClr val="F29100"/>
          </a:solidFill>
        </a:ln>
      </dgm:spPr>
      <dgm:t>
        <a:bodyPr/>
        <a:lstStyle/>
        <a:p>
          <a:endParaRPr lang="en-GB"/>
        </a:p>
      </dgm:t>
    </dgm:pt>
    <dgm:pt modelId="{D6EB0DE8-7E6D-4A8B-92AC-21B37B512EEA}" type="sibTrans" cxnId="{60BDBA78-1BD0-4A34-B014-C3A549B8BBE8}">
      <dgm:prSet/>
      <dgm:spPr/>
      <dgm:t>
        <a:bodyPr/>
        <a:lstStyle/>
        <a:p>
          <a:endParaRPr lang="en-GB"/>
        </a:p>
      </dgm:t>
    </dgm:pt>
    <dgm:pt modelId="{9BBFD345-74C5-4B88-BD21-B0C3E8D1BC47}" type="pres">
      <dgm:prSet presAssocID="{55F82A6F-0A1F-4A0A-9736-C0F887E4B009}" presName="mainComposite" presStyleCnt="0">
        <dgm:presLayoutVars>
          <dgm:chPref val="1"/>
          <dgm:dir/>
          <dgm:animOne val="branch"/>
          <dgm:animLvl val="lvl"/>
          <dgm:resizeHandles val="exact"/>
        </dgm:presLayoutVars>
      </dgm:prSet>
      <dgm:spPr/>
    </dgm:pt>
    <dgm:pt modelId="{2A0826C3-8DBE-459E-99F4-8C5188F1C1D3}" type="pres">
      <dgm:prSet presAssocID="{55F82A6F-0A1F-4A0A-9736-C0F887E4B009}" presName="hierFlow" presStyleCnt="0"/>
      <dgm:spPr/>
    </dgm:pt>
    <dgm:pt modelId="{D62629BF-47AE-4CC3-A089-AB418E29BCAE}" type="pres">
      <dgm:prSet presAssocID="{55F82A6F-0A1F-4A0A-9736-C0F887E4B009}" presName="hierChild1" presStyleCnt="0">
        <dgm:presLayoutVars>
          <dgm:chPref val="1"/>
          <dgm:animOne val="branch"/>
          <dgm:animLvl val="lvl"/>
        </dgm:presLayoutVars>
      </dgm:prSet>
      <dgm:spPr/>
    </dgm:pt>
    <dgm:pt modelId="{F8A2F731-DD65-4238-8E1B-AD960D4D2D42}" type="pres">
      <dgm:prSet presAssocID="{EB61F58D-AA86-41D5-A431-E5FF5DF7C985}" presName="Name14" presStyleCnt="0"/>
      <dgm:spPr/>
    </dgm:pt>
    <dgm:pt modelId="{C9E0840D-35CF-4740-B7A4-036560302EC5}" type="pres">
      <dgm:prSet presAssocID="{EB61F58D-AA86-41D5-A431-E5FF5DF7C985}" presName="level1Shape" presStyleLbl="node0" presStyleIdx="0" presStyleCnt="1" custScaleX="546943" custScaleY="46038" custLinFactY="46243" custLinFactNeighborX="325" custLinFactNeighborY="100000">
        <dgm:presLayoutVars>
          <dgm:chPref val="3"/>
        </dgm:presLayoutVars>
      </dgm:prSet>
      <dgm:spPr/>
    </dgm:pt>
    <dgm:pt modelId="{F1FA8B73-9B10-456E-BACE-D7D80CF1B753}" type="pres">
      <dgm:prSet presAssocID="{EB61F58D-AA86-41D5-A431-E5FF5DF7C985}" presName="hierChild2" presStyleCnt="0"/>
      <dgm:spPr/>
    </dgm:pt>
    <dgm:pt modelId="{E31AAD37-B720-4968-BFB9-448C72DB0B6B}" type="pres">
      <dgm:prSet presAssocID="{A621D055-7105-499E-82E9-ECB4021A24E4}" presName="Name19" presStyleLbl="parChTrans1D2" presStyleIdx="0" presStyleCnt="2"/>
      <dgm:spPr/>
    </dgm:pt>
    <dgm:pt modelId="{F3C1663C-7D17-4D96-9E0E-CF22D4BDF2C9}" type="pres">
      <dgm:prSet presAssocID="{CA6DC419-90A5-4569-AA33-B906D6FE9AE6}" presName="Name21" presStyleCnt="0"/>
      <dgm:spPr/>
    </dgm:pt>
    <dgm:pt modelId="{06DADF00-8419-42E1-9D1A-07643428D185}" type="pres">
      <dgm:prSet presAssocID="{CA6DC419-90A5-4569-AA33-B906D6FE9AE6}" presName="level2Shape" presStyleLbl="node2" presStyleIdx="0" presStyleCnt="2" custScaleX="150084" custScaleY="112563" custLinFactY="67772" custLinFactNeighborX="-51185" custLinFactNeighborY="100000"/>
      <dgm:spPr/>
    </dgm:pt>
    <dgm:pt modelId="{607C8B6B-2BAF-43AF-A547-C77C5B3F1F46}" type="pres">
      <dgm:prSet presAssocID="{CA6DC419-90A5-4569-AA33-B906D6FE9AE6}" presName="hierChild3" presStyleCnt="0"/>
      <dgm:spPr/>
    </dgm:pt>
    <dgm:pt modelId="{6A5542FE-AFF5-4EBF-8951-94082CE0C1DD}" type="pres">
      <dgm:prSet presAssocID="{0E90E127-543F-404E-97AF-27387A9A19B8}" presName="Name19" presStyleLbl="parChTrans1D3" presStyleIdx="0" presStyleCnt="2"/>
      <dgm:spPr/>
    </dgm:pt>
    <dgm:pt modelId="{DDCD8812-5394-4C87-9E5C-736CC6E47A8C}" type="pres">
      <dgm:prSet presAssocID="{48DF4642-AE65-48EB-89A3-7BF6110BCA3F}" presName="Name21" presStyleCnt="0"/>
      <dgm:spPr/>
    </dgm:pt>
    <dgm:pt modelId="{D7D0013E-C728-4F0B-8312-38220790C30D}" type="pres">
      <dgm:prSet presAssocID="{48DF4642-AE65-48EB-89A3-7BF6110BCA3F}" presName="level2Shape" presStyleLbl="node3" presStyleIdx="0" presStyleCnt="2" custScaleX="150084" custScaleY="112563" custLinFactY="61755" custLinFactNeighborX="-51377" custLinFactNeighborY="100000"/>
      <dgm:spPr/>
    </dgm:pt>
    <dgm:pt modelId="{57850F85-9756-432B-B652-0DD098A091DC}" type="pres">
      <dgm:prSet presAssocID="{48DF4642-AE65-48EB-89A3-7BF6110BCA3F}" presName="hierChild3" presStyleCnt="0"/>
      <dgm:spPr/>
    </dgm:pt>
    <dgm:pt modelId="{AEE1B00B-43E5-4D6A-B11D-38664B1B50F7}" type="pres">
      <dgm:prSet presAssocID="{208EA2D9-37D4-4359-B240-27107AC0F2E6}" presName="Name19" presStyleLbl="parChTrans1D2" presStyleIdx="1" presStyleCnt="2"/>
      <dgm:spPr/>
    </dgm:pt>
    <dgm:pt modelId="{ABDB4338-F811-4890-90E8-07DCEABE0FA9}" type="pres">
      <dgm:prSet presAssocID="{676BBD99-0E4A-4AB4-83A4-C73C3D4C0ADE}" presName="Name21" presStyleCnt="0"/>
      <dgm:spPr/>
    </dgm:pt>
    <dgm:pt modelId="{63B45AB6-10C1-4683-B21E-3EAACCF84D00}" type="pres">
      <dgm:prSet presAssocID="{676BBD99-0E4A-4AB4-83A4-C73C3D4C0ADE}" presName="level2Shape" presStyleLbl="node2" presStyleIdx="1" presStyleCnt="2" custScaleX="150084" custScaleY="112563" custLinFactY="66898" custLinFactNeighborX="50700" custLinFactNeighborY="100000"/>
      <dgm:spPr/>
    </dgm:pt>
    <dgm:pt modelId="{451DFF09-E836-4389-9F69-BAF42025E0CD}" type="pres">
      <dgm:prSet presAssocID="{676BBD99-0E4A-4AB4-83A4-C73C3D4C0ADE}" presName="hierChild3" presStyleCnt="0"/>
      <dgm:spPr/>
    </dgm:pt>
    <dgm:pt modelId="{9EAF22C8-9CEC-4CD6-A1C9-4CD78619BC9E}" type="pres">
      <dgm:prSet presAssocID="{1E422324-71FE-4BF5-BA8A-4EE69F164270}" presName="Name19" presStyleLbl="parChTrans1D3" presStyleIdx="1" presStyleCnt="2"/>
      <dgm:spPr/>
    </dgm:pt>
    <dgm:pt modelId="{D72E8AFC-C7CB-4DDD-9AD1-A099F676E7FA}" type="pres">
      <dgm:prSet presAssocID="{DD3FF9E5-A582-4F4A-9BF4-85227377FF51}" presName="Name21" presStyleCnt="0"/>
      <dgm:spPr/>
    </dgm:pt>
    <dgm:pt modelId="{0623E7F2-0720-420A-9256-DBE5E02ADA01}" type="pres">
      <dgm:prSet presAssocID="{DD3FF9E5-A582-4F4A-9BF4-85227377FF51}" presName="level2Shape" presStyleLbl="node3" presStyleIdx="1" presStyleCnt="2" custScaleX="150084" custScaleY="112563" custLinFactY="36921" custLinFactNeighborX="50700" custLinFactNeighborY="100000"/>
      <dgm:spPr/>
    </dgm:pt>
    <dgm:pt modelId="{2B670C48-562F-47D9-884F-769482617A67}" type="pres">
      <dgm:prSet presAssocID="{DD3FF9E5-A582-4F4A-9BF4-85227377FF51}" presName="hierChild3" presStyleCnt="0"/>
      <dgm:spPr/>
    </dgm:pt>
    <dgm:pt modelId="{0A923FBF-7DDE-4FB1-89E7-09F7F9AB9287}" type="pres">
      <dgm:prSet presAssocID="{E648879F-6EE8-4DDF-831F-E05026B02C5E}" presName="Name19" presStyleLbl="parChTrans1D4" presStyleIdx="0" presStyleCnt="1"/>
      <dgm:spPr/>
    </dgm:pt>
    <dgm:pt modelId="{DDF321E0-EE63-4588-8E3D-5AB487396A3B}" type="pres">
      <dgm:prSet presAssocID="{A14E56EF-DC25-4FEF-9C5E-10B271FC35CF}" presName="Name21" presStyleCnt="0"/>
      <dgm:spPr/>
    </dgm:pt>
    <dgm:pt modelId="{BD51D6B3-64D3-4872-9FFE-86E87F89F0B3}" type="pres">
      <dgm:prSet presAssocID="{A14E56EF-DC25-4FEF-9C5E-10B271FC35CF}" presName="level2Shape" presStyleLbl="node4" presStyleIdx="0" presStyleCnt="1" custScaleX="150084" custLinFactY="6261" custLinFactNeighborX="50965" custLinFactNeighborY="100000"/>
      <dgm:spPr/>
    </dgm:pt>
    <dgm:pt modelId="{8C5E7458-942A-4C8B-ADFB-DECC6D444702}" type="pres">
      <dgm:prSet presAssocID="{A14E56EF-DC25-4FEF-9C5E-10B271FC35CF}" presName="hierChild3" presStyleCnt="0"/>
      <dgm:spPr/>
    </dgm:pt>
    <dgm:pt modelId="{CB4BB638-4AFD-4A17-8C22-D8CB3A5E0E41}" type="pres">
      <dgm:prSet presAssocID="{55F82A6F-0A1F-4A0A-9736-C0F887E4B009}" presName="bgShapesFlow" presStyleCnt="0"/>
      <dgm:spPr/>
    </dgm:pt>
  </dgm:ptLst>
  <dgm:cxnLst>
    <dgm:cxn modelId="{94B7D303-F3B4-4A68-B3F0-FF7328CF8666}" type="presOf" srcId="{CA6DC419-90A5-4569-AA33-B906D6FE9AE6}" destId="{06DADF00-8419-42E1-9D1A-07643428D185}" srcOrd="0" destOrd="0" presId="urn:microsoft.com/office/officeart/2005/8/layout/hierarchy6"/>
    <dgm:cxn modelId="{565BA905-0F4C-4E66-A3E8-A2100267F7C3}" srcId="{55F82A6F-0A1F-4A0A-9736-C0F887E4B009}" destId="{EB61F58D-AA86-41D5-A431-E5FF5DF7C985}" srcOrd="0" destOrd="0" parTransId="{FECC0E5E-3E0C-4710-AF18-26BAE94A9BA9}" sibTransId="{6932E83A-111F-477A-89B6-849C7C7830A3}"/>
    <dgm:cxn modelId="{4851A50F-C2BF-4EC1-B314-ABE3909AB5EF}" type="presOf" srcId="{676BBD99-0E4A-4AB4-83A4-C73C3D4C0ADE}" destId="{63B45AB6-10C1-4683-B21E-3EAACCF84D00}" srcOrd="0" destOrd="0" presId="urn:microsoft.com/office/officeart/2005/8/layout/hierarchy6"/>
    <dgm:cxn modelId="{C451E228-452D-4438-89AE-19A013D71BA6}" srcId="{EB61F58D-AA86-41D5-A431-E5FF5DF7C985}" destId="{676BBD99-0E4A-4AB4-83A4-C73C3D4C0ADE}" srcOrd="1" destOrd="0" parTransId="{208EA2D9-37D4-4359-B240-27107AC0F2E6}" sibTransId="{092729F1-4132-45A3-A140-87FAF773FD85}"/>
    <dgm:cxn modelId="{116DA865-E336-4446-A3BB-50A422D7694D}" type="presOf" srcId="{55F82A6F-0A1F-4A0A-9736-C0F887E4B009}" destId="{9BBFD345-74C5-4B88-BD21-B0C3E8D1BC47}" srcOrd="0" destOrd="0" presId="urn:microsoft.com/office/officeart/2005/8/layout/hierarchy6"/>
    <dgm:cxn modelId="{D4813954-3625-489D-94F3-ACE5EC5D3AE4}" type="presOf" srcId="{A14E56EF-DC25-4FEF-9C5E-10B271FC35CF}" destId="{BD51D6B3-64D3-4872-9FFE-86E87F89F0B3}" srcOrd="0" destOrd="0" presId="urn:microsoft.com/office/officeart/2005/8/layout/hierarchy6"/>
    <dgm:cxn modelId="{60BDBA78-1BD0-4A34-B014-C3A549B8BBE8}" srcId="{DD3FF9E5-A582-4F4A-9BF4-85227377FF51}" destId="{A14E56EF-DC25-4FEF-9C5E-10B271FC35CF}" srcOrd="0" destOrd="0" parTransId="{E648879F-6EE8-4DDF-831F-E05026B02C5E}" sibTransId="{D6EB0DE8-7E6D-4A8B-92AC-21B37B512EEA}"/>
    <dgm:cxn modelId="{CB247381-48EB-4C1B-8615-318199F5FA3B}" type="presOf" srcId="{EB61F58D-AA86-41D5-A431-E5FF5DF7C985}" destId="{C9E0840D-35CF-4740-B7A4-036560302EC5}" srcOrd="0" destOrd="0" presId="urn:microsoft.com/office/officeart/2005/8/layout/hierarchy6"/>
    <dgm:cxn modelId="{90F84382-9DA4-4FA3-8783-E28DF8F03F2E}" type="presOf" srcId="{208EA2D9-37D4-4359-B240-27107AC0F2E6}" destId="{AEE1B00B-43E5-4D6A-B11D-38664B1B50F7}" srcOrd="0" destOrd="0" presId="urn:microsoft.com/office/officeart/2005/8/layout/hierarchy6"/>
    <dgm:cxn modelId="{D530D989-543D-4A30-A758-E36166AFB49F}" srcId="{EB61F58D-AA86-41D5-A431-E5FF5DF7C985}" destId="{CA6DC419-90A5-4569-AA33-B906D6FE9AE6}" srcOrd="0" destOrd="0" parTransId="{A621D055-7105-499E-82E9-ECB4021A24E4}" sibTransId="{4F6B12D3-F7B2-4E65-ABAC-8A5E5FEF81A3}"/>
    <dgm:cxn modelId="{B22F238C-668D-49E8-A6F4-EE1F5448FA30}" type="presOf" srcId="{1E422324-71FE-4BF5-BA8A-4EE69F164270}" destId="{9EAF22C8-9CEC-4CD6-A1C9-4CD78619BC9E}" srcOrd="0" destOrd="0" presId="urn:microsoft.com/office/officeart/2005/8/layout/hierarchy6"/>
    <dgm:cxn modelId="{66CF678D-9F66-489C-B189-EACB5E42F474}" type="presOf" srcId="{0E90E127-543F-404E-97AF-27387A9A19B8}" destId="{6A5542FE-AFF5-4EBF-8951-94082CE0C1DD}" srcOrd="0" destOrd="0" presId="urn:microsoft.com/office/officeart/2005/8/layout/hierarchy6"/>
    <dgm:cxn modelId="{93774195-F302-4E02-8F84-2D6237792517}" type="presOf" srcId="{DD3FF9E5-A582-4F4A-9BF4-85227377FF51}" destId="{0623E7F2-0720-420A-9256-DBE5E02ADA01}" srcOrd="0" destOrd="0" presId="urn:microsoft.com/office/officeart/2005/8/layout/hierarchy6"/>
    <dgm:cxn modelId="{665A129D-746A-4E3C-9B60-751C0F2C65FE}" type="presOf" srcId="{E648879F-6EE8-4DDF-831F-E05026B02C5E}" destId="{0A923FBF-7DDE-4FB1-89E7-09F7F9AB9287}" srcOrd="0" destOrd="0" presId="urn:microsoft.com/office/officeart/2005/8/layout/hierarchy6"/>
    <dgm:cxn modelId="{822D57D3-1E89-4F02-8A09-E21F4A992D0D}" srcId="{676BBD99-0E4A-4AB4-83A4-C73C3D4C0ADE}" destId="{DD3FF9E5-A582-4F4A-9BF4-85227377FF51}" srcOrd="0" destOrd="0" parTransId="{1E422324-71FE-4BF5-BA8A-4EE69F164270}" sibTransId="{E97454A8-76A3-48C9-ADCC-BEEC3DCD9F84}"/>
    <dgm:cxn modelId="{E6494EDE-902F-4966-B06A-F2BCCF4C4361}" type="presOf" srcId="{A621D055-7105-499E-82E9-ECB4021A24E4}" destId="{E31AAD37-B720-4968-BFB9-448C72DB0B6B}" srcOrd="0" destOrd="0" presId="urn:microsoft.com/office/officeart/2005/8/layout/hierarchy6"/>
    <dgm:cxn modelId="{957916E0-488F-4334-ABA9-9A67180F1CB6}" type="presOf" srcId="{48DF4642-AE65-48EB-89A3-7BF6110BCA3F}" destId="{D7D0013E-C728-4F0B-8312-38220790C30D}" srcOrd="0" destOrd="0" presId="urn:microsoft.com/office/officeart/2005/8/layout/hierarchy6"/>
    <dgm:cxn modelId="{427EA1E3-09B4-48C2-AFAB-F02C0352D21E}" srcId="{CA6DC419-90A5-4569-AA33-B906D6FE9AE6}" destId="{48DF4642-AE65-48EB-89A3-7BF6110BCA3F}" srcOrd="0" destOrd="0" parTransId="{0E90E127-543F-404E-97AF-27387A9A19B8}" sibTransId="{965F241D-7D58-4EFE-B01C-39605DAB89BE}"/>
    <dgm:cxn modelId="{01DFB48F-CCD7-45B1-B2AB-C9B83E3687AC}" type="presParOf" srcId="{9BBFD345-74C5-4B88-BD21-B0C3E8D1BC47}" destId="{2A0826C3-8DBE-459E-99F4-8C5188F1C1D3}" srcOrd="0" destOrd="0" presId="urn:microsoft.com/office/officeart/2005/8/layout/hierarchy6"/>
    <dgm:cxn modelId="{70BAF118-D5B4-4F3C-8291-675A2864E00C}" type="presParOf" srcId="{2A0826C3-8DBE-459E-99F4-8C5188F1C1D3}" destId="{D62629BF-47AE-4CC3-A089-AB418E29BCAE}" srcOrd="0" destOrd="0" presId="urn:microsoft.com/office/officeart/2005/8/layout/hierarchy6"/>
    <dgm:cxn modelId="{D2ACEA76-6695-4E89-BA75-07CAD7560789}" type="presParOf" srcId="{D62629BF-47AE-4CC3-A089-AB418E29BCAE}" destId="{F8A2F731-DD65-4238-8E1B-AD960D4D2D42}" srcOrd="0" destOrd="0" presId="urn:microsoft.com/office/officeart/2005/8/layout/hierarchy6"/>
    <dgm:cxn modelId="{FC6EDF41-FF53-48A2-BCD6-E03C49D9F6A0}" type="presParOf" srcId="{F8A2F731-DD65-4238-8E1B-AD960D4D2D42}" destId="{C9E0840D-35CF-4740-B7A4-036560302EC5}" srcOrd="0" destOrd="0" presId="urn:microsoft.com/office/officeart/2005/8/layout/hierarchy6"/>
    <dgm:cxn modelId="{D95C972A-05A3-4ACC-81C6-FFF3A65623E1}" type="presParOf" srcId="{F8A2F731-DD65-4238-8E1B-AD960D4D2D42}" destId="{F1FA8B73-9B10-456E-BACE-D7D80CF1B753}" srcOrd="1" destOrd="0" presId="urn:microsoft.com/office/officeart/2005/8/layout/hierarchy6"/>
    <dgm:cxn modelId="{F6C5784A-B4AD-42FE-B46B-7D4CDE58F86A}" type="presParOf" srcId="{F1FA8B73-9B10-456E-BACE-D7D80CF1B753}" destId="{E31AAD37-B720-4968-BFB9-448C72DB0B6B}" srcOrd="0" destOrd="0" presId="urn:microsoft.com/office/officeart/2005/8/layout/hierarchy6"/>
    <dgm:cxn modelId="{995A5902-7505-486F-A5B5-E823B21DD8F6}" type="presParOf" srcId="{F1FA8B73-9B10-456E-BACE-D7D80CF1B753}" destId="{F3C1663C-7D17-4D96-9E0E-CF22D4BDF2C9}" srcOrd="1" destOrd="0" presId="urn:microsoft.com/office/officeart/2005/8/layout/hierarchy6"/>
    <dgm:cxn modelId="{DB882C13-1693-470E-9872-FD1F6E35570E}" type="presParOf" srcId="{F3C1663C-7D17-4D96-9E0E-CF22D4BDF2C9}" destId="{06DADF00-8419-42E1-9D1A-07643428D185}" srcOrd="0" destOrd="0" presId="urn:microsoft.com/office/officeart/2005/8/layout/hierarchy6"/>
    <dgm:cxn modelId="{7DAE6089-7484-4022-BB7B-457634CE716E}" type="presParOf" srcId="{F3C1663C-7D17-4D96-9E0E-CF22D4BDF2C9}" destId="{607C8B6B-2BAF-43AF-A547-C77C5B3F1F46}" srcOrd="1" destOrd="0" presId="urn:microsoft.com/office/officeart/2005/8/layout/hierarchy6"/>
    <dgm:cxn modelId="{05060F65-88A3-4F11-B8EA-0CF37AC425D6}" type="presParOf" srcId="{607C8B6B-2BAF-43AF-A547-C77C5B3F1F46}" destId="{6A5542FE-AFF5-4EBF-8951-94082CE0C1DD}" srcOrd="0" destOrd="0" presId="urn:microsoft.com/office/officeart/2005/8/layout/hierarchy6"/>
    <dgm:cxn modelId="{F553480D-15FF-4CC2-85AB-EDAD50E7602E}" type="presParOf" srcId="{607C8B6B-2BAF-43AF-A547-C77C5B3F1F46}" destId="{DDCD8812-5394-4C87-9E5C-736CC6E47A8C}" srcOrd="1" destOrd="0" presId="urn:microsoft.com/office/officeart/2005/8/layout/hierarchy6"/>
    <dgm:cxn modelId="{211042BE-2D1B-4602-A565-B68B5B6977BA}" type="presParOf" srcId="{DDCD8812-5394-4C87-9E5C-736CC6E47A8C}" destId="{D7D0013E-C728-4F0B-8312-38220790C30D}" srcOrd="0" destOrd="0" presId="urn:microsoft.com/office/officeart/2005/8/layout/hierarchy6"/>
    <dgm:cxn modelId="{E56AA290-9F14-40E8-8403-5FCF3A1308B4}" type="presParOf" srcId="{DDCD8812-5394-4C87-9E5C-736CC6E47A8C}" destId="{57850F85-9756-432B-B652-0DD098A091DC}" srcOrd="1" destOrd="0" presId="urn:microsoft.com/office/officeart/2005/8/layout/hierarchy6"/>
    <dgm:cxn modelId="{2804DB5A-B0AC-4B35-B327-F93B6BA30EDA}" type="presParOf" srcId="{F1FA8B73-9B10-456E-BACE-D7D80CF1B753}" destId="{AEE1B00B-43E5-4D6A-B11D-38664B1B50F7}" srcOrd="2" destOrd="0" presId="urn:microsoft.com/office/officeart/2005/8/layout/hierarchy6"/>
    <dgm:cxn modelId="{2C910740-2A13-44D0-9C7E-9AF4D5E9B48B}" type="presParOf" srcId="{F1FA8B73-9B10-456E-BACE-D7D80CF1B753}" destId="{ABDB4338-F811-4890-90E8-07DCEABE0FA9}" srcOrd="3" destOrd="0" presId="urn:microsoft.com/office/officeart/2005/8/layout/hierarchy6"/>
    <dgm:cxn modelId="{01816209-16BC-4CA4-8C0A-1663927A93DA}" type="presParOf" srcId="{ABDB4338-F811-4890-90E8-07DCEABE0FA9}" destId="{63B45AB6-10C1-4683-B21E-3EAACCF84D00}" srcOrd="0" destOrd="0" presId="urn:microsoft.com/office/officeart/2005/8/layout/hierarchy6"/>
    <dgm:cxn modelId="{748D3A84-7218-41F2-BA11-7A994F734A94}" type="presParOf" srcId="{ABDB4338-F811-4890-90E8-07DCEABE0FA9}" destId="{451DFF09-E836-4389-9F69-BAF42025E0CD}" srcOrd="1" destOrd="0" presId="urn:microsoft.com/office/officeart/2005/8/layout/hierarchy6"/>
    <dgm:cxn modelId="{E475A95E-A807-44A6-B198-DF051146945D}" type="presParOf" srcId="{451DFF09-E836-4389-9F69-BAF42025E0CD}" destId="{9EAF22C8-9CEC-4CD6-A1C9-4CD78619BC9E}" srcOrd="0" destOrd="0" presId="urn:microsoft.com/office/officeart/2005/8/layout/hierarchy6"/>
    <dgm:cxn modelId="{64E8EF1F-D778-4E3D-B64B-CFD216C13E0D}" type="presParOf" srcId="{451DFF09-E836-4389-9F69-BAF42025E0CD}" destId="{D72E8AFC-C7CB-4DDD-9AD1-A099F676E7FA}" srcOrd="1" destOrd="0" presId="urn:microsoft.com/office/officeart/2005/8/layout/hierarchy6"/>
    <dgm:cxn modelId="{8DEDDB06-E784-4D90-BBCF-3C73ECDBE603}" type="presParOf" srcId="{D72E8AFC-C7CB-4DDD-9AD1-A099F676E7FA}" destId="{0623E7F2-0720-420A-9256-DBE5E02ADA01}" srcOrd="0" destOrd="0" presId="urn:microsoft.com/office/officeart/2005/8/layout/hierarchy6"/>
    <dgm:cxn modelId="{D3172336-BDD7-4218-8436-57BE73B9FA2B}" type="presParOf" srcId="{D72E8AFC-C7CB-4DDD-9AD1-A099F676E7FA}" destId="{2B670C48-562F-47D9-884F-769482617A67}" srcOrd="1" destOrd="0" presId="urn:microsoft.com/office/officeart/2005/8/layout/hierarchy6"/>
    <dgm:cxn modelId="{41AD4667-5E07-4951-87E9-A210E0917AF9}" type="presParOf" srcId="{2B670C48-562F-47D9-884F-769482617A67}" destId="{0A923FBF-7DDE-4FB1-89E7-09F7F9AB9287}" srcOrd="0" destOrd="0" presId="urn:microsoft.com/office/officeart/2005/8/layout/hierarchy6"/>
    <dgm:cxn modelId="{B43CFE6D-24BA-44EB-A125-D5286EBA0687}" type="presParOf" srcId="{2B670C48-562F-47D9-884F-769482617A67}" destId="{DDF321E0-EE63-4588-8E3D-5AB487396A3B}" srcOrd="1" destOrd="0" presId="urn:microsoft.com/office/officeart/2005/8/layout/hierarchy6"/>
    <dgm:cxn modelId="{D02B1347-537B-4075-BA79-A269FC94E1C1}" type="presParOf" srcId="{DDF321E0-EE63-4588-8E3D-5AB487396A3B}" destId="{BD51D6B3-64D3-4872-9FFE-86E87F89F0B3}" srcOrd="0" destOrd="0" presId="urn:microsoft.com/office/officeart/2005/8/layout/hierarchy6"/>
    <dgm:cxn modelId="{FEFB7110-9887-48CD-B9AB-3C3B0D447AF5}" type="presParOf" srcId="{DDF321E0-EE63-4588-8E3D-5AB487396A3B}" destId="{8C5E7458-942A-4C8B-ADFB-DECC6D444702}" srcOrd="1" destOrd="0" presId="urn:microsoft.com/office/officeart/2005/8/layout/hierarchy6"/>
    <dgm:cxn modelId="{50D73A89-EE3D-4F06-9811-DB5EC86C8147}" type="presParOf" srcId="{9BBFD345-74C5-4B88-BD21-B0C3E8D1BC47}" destId="{CB4BB638-4AFD-4A17-8C22-D8CB3A5E0E41}" srcOrd="1" destOrd="0" presId="urn:microsoft.com/office/officeart/2005/8/layout/hierarchy6"/>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E0840D-35CF-4740-B7A4-036560302EC5}">
      <dsp:nvSpPr>
        <dsp:cNvPr id="0" name=""/>
        <dsp:cNvSpPr/>
      </dsp:nvSpPr>
      <dsp:spPr>
        <a:xfrm>
          <a:off x="482" y="348193"/>
          <a:ext cx="6978006" cy="444884"/>
        </a:xfrm>
        <a:prstGeom prst="roundRect">
          <a:avLst>
            <a:gd name="adj" fmla="val 10000"/>
          </a:avLst>
        </a:prstGeom>
        <a:solidFill>
          <a:srgbClr val="1F0D5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kern="1200">
              <a:latin typeface="Avenir Book" panose="02000503020000020003"/>
            </a:rPr>
            <a:t>Are in Year 12/S5 and are taking A-Level subjects</a:t>
          </a:r>
        </a:p>
      </dsp:txBody>
      <dsp:txXfrm>
        <a:off x="13512" y="361223"/>
        <a:ext cx="6951946" cy="418824"/>
      </dsp:txXfrm>
    </dsp:sp>
    <dsp:sp modelId="{2514E36C-A50A-42FF-A319-66E75DDE2837}">
      <dsp:nvSpPr>
        <dsp:cNvPr id="0" name=""/>
        <dsp:cNvSpPr/>
      </dsp:nvSpPr>
      <dsp:spPr>
        <a:xfrm>
          <a:off x="1939043" y="793078"/>
          <a:ext cx="1550442" cy="185885"/>
        </a:xfrm>
        <a:custGeom>
          <a:avLst/>
          <a:gdLst/>
          <a:ahLst/>
          <a:cxnLst/>
          <a:rect l="0" t="0" r="0" b="0"/>
          <a:pathLst>
            <a:path>
              <a:moveTo>
                <a:pt x="1550442" y="0"/>
              </a:moveTo>
              <a:lnTo>
                <a:pt x="1550442" y="92942"/>
              </a:lnTo>
              <a:lnTo>
                <a:pt x="0" y="92942"/>
              </a:lnTo>
              <a:lnTo>
                <a:pt x="0" y="185885"/>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D906A8D5-B62F-4182-B275-DCCF56A63949}">
      <dsp:nvSpPr>
        <dsp:cNvPr id="0" name=""/>
        <dsp:cNvSpPr/>
      </dsp:nvSpPr>
      <dsp:spPr>
        <a:xfrm>
          <a:off x="935656" y="978963"/>
          <a:ext cx="2006772" cy="915808"/>
        </a:xfrm>
        <a:prstGeom prst="roundRect">
          <a:avLst>
            <a:gd name="adj" fmla="val 10000"/>
          </a:avLst>
        </a:prstGeom>
        <a:solidFill>
          <a:srgbClr val="1F0D5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solidFill>
                <a:schemeClr val="bg1"/>
              </a:solidFill>
              <a:latin typeface="Avenir Book" panose="02000503020000020003" pitchFamily="2" charset="0"/>
              <a:ea typeface="NSimSun" panose="02010609030101010101" pitchFamily="49" charset="-122"/>
              <a:cs typeface="Arial" panose="020B0604020202020204" pitchFamily="34" charset="0"/>
            </a:rPr>
            <a:t>Achieved four GCSE’s at grade 7</a:t>
          </a:r>
          <a:endParaRPr lang="en-GB" sz="2000" b="0" kern="1200">
            <a:solidFill>
              <a:schemeClr val="bg1"/>
            </a:solidFill>
          </a:endParaRPr>
        </a:p>
      </dsp:txBody>
      <dsp:txXfrm>
        <a:off x="962479" y="1005786"/>
        <a:ext cx="1953126" cy="862162"/>
      </dsp:txXfrm>
    </dsp:sp>
    <dsp:sp modelId="{70124602-5F82-41F1-A2E1-AE772B72E165}">
      <dsp:nvSpPr>
        <dsp:cNvPr id="0" name=""/>
        <dsp:cNvSpPr/>
      </dsp:nvSpPr>
      <dsp:spPr>
        <a:xfrm>
          <a:off x="3489485" y="793078"/>
          <a:ext cx="1486402" cy="191532"/>
        </a:xfrm>
        <a:custGeom>
          <a:avLst/>
          <a:gdLst/>
          <a:ahLst/>
          <a:cxnLst/>
          <a:rect l="0" t="0" r="0" b="0"/>
          <a:pathLst>
            <a:path>
              <a:moveTo>
                <a:pt x="0" y="0"/>
              </a:moveTo>
              <a:lnTo>
                <a:pt x="0" y="95766"/>
              </a:lnTo>
              <a:lnTo>
                <a:pt x="1486402" y="95766"/>
              </a:lnTo>
              <a:lnTo>
                <a:pt x="1486402" y="191532"/>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7271108F-CDE0-43D8-8A77-1239046C9421}">
      <dsp:nvSpPr>
        <dsp:cNvPr id="0" name=""/>
        <dsp:cNvSpPr/>
      </dsp:nvSpPr>
      <dsp:spPr>
        <a:xfrm>
          <a:off x="3973289" y="984610"/>
          <a:ext cx="2005198" cy="914398"/>
        </a:xfrm>
        <a:prstGeom prst="roundRect">
          <a:avLst>
            <a:gd name="adj" fmla="val 10000"/>
          </a:avLst>
        </a:prstGeom>
        <a:solidFill>
          <a:srgbClr val="1F0D5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kern="1200">
              <a:solidFill>
                <a:schemeClr val="bg1"/>
              </a:solidFill>
              <a:latin typeface="Avenir Book" panose="02000503020000020003" pitchFamily="2" charset="0"/>
              <a:ea typeface="NSimSun"/>
            </a:rPr>
            <a:t>Achieved four GCSE’s </a:t>
          </a:r>
          <a:r>
            <a:rPr lang="en-US" sz="2000" b="0" kern="1200">
              <a:solidFill>
                <a:schemeClr val="bg1"/>
              </a:solidFill>
              <a:latin typeface="Avenir Book" panose="02000503020000020003"/>
              <a:ea typeface="NSimSun" panose="02010609030101010101" pitchFamily="49" charset="-122"/>
              <a:cs typeface="Arial" panose="020B0604020202020204" pitchFamily="34" charset="0"/>
            </a:rPr>
            <a:t>grade </a:t>
          </a:r>
          <a:r>
            <a:rPr lang="en-US" sz="2000" b="0" kern="1200">
              <a:solidFill>
                <a:schemeClr val="bg1"/>
              </a:solidFill>
              <a:latin typeface="Avenir Book" panose="02000503020000020003" pitchFamily="2" charset="0"/>
              <a:ea typeface="NSimSun"/>
            </a:rPr>
            <a:t>9-4</a:t>
          </a:r>
          <a:endParaRPr lang="en-GB" sz="2000" b="0" kern="1200"/>
        </a:p>
      </dsp:txBody>
      <dsp:txXfrm>
        <a:off x="4000071" y="1011392"/>
        <a:ext cx="1951634" cy="860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E0840D-35CF-4740-B7A4-036560302EC5}">
      <dsp:nvSpPr>
        <dsp:cNvPr id="0" name=""/>
        <dsp:cNvSpPr/>
      </dsp:nvSpPr>
      <dsp:spPr>
        <a:xfrm>
          <a:off x="8300" y="2139128"/>
          <a:ext cx="6981233" cy="391755"/>
        </a:xfrm>
        <a:prstGeom prst="roundRect">
          <a:avLst>
            <a:gd name="adj" fmla="val 1000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n-US" sz="2000" b="1" kern="1200" baseline="30000">
            <a:effectLst>
              <a:outerShdw blurRad="38100" dist="38100" dir="2700000" algn="tl">
                <a:srgbClr val="000000">
                  <a:alpha val="43137"/>
                </a:srgbClr>
              </a:outerShdw>
            </a:effectLst>
            <a:latin typeface="Avenir Book" panose="02000503020000020003"/>
          </a:endParaRPr>
        </a:p>
      </dsp:txBody>
      <dsp:txXfrm>
        <a:off x="19774" y="2150602"/>
        <a:ext cx="6958285" cy="368807"/>
      </dsp:txXfrm>
    </dsp:sp>
    <dsp:sp modelId="{E31AAD37-B720-4968-BFB9-448C72DB0B6B}">
      <dsp:nvSpPr>
        <dsp:cNvPr id="0" name=""/>
        <dsp:cNvSpPr/>
      </dsp:nvSpPr>
      <dsp:spPr>
        <a:xfrm>
          <a:off x="1692133" y="2530884"/>
          <a:ext cx="1806783" cy="523574"/>
        </a:xfrm>
        <a:custGeom>
          <a:avLst/>
          <a:gdLst/>
          <a:ahLst/>
          <a:cxnLst/>
          <a:rect l="0" t="0" r="0" b="0"/>
          <a:pathLst>
            <a:path>
              <a:moveTo>
                <a:pt x="1806783" y="0"/>
              </a:moveTo>
              <a:lnTo>
                <a:pt x="1806783" y="261787"/>
              </a:lnTo>
              <a:lnTo>
                <a:pt x="0" y="261787"/>
              </a:lnTo>
              <a:lnTo>
                <a:pt x="0" y="523574"/>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06DADF00-8419-42E1-9D1A-07643428D185}">
      <dsp:nvSpPr>
        <dsp:cNvPr id="0" name=""/>
        <dsp:cNvSpPr/>
      </dsp:nvSpPr>
      <dsp:spPr>
        <a:xfrm>
          <a:off x="734290" y="3054458"/>
          <a:ext cx="1915686" cy="957843"/>
        </a:xfrm>
        <a:prstGeom prst="roundRect">
          <a:avLst>
            <a:gd name="adj" fmla="val 10000"/>
          </a:avLst>
        </a:prstGeom>
        <a:solidFill>
          <a:srgbClr val="FF157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latin typeface="Avenir Book" panose="02000503020000020003"/>
            </a:rPr>
            <a:t>Eligible for free school meals</a:t>
          </a:r>
        </a:p>
      </dsp:txBody>
      <dsp:txXfrm>
        <a:off x="762344" y="3082512"/>
        <a:ext cx="1859578" cy="901735"/>
      </dsp:txXfrm>
    </dsp:sp>
    <dsp:sp modelId="{6A5542FE-AFF5-4EBF-8951-94082CE0C1DD}">
      <dsp:nvSpPr>
        <dsp:cNvPr id="0" name=""/>
        <dsp:cNvSpPr/>
      </dsp:nvSpPr>
      <dsp:spPr>
        <a:xfrm>
          <a:off x="1643963" y="4012302"/>
          <a:ext cx="91440" cy="289174"/>
        </a:xfrm>
        <a:custGeom>
          <a:avLst/>
          <a:gdLst/>
          <a:ahLst/>
          <a:cxnLst/>
          <a:rect l="0" t="0" r="0" b="0"/>
          <a:pathLst>
            <a:path>
              <a:moveTo>
                <a:pt x="48170" y="0"/>
              </a:moveTo>
              <a:lnTo>
                <a:pt x="48170" y="144587"/>
              </a:lnTo>
              <a:lnTo>
                <a:pt x="45720" y="144587"/>
              </a:lnTo>
              <a:lnTo>
                <a:pt x="45720" y="289174"/>
              </a:lnTo>
            </a:path>
          </a:pathLst>
        </a:custGeom>
        <a:noFill/>
        <a:ln w="28575" cap="flat" cmpd="sng" algn="ctr">
          <a:noFill/>
          <a:prstDash val="solid"/>
          <a:miter lim="800000"/>
        </a:ln>
        <a:effectLst/>
      </dsp:spPr>
      <dsp:style>
        <a:lnRef idx="2">
          <a:scrgbClr r="0" g="0" b="0"/>
        </a:lnRef>
        <a:fillRef idx="0">
          <a:scrgbClr r="0" g="0" b="0"/>
        </a:fillRef>
        <a:effectRef idx="0">
          <a:scrgbClr r="0" g="0" b="0"/>
        </a:effectRef>
        <a:fontRef idx="minor"/>
      </dsp:style>
    </dsp:sp>
    <dsp:sp modelId="{D7D0013E-C728-4F0B-8312-38220790C30D}">
      <dsp:nvSpPr>
        <dsp:cNvPr id="0" name=""/>
        <dsp:cNvSpPr/>
      </dsp:nvSpPr>
      <dsp:spPr>
        <a:xfrm>
          <a:off x="731839" y="4301477"/>
          <a:ext cx="1915686" cy="957843"/>
        </a:xfrm>
        <a:prstGeom prst="roundRect">
          <a:avLst>
            <a:gd name="adj" fmla="val 10000"/>
          </a:avLst>
        </a:prstGeom>
        <a:solidFill>
          <a:srgbClr val="FF157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latin typeface="Avenir Book" panose="02000503020000020003"/>
            </a:rPr>
            <a:t>Are care-experienced</a:t>
          </a:r>
          <a:endParaRPr lang="en-GB" sz="2000" b="1" kern="1200" baseline="30000">
            <a:effectLst>
              <a:outerShdw blurRad="38100" dist="38100" dir="2700000" algn="tl">
                <a:srgbClr val="000000">
                  <a:alpha val="43137"/>
                </a:srgbClr>
              </a:outerShdw>
            </a:effectLst>
            <a:latin typeface="Avenir Book" panose="02000503020000020003"/>
          </a:endParaRPr>
        </a:p>
      </dsp:txBody>
      <dsp:txXfrm>
        <a:off x="759893" y="4329531"/>
        <a:ext cx="1859578" cy="901735"/>
      </dsp:txXfrm>
    </dsp:sp>
    <dsp:sp modelId="{AEE1B00B-43E5-4D6A-B11D-38664B1B50F7}">
      <dsp:nvSpPr>
        <dsp:cNvPr id="0" name=""/>
        <dsp:cNvSpPr/>
      </dsp:nvSpPr>
      <dsp:spPr>
        <a:xfrm>
          <a:off x="3498917" y="2530884"/>
          <a:ext cx="1792296" cy="516137"/>
        </a:xfrm>
        <a:custGeom>
          <a:avLst/>
          <a:gdLst/>
          <a:ahLst/>
          <a:cxnLst/>
          <a:rect l="0" t="0" r="0" b="0"/>
          <a:pathLst>
            <a:path>
              <a:moveTo>
                <a:pt x="0" y="0"/>
              </a:moveTo>
              <a:lnTo>
                <a:pt x="0" y="258068"/>
              </a:lnTo>
              <a:lnTo>
                <a:pt x="1792296" y="258068"/>
              </a:lnTo>
              <a:lnTo>
                <a:pt x="1792296" y="516137"/>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63B45AB6-10C1-4683-B21E-3EAACCF84D00}">
      <dsp:nvSpPr>
        <dsp:cNvPr id="0" name=""/>
        <dsp:cNvSpPr/>
      </dsp:nvSpPr>
      <dsp:spPr>
        <a:xfrm>
          <a:off x="4333370" y="3047021"/>
          <a:ext cx="1915686" cy="957843"/>
        </a:xfrm>
        <a:prstGeom prst="roundRect">
          <a:avLst>
            <a:gd name="adj" fmla="val 10000"/>
          </a:avLst>
        </a:prstGeom>
        <a:solidFill>
          <a:srgbClr val="00B2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latin typeface="Avenir Book" panose="02000503020000020003"/>
            </a:rPr>
            <a:t>First generation to attend university</a:t>
          </a:r>
          <a:endParaRPr lang="en-GB" sz="2000" b="1" kern="1200" baseline="30000">
            <a:effectLst>
              <a:outerShdw blurRad="38100" dist="38100" dir="2700000" algn="tl">
                <a:srgbClr val="000000">
                  <a:alpha val="43137"/>
                </a:srgbClr>
              </a:outerShdw>
            </a:effectLst>
            <a:latin typeface="Avenir Book" panose="02000503020000020003"/>
          </a:endParaRPr>
        </a:p>
      </dsp:txBody>
      <dsp:txXfrm>
        <a:off x="4361424" y="3075075"/>
        <a:ext cx="1859578" cy="901735"/>
      </dsp:txXfrm>
    </dsp:sp>
    <dsp:sp modelId="{9EAF22C8-9CEC-4CD6-A1C9-4CD78619BC9E}">
      <dsp:nvSpPr>
        <dsp:cNvPr id="0" name=""/>
        <dsp:cNvSpPr/>
      </dsp:nvSpPr>
      <dsp:spPr>
        <a:xfrm>
          <a:off x="5245493" y="3959145"/>
          <a:ext cx="91440" cy="91440"/>
        </a:xfrm>
        <a:custGeom>
          <a:avLst/>
          <a:gdLst/>
          <a:ahLst/>
          <a:cxnLst/>
          <a:rect l="0" t="0" r="0" b="0"/>
          <a:pathLst>
            <a:path>
              <a:moveTo>
                <a:pt x="45720" y="45720"/>
              </a:moveTo>
              <a:lnTo>
                <a:pt x="45720" y="131009"/>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0623E7F2-0720-420A-9256-DBE5E02ADA01}">
      <dsp:nvSpPr>
        <dsp:cNvPr id="0" name=""/>
        <dsp:cNvSpPr/>
      </dsp:nvSpPr>
      <dsp:spPr>
        <a:xfrm>
          <a:off x="4333370" y="4090154"/>
          <a:ext cx="1915686" cy="957843"/>
        </a:xfrm>
        <a:prstGeom prst="roundRect">
          <a:avLst>
            <a:gd name="adj" fmla="val 10000"/>
          </a:avLst>
        </a:prstGeom>
        <a:solidFill>
          <a:srgbClr val="00B2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latin typeface="Avenir Book" panose="02000503020000020003"/>
            </a:rPr>
            <a:t>Household income is below £45,000</a:t>
          </a:r>
        </a:p>
      </dsp:txBody>
      <dsp:txXfrm>
        <a:off x="4361424" y="4118208"/>
        <a:ext cx="1859578" cy="901735"/>
      </dsp:txXfrm>
    </dsp:sp>
    <dsp:sp modelId="{0A923FBF-7DDE-4FB1-89E7-09F7F9AB9287}">
      <dsp:nvSpPr>
        <dsp:cNvPr id="0" name=""/>
        <dsp:cNvSpPr/>
      </dsp:nvSpPr>
      <dsp:spPr>
        <a:xfrm>
          <a:off x="5245493" y="5002278"/>
          <a:ext cx="91440" cy="91440"/>
        </a:xfrm>
        <a:custGeom>
          <a:avLst/>
          <a:gdLst/>
          <a:ahLst/>
          <a:cxnLst/>
          <a:rect l="0" t="0" r="0" b="0"/>
          <a:pathLst>
            <a:path>
              <a:moveTo>
                <a:pt x="45720" y="45720"/>
              </a:moveTo>
              <a:lnTo>
                <a:pt x="45720" y="80694"/>
              </a:lnTo>
              <a:lnTo>
                <a:pt x="49102" y="80694"/>
              </a:lnTo>
              <a:lnTo>
                <a:pt x="49102" y="115668"/>
              </a:lnTo>
            </a:path>
          </a:pathLst>
        </a:custGeom>
        <a:noFill/>
        <a:ln w="28575" cap="flat" cmpd="sng" algn="ctr">
          <a:solidFill>
            <a:srgbClr val="F29100"/>
          </a:solidFill>
          <a:prstDash val="solid"/>
          <a:miter lim="800000"/>
        </a:ln>
        <a:effectLst/>
      </dsp:spPr>
      <dsp:style>
        <a:lnRef idx="2">
          <a:scrgbClr r="0" g="0" b="0"/>
        </a:lnRef>
        <a:fillRef idx="0">
          <a:scrgbClr r="0" g="0" b="0"/>
        </a:fillRef>
        <a:effectRef idx="0">
          <a:scrgbClr r="0" g="0" b="0"/>
        </a:effectRef>
        <a:fontRef idx="minor"/>
      </dsp:style>
    </dsp:sp>
    <dsp:sp modelId="{BD51D6B3-64D3-4872-9FFE-86E87F89F0B3}">
      <dsp:nvSpPr>
        <dsp:cNvPr id="0" name=""/>
        <dsp:cNvSpPr/>
      </dsp:nvSpPr>
      <dsp:spPr>
        <a:xfrm>
          <a:off x="4336752" y="5117947"/>
          <a:ext cx="1915686" cy="850939"/>
        </a:xfrm>
        <a:prstGeom prst="roundRect">
          <a:avLst>
            <a:gd name="adj" fmla="val 10000"/>
          </a:avLst>
        </a:prstGeom>
        <a:solidFill>
          <a:srgbClr val="00B2E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latin typeface="Avenir Book" panose="02000503020000020003"/>
            </a:rPr>
            <a:t>Parent/guardian occupation in target group</a:t>
          </a:r>
        </a:p>
      </dsp:txBody>
      <dsp:txXfrm>
        <a:off x="4361675" y="5142870"/>
        <a:ext cx="1865840" cy="8010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99C864-2CDE-41A9-9DA7-6C70ADFD2FDA}" type="datetimeFigureOut">
              <a:rPr lang="en-GB" smtClean="0"/>
              <a:t>25/09/2023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DEC2C-7A57-46F8-9FF1-F6211456C0BC}" type="slidenum">
              <a:rPr lang="en-GB" smtClean="0"/>
              <a:t>‹#›</a:t>
            </a:fld>
            <a:endParaRPr lang="en-GB"/>
          </a:p>
        </p:txBody>
      </p:sp>
    </p:spTree>
    <p:extLst>
      <p:ext uri="{BB962C8B-B14F-4D97-AF65-F5344CB8AC3E}">
        <p14:creationId xmlns:p14="http://schemas.microsoft.com/office/powerpoint/2010/main" val="1274640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600"/>
              </a:spcAft>
              <a:buClrTx/>
              <a:buSzTx/>
              <a:buFontTx/>
              <a:buNone/>
              <a:tabLst/>
              <a:defRPr/>
            </a:pPr>
            <a:r>
              <a:rPr lang="en-GB" sz="1800" b="1" u="sng">
                <a:solidFill>
                  <a:srgbClr val="1F0D52"/>
                </a:solidFill>
                <a:effectLst/>
                <a:latin typeface="Nunito Sans" pitchFamily="2" charset="0"/>
                <a:ea typeface="Calibri" panose="020F0502020204030204" pitchFamily="34" charset="0"/>
                <a:cs typeface="Arial" panose="020B0604020202020204" pitchFamily="34" charset="0"/>
              </a:rPr>
              <a:t>Welcome</a:t>
            </a:r>
            <a:endParaRPr lang="en-GB" sz="1800">
              <a:solidFill>
                <a:srgbClr val="1F0D52"/>
              </a:solidFill>
              <a:effectLst/>
              <a:latin typeface="Nunito Sans" pitchFamily="2" charset="0"/>
              <a:ea typeface="Calibri" panose="020F0502020204030204" pitchFamily="34" charset="0"/>
              <a:cs typeface="Arial" panose="020B0604020202020204" pitchFamily="34" charset="0"/>
            </a:endParaRPr>
          </a:p>
          <a:p>
            <a:pPr algn="just">
              <a:lnSpc>
                <a:spcPct val="107000"/>
              </a:lnSpc>
              <a:spcAft>
                <a:spcPts val="600"/>
              </a:spcAft>
            </a:pPr>
            <a:endParaRPr lang="en-GB" sz="1800">
              <a:solidFill>
                <a:srgbClr val="1F0D52"/>
              </a:solidFill>
              <a:effectLst/>
              <a:latin typeface="Nunito Sans" pitchFamily="2" charset="0"/>
              <a:ea typeface="Calibri" panose="020F0502020204030204" pitchFamily="34" charset="0"/>
              <a:cs typeface="Arial" panose="020B0604020202020204" pitchFamily="34" charset="0"/>
            </a:endParaRPr>
          </a:p>
          <a:p>
            <a:pPr algn="just">
              <a:lnSpc>
                <a:spcPct val="107000"/>
              </a:lnSpc>
              <a:spcAft>
                <a:spcPts val="600"/>
              </a:spcAft>
            </a:pPr>
            <a:r>
              <a:rPr lang="en-GB" sz="1800">
                <a:solidFill>
                  <a:srgbClr val="1F0D52"/>
                </a:solidFill>
                <a:effectLst/>
                <a:latin typeface="Nunito Sans" pitchFamily="2" charset="0"/>
                <a:ea typeface="Calibri" panose="020F0502020204030204" pitchFamily="34" charset="0"/>
                <a:cs typeface="Arial" panose="020B0604020202020204" pitchFamily="34" charset="0"/>
              </a:rPr>
              <a:t>Good morning/afternoon everyone, it’s great to be speaking with you all today. I’m </a:t>
            </a:r>
            <a:r>
              <a:rPr lang="en-GB" sz="1800" b="1">
                <a:solidFill>
                  <a:srgbClr val="1F0D52"/>
                </a:solidFill>
                <a:effectLst/>
                <a:highlight>
                  <a:srgbClr val="FFFF00"/>
                </a:highlight>
                <a:latin typeface="Nunito Sans" pitchFamily="2" charset="0"/>
                <a:ea typeface="Calibri" panose="020F0502020204030204" pitchFamily="34" charset="0"/>
                <a:cs typeface="Arial" panose="020B0604020202020204" pitchFamily="34" charset="0"/>
              </a:rPr>
              <a:t>[Name]</a:t>
            </a:r>
            <a:r>
              <a:rPr lang="en-GB" sz="1800">
                <a:solidFill>
                  <a:srgbClr val="1F0D52"/>
                </a:solidFill>
                <a:effectLst/>
                <a:latin typeface="Nunito Sans" pitchFamily="2" charset="0"/>
                <a:ea typeface="Calibri" panose="020F0502020204030204" pitchFamily="34" charset="0"/>
                <a:cs typeface="Arial" panose="020B0604020202020204" pitchFamily="34" charset="0"/>
              </a:rPr>
              <a:t> and I’m with Social Mobility Foundation. The purpose of our presentation today is just to introduce you to our organisation and give you an idea of the critical support and opportunities we can offer you over the coming few years if you enrol onto our programme. The Social Mobility Foundation</a:t>
            </a:r>
            <a:r>
              <a:rPr lang="en-GB" sz="1800" u="sng">
                <a:solidFill>
                  <a:srgbClr val="008080"/>
                </a:solidFill>
                <a:effectLst/>
                <a:latin typeface="Nunito Sans" pitchFamily="2" charset="0"/>
                <a:ea typeface="Calibri" panose="020F0502020204030204" pitchFamily="34" charset="0"/>
                <a:cs typeface="Arial" panose="020B0604020202020204" pitchFamily="34" charset="0"/>
              </a:rPr>
              <a:t>,</a:t>
            </a:r>
            <a:r>
              <a:rPr lang="en-GB" sz="1800">
                <a:solidFill>
                  <a:srgbClr val="1F0D52"/>
                </a:solidFill>
                <a:effectLst/>
                <a:latin typeface="Nunito Sans" pitchFamily="2" charset="0"/>
                <a:ea typeface="Calibri" panose="020F0502020204030204" pitchFamily="34" charset="0"/>
                <a:cs typeface="Arial" panose="020B0604020202020204" pitchFamily="34" charset="0"/>
              </a:rPr>
              <a:t> or SMF</a:t>
            </a:r>
            <a:r>
              <a:rPr lang="en-GB" sz="1800" u="sng">
                <a:solidFill>
                  <a:srgbClr val="008080"/>
                </a:solidFill>
                <a:effectLst/>
                <a:latin typeface="Nunito Sans" pitchFamily="2" charset="0"/>
                <a:ea typeface="Calibri" panose="020F0502020204030204" pitchFamily="34" charset="0"/>
                <a:cs typeface="Arial" panose="020B0604020202020204" pitchFamily="34" charset="0"/>
              </a:rPr>
              <a:t>,</a:t>
            </a:r>
            <a:r>
              <a:rPr lang="en-GB" sz="1800">
                <a:solidFill>
                  <a:srgbClr val="1F0D52"/>
                </a:solidFill>
                <a:effectLst/>
                <a:latin typeface="Nunito Sans" pitchFamily="2" charset="0"/>
                <a:ea typeface="Calibri" panose="020F0502020204030204" pitchFamily="34" charset="0"/>
                <a:cs typeface="Arial" panose="020B0604020202020204" pitchFamily="34" charset="0"/>
              </a:rPr>
              <a:t> is a charity, and we exist to support high-achieving, ambitious students like yourselves in accessing top universities, but also in gaining employment in competitive and fulfilling professional industries afterwards.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strike="sngStrike">
                <a:solidFill>
                  <a:srgbClr val="FF0000"/>
                </a:solidFill>
                <a:effectLst/>
                <a:latin typeface="Nunito Sans" pitchFamily="2" charset="0"/>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r>
              <a:rPr lang="en-GB" sz="1800">
                <a:solidFill>
                  <a:srgbClr val="1F0D52"/>
                </a:solidFill>
                <a:effectLst/>
                <a:latin typeface="Nunito Sans" pitchFamily="2" charset="0"/>
                <a:ea typeface="Calibri" panose="020F0502020204030204" pitchFamily="34" charset="0"/>
                <a:cs typeface="Arial" panose="020B0604020202020204" pitchFamily="34" charset="0"/>
              </a:rPr>
              <a:t>If that’s piqued your interest already, then great – we’ll be running through the application process today, so you should leave this presentation equipped with everything you’ll need to know before submitting an application! We’ve also got a QR code on the screen which you can scan and use to input your contact details so we can keep in touch with you and update you on the progress of your application to the programme, should you choose to apply.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a:t>
            </a:fld>
            <a:endParaRPr lang="en-GB"/>
          </a:p>
        </p:txBody>
      </p:sp>
    </p:spTree>
    <p:extLst>
      <p:ext uri="{BB962C8B-B14F-4D97-AF65-F5344CB8AC3E}">
        <p14:creationId xmlns:p14="http://schemas.microsoft.com/office/powerpoint/2010/main" val="2658022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600"/>
              </a:spcAft>
            </a:pPr>
            <a:r>
              <a:rPr lang="en-GB" sz="1800" b="1" u="sng" dirty="0">
                <a:solidFill>
                  <a:srgbClr val="1F0D52"/>
                </a:solidFill>
                <a:effectLst/>
                <a:latin typeface="Nunito Sans"/>
                <a:ea typeface="Calibri" panose="020F0502020204030204" pitchFamily="34" charset="0"/>
                <a:cs typeface="Arial" panose="020B0604020202020204" pitchFamily="34" charset="0"/>
              </a:rPr>
              <a:t>The SMF</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The Social Mobility Foundation</a:t>
            </a:r>
            <a:r>
              <a:rPr lang="en-GB" sz="1800" u="sng" dirty="0">
                <a:solidFill>
                  <a:srgbClr val="008080"/>
                </a:solidFill>
                <a:effectLst/>
                <a:latin typeface="Nunito Sans"/>
                <a:ea typeface="Calibri" panose="020F0502020204030204" pitchFamily="34" charset="0"/>
                <a:cs typeface="Arial" panose="020B0604020202020204" pitchFamily="34" charset="0"/>
              </a:rPr>
              <a:t>,</a:t>
            </a:r>
            <a:r>
              <a:rPr lang="en-GB" sz="1800" dirty="0">
                <a:solidFill>
                  <a:srgbClr val="1F0D52"/>
                </a:solidFill>
                <a:effectLst/>
                <a:latin typeface="Nunito Sans"/>
                <a:ea typeface="Calibri" panose="020F0502020204030204" pitchFamily="34" charset="0"/>
                <a:cs typeface="Arial" panose="020B0604020202020204" pitchFamily="34" charset="0"/>
              </a:rPr>
              <a:t> or SMF</a:t>
            </a:r>
            <a:r>
              <a:rPr lang="en-GB" sz="1800" u="sng" dirty="0">
                <a:solidFill>
                  <a:srgbClr val="008080"/>
                </a:solidFill>
                <a:effectLst/>
                <a:latin typeface="Nunito Sans"/>
                <a:ea typeface="Calibri" panose="020F0502020204030204" pitchFamily="34" charset="0"/>
                <a:cs typeface="Arial" panose="020B0604020202020204" pitchFamily="34" charset="0"/>
              </a:rPr>
              <a:t>,</a:t>
            </a:r>
            <a:r>
              <a:rPr lang="en-GB" sz="1800" dirty="0">
                <a:solidFill>
                  <a:srgbClr val="1F0D52"/>
                </a:solidFill>
                <a:effectLst/>
                <a:latin typeface="Nunito Sans"/>
                <a:ea typeface="Calibri" panose="020F0502020204030204" pitchFamily="34" charset="0"/>
                <a:cs typeface="Arial" panose="020B0604020202020204" pitchFamily="34" charset="0"/>
              </a:rPr>
              <a:t> is a charity, and we exist to support high-achieving, ambitious students like yourselves in accessing top universities, but also in gaining employment in competitive and fulfilling professional industries afterwards.</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latin typeface="Nunito Sans"/>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1F0D52"/>
                </a:solidFill>
                <a:effectLst/>
                <a:latin typeface="Nunito Sans"/>
                <a:ea typeface="Calibri" panose="020F0502020204030204" pitchFamily="34" charset="0"/>
                <a:cs typeface="Arial" panose="020B0604020202020204" pitchFamily="34" charset="0"/>
              </a:rPr>
              <a:t>If that’s piqued your interest already, then great – we’ll be running through the application process today, so you should leave this presentation equipped with everything you’ll need to know before submitting an application! We’ve also got a QR code on the screen which you can scan and use to input your contact details so we can keep in touch with you and update you on the progress of your application to the programme, should you choose to apply.</a:t>
            </a:r>
          </a:p>
          <a:p>
            <a:endParaRPr lang="en-GB" sz="1800" dirty="0">
              <a:solidFill>
                <a:srgbClr val="1F0D52"/>
              </a:solidFill>
              <a:latin typeface="Nunito Sans"/>
            </a:endParaRPr>
          </a:p>
          <a:p>
            <a:r>
              <a:rPr lang="en-GB" dirty="0">
                <a:solidFill>
                  <a:srgbClr val="1F0D52"/>
                </a:solidFill>
              </a:rPr>
              <a:t>*give students time to scan the code/ fill out paper sign up sheet  </a:t>
            </a:r>
            <a:endParaRPr lang="en-GB" dirty="0"/>
          </a:p>
        </p:txBody>
      </p:sp>
      <p:sp>
        <p:nvSpPr>
          <p:cNvPr id="4" name="Slide Number Placeholder 3"/>
          <p:cNvSpPr>
            <a:spLocks noGrp="1"/>
          </p:cNvSpPr>
          <p:nvPr>
            <p:ph type="sldNum" sz="quarter" idx="10"/>
          </p:nvPr>
        </p:nvSpPr>
        <p:spPr/>
        <p:txBody>
          <a:bodyPr/>
          <a:lstStyle/>
          <a:p>
            <a:fld id="{D1CDEC2C-7A57-46F8-9FF1-F6211456C0BC}" type="slidenum">
              <a:rPr lang="en-GB" smtClean="0"/>
              <a:t>2</a:t>
            </a:fld>
            <a:endParaRPr lang="en-GB"/>
          </a:p>
        </p:txBody>
      </p:sp>
    </p:spTree>
    <p:extLst>
      <p:ext uri="{BB962C8B-B14F-4D97-AF65-F5344CB8AC3E}">
        <p14:creationId xmlns:p14="http://schemas.microsoft.com/office/powerpoint/2010/main" val="4146986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600"/>
              </a:spcAft>
            </a:pPr>
            <a:r>
              <a:rPr lang="en-GB" sz="1800" b="1" u="sng">
                <a:solidFill>
                  <a:srgbClr val="1F0D52"/>
                </a:solidFill>
                <a:effectLst/>
                <a:latin typeface="Nunito Sans" pitchFamily="2" charset="0"/>
                <a:ea typeface="Calibri" panose="020F0502020204030204" pitchFamily="34" charset="0"/>
                <a:cs typeface="Arial" panose="020B0604020202020204" pitchFamily="34" charset="0"/>
              </a:rPr>
              <a:t>Aspiring Professionals Programme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a:solidFill>
                  <a:srgbClr val="1F0D52"/>
                </a:solidFill>
                <a:effectLst/>
                <a:latin typeface="Nunito Sans" pitchFamily="2" charset="0"/>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First, some essential information about our programme: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Our Aspiring Professionals Programme, or APP, is free of charge for everyone who is accepted. You’re eligible to apply for the programme from Year 12/S5 and it runs throughout the rest of school/college and university, right up until you graduate and enter </a:t>
            </a:r>
            <a:r>
              <a:rPr lang="en-GB" sz="1800" b="1">
                <a:solidFill>
                  <a:srgbClr val="211551"/>
                </a:solidFill>
                <a:effectLst/>
                <a:latin typeface="Nunito Sans" pitchFamily="2" charset="0"/>
                <a:ea typeface="Calibri" panose="020F0502020204030204" pitchFamily="34" charset="0"/>
                <a:cs typeface="Times New Roman" panose="02020603050405020304" pitchFamily="18" charset="0"/>
              </a:rPr>
              <a:t>that dream profession</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So </a:t>
            </a:r>
            <a:r>
              <a:rPr lang="en-GB" sz="1800">
                <a:solidFill>
                  <a:srgbClr val="211551"/>
                </a:solidFill>
                <a:effectLst/>
                <a:latin typeface="Nunito Sans" pitchFamily="2" charset="0"/>
                <a:ea typeface="Times New Roman" panose="02020603050405020304" pitchFamily="18" charset="0"/>
                <a:cs typeface="Times New Roman" panose="02020603050405020304" pitchFamily="18" charset="0"/>
              </a:rPr>
              <a:t>unlike other programmes, we don’t just concentrate on university admissions </a:t>
            </a:r>
            <a:r>
              <a:rPr lang="en-GB" sz="1800" i="1">
                <a:solidFill>
                  <a:srgbClr val="211551"/>
                </a:solidFill>
                <a:effectLst/>
                <a:latin typeface="Nunito Sans" pitchFamily="2" charset="0"/>
                <a:ea typeface="Times New Roman" panose="02020603050405020304" pitchFamily="18" charset="0"/>
                <a:cs typeface="Times New Roman" panose="02020603050405020304" pitchFamily="18" charset="0"/>
              </a:rPr>
              <a:t>or</a:t>
            </a:r>
            <a:r>
              <a:rPr lang="en-GB" sz="1800">
                <a:solidFill>
                  <a:srgbClr val="211551"/>
                </a:solidFill>
                <a:effectLst/>
                <a:latin typeface="Nunito Sans" pitchFamily="2" charset="0"/>
                <a:ea typeface="Times New Roman" panose="02020603050405020304" pitchFamily="18" charset="0"/>
                <a:cs typeface="Times New Roman" panose="02020603050405020304" pitchFamily="18" charset="0"/>
              </a:rPr>
              <a:t> career development; the Aspiring Professionals Programme encompasses both of these.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The support that we can offer you comes in the form of four major pillars, which you can see on the screen now.</a:t>
            </a:r>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3</a:t>
            </a:fld>
            <a:endParaRPr lang="en-GB"/>
          </a:p>
        </p:txBody>
      </p:sp>
    </p:spTree>
    <p:extLst>
      <p:ext uri="{BB962C8B-B14F-4D97-AF65-F5344CB8AC3E}">
        <p14:creationId xmlns:p14="http://schemas.microsoft.com/office/powerpoint/2010/main" val="3155634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sz="1800" b="1" u="sng">
                <a:solidFill>
                  <a:srgbClr val="211551"/>
                </a:solidFill>
                <a:effectLst/>
                <a:latin typeface="Nunito Sans" pitchFamily="2" charset="0"/>
                <a:ea typeface="Times New Roman" panose="02020603050405020304" pitchFamily="18" charset="0"/>
              </a:rPr>
              <a:t>University Application Advice</a:t>
            </a:r>
            <a:r>
              <a:rPr lang="en-GB" sz="1800" u="sng">
                <a:solidFill>
                  <a:srgbClr val="211551"/>
                </a:solidFill>
                <a:effectLst/>
                <a:latin typeface="Nunito Sans" pitchFamily="2" charset="0"/>
                <a:ea typeface="Times New Roman" panose="02020603050405020304" pitchFamily="18" charset="0"/>
                <a:cs typeface="Segoe UI" panose="020B0502040204020203" pitchFamily="34" charset="0"/>
              </a:rPr>
              <a:t> </a:t>
            </a:r>
            <a:endParaRPr lang="en-GB" sz="1800">
              <a:effectLst/>
              <a:latin typeface="Times New Roman" panose="02020603050405020304" pitchFamily="18" charset="0"/>
              <a:ea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To take the first of these pillars, we can offer extensive guidance on choosing and applying to top universities.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We offer students the opportunity to visit prestigious universities for free – not just as open days but as overnight stays where they can participate in skills sessions and get a real taste for university life. In 2023 we took</a:t>
            </a:r>
            <a:r>
              <a:rPr lang="en-GB" sz="1800" b="1">
                <a:solidFill>
                  <a:srgbClr val="211551"/>
                </a:solidFill>
                <a:effectLst/>
                <a:latin typeface="Nunito Sans" pitchFamily="2" charset="0"/>
                <a:ea typeface="Calibri" panose="020F0502020204030204" pitchFamily="34" charset="0"/>
                <a:cs typeface="Times New Roman" panose="02020603050405020304" pitchFamily="18" charset="0"/>
              </a:rPr>
              <a:t> </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50 students to Durham University and 93 students on four different trips to Oxford.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r>
              <a:rPr lang="en-GB" sz="1800">
                <a:solidFill>
                  <a:srgbClr val="211551"/>
                </a:solidFill>
                <a:effectLst/>
                <a:latin typeface="Nunito Sans" pitchFamily="2" charset="0"/>
                <a:ea typeface="Times New Roman" panose="02020603050405020304" pitchFamily="18" charset="0"/>
              </a:rPr>
              <a:t>And then when it comes to writing your personal statement, not only do we offer several workshops dedicated to them, but we also run a Personal Statement Checking Service in which you can have your personal statement looked over by a professional in the field you’re most interested in, and they’ll provide you with tailored feedback on your final draft.</a:t>
            </a:r>
            <a:endParaRPr lang="en-GB" sz="1800">
              <a:effectLst/>
              <a:latin typeface="Times New Roman" panose="02020603050405020304" pitchFamily="18" charset="0"/>
              <a:ea typeface="Times New Roman" panose="02020603050405020304" pitchFamily="18" charset="0"/>
            </a:endParaRPr>
          </a:p>
          <a:p>
            <a:pPr algn="just" fontAlgn="base"/>
            <a:r>
              <a:rPr lang="en-GB" sz="1800">
                <a:effectLst/>
                <a:latin typeface="Segoe UI" panose="020B0502040204020203"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algn="just" fontAlgn="base"/>
            <a:r>
              <a:rPr lang="en-GB" sz="1800">
                <a:solidFill>
                  <a:srgbClr val="211551"/>
                </a:solidFill>
                <a:effectLst/>
                <a:latin typeface="Nunito Sans" pitchFamily="2" charset="0"/>
                <a:ea typeface="Times New Roman" panose="02020603050405020304" pitchFamily="18" charset="0"/>
              </a:rPr>
              <a:t>Moreover, if you want to apply for Medicine, Law or Oxbridge, we’ll run plenty of workshops throughout the year aimed at giving you extra guidance on their admissions and interview processes, including tests such as the </a:t>
            </a:r>
            <a:r>
              <a:rPr lang="en-GB" sz="1800" err="1">
                <a:solidFill>
                  <a:srgbClr val="211551"/>
                </a:solidFill>
                <a:effectLst/>
                <a:latin typeface="Nunito Sans" pitchFamily="2" charset="0"/>
                <a:ea typeface="Times New Roman" panose="02020603050405020304" pitchFamily="18" charset="0"/>
              </a:rPr>
              <a:t>UCAT</a:t>
            </a:r>
            <a:r>
              <a:rPr lang="en-GB" sz="1800">
                <a:solidFill>
                  <a:srgbClr val="211551"/>
                </a:solidFill>
                <a:effectLst/>
                <a:latin typeface="Nunito Sans" pitchFamily="2" charset="0"/>
                <a:ea typeface="Times New Roman" panose="02020603050405020304" pitchFamily="18" charset="0"/>
              </a:rPr>
              <a:t> and BMAT for medical schools.</a:t>
            </a:r>
            <a:endParaRPr lang="en-GB" sz="1800">
              <a:effectLst/>
              <a:latin typeface="Times New Roman" panose="02020603050405020304" pitchFamily="18" charset="0"/>
              <a:ea typeface="Times New Roman" panose="02020603050405020304" pitchFamily="18" charset="0"/>
            </a:endParaRPr>
          </a:p>
          <a:p>
            <a:pPr algn="just" fontAlgn="base"/>
            <a:endParaRPr lang="en-GB" sz="1800">
              <a:solidFill>
                <a:srgbClr val="211551"/>
              </a:solidFill>
              <a:effectLst/>
              <a:latin typeface="Nunito Sans" pitchFamily="2" charset="0"/>
              <a:ea typeface="Times New Roman" panose="02020603050405020304" pitchFamily="18" charset="0"/>
            </a:endParaRPr>
          </a:p>
          <a:p>
            <a:pPr algn="just" fontAlgn="base"/>
            <a:r>
              <a:rPr lang="en-GB" sz="1800">
                <a:solidFill>
                  <a:srgbClr val="211551"/>
                </a:solidFill>
                <a:effectLst/>
                <a:latin typeface="Nunito Sans" pitchFamily="2" charset="0"/>
                <a:ea typeface="Times New Roman" panose="02020603050405020304" pitchFamily="18" charset="0"/>
              </a:rPr>
              <a:t>We were also very proud this year to launch an additional form of provision for our students all about results day and navigating what we know can be a stressful day for you. So not only did we put on webinars and produce guides that helped demystify results day, such as what clearing is and how to use it, we offered on-the-day support where students could call up and speak to us directly. </a:t>
            </a:r>
            <a:endParaRPr lang="en-GB" sz="180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CDEC2C-7A57-46F8-9FF1-F6211456C0BC}" type="slidenum">
              <a:rPr lang="en-GB" smtClean="0"/>
              <a:t>4</a:t>
            </a:fld>
            <a:endParaRPr lang="en-GB"/>
          </a:p>
        </p:txBody>
      </p:sp>
    </p:spTree>
    <p:extLst>
      <p:ext uri="{BB962C8B-B14F-4D97-AF65-F5344CB8AC3E}">
        <p14:creationId xmlns:p14="http://schemas.microsoft.com/office/powerpoint/2010/main" val="587155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211551"/>
                </a:solidFill>
                <a:effectLst/>
                <a:latin typeface="Nunito Sans" pitchFamily="2" charset="0"/>
                <a:ea typeface="Calibri" panose="020F0502020204030204" pitchFamily="34" charset="0"/>
                <a:cs typeface="Times New Roman" panose="02020603050405020304" pitchFamily="18" charset="0"/>
              </a:rPr>
              <a:t>Professional Mentoring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Next up: our mentoring programme. Once you’re on the programme, we will match you with a professional mentor who works in your career sector of choice. These volunteers are a vital point of contact who can provide you with first-hand insight into the world of work within your chosen sector, offer career advice and even another pair of eyes to look over things like personal statements and written applications.</a:t>
            </a:r>
            <a:endParaRPr lang="en-GB" b="1"/>
          </a:p>
        </p:txBody>
      </p:sp>
      <p:sp>
        <p:nvSpPr>
          <p:cNvPr id="4" name="Slide Number Placeholder 3"/>
          <p:cNvSpPr>
            <a:spLocks noGrp="1"/>
          </p:cNvSpPr>
          <p:nvPr>
            <p:ph type="sldNum" sz="quarter" idx="10"/>
          </p:nvPr>
        </p:nvSpPr>
        <p:spPr/>
        <p:txBody>
          <a:bodyPr/>
          <a:lstStyle/>
          <a:p>
            <a:fld id="{D1CDEC2C-7A57-46F8-9FF1-F6211456C0BC}" type="slidenum">
              <a:rPr lang="en-GB" smtClean="0"/>
              <a:t>5</a:t>
            </a:fld>
            <a:endParaRPr lang="en-GB"/>
          </a:p>
        </p:txBody>
      </p:sp>
    </p:spTree>
    <p:extLst>
      <p:ext uri="{BB962C8B-B14F-4D97-AF65-F5344CB8AC3E}">
        <p14:creationId xmlns:p14="http://schemas.microsoft.com/office/powerpoint/2010/main" val="204200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800"/>
              </a:spcAft>
            </a:pPr>
            <a:r>
              <a:rPr lang="en-GB" sz="1800" b="1" u="sng">
                <a:solidFill>
                  <a:srgbClr val="211551"/>
                </a:solidFill>
                <a:effectLst/>
                <a:latin typeface="Nunito Sans" pitchFamily="2" charset="0"/>
                <a:ea typeface="Calibri" panose="020F0502020204030204" pitchFamily="34" charset="0"/>
                <a:cs typeface="Times New Roman" panose="02020603050405020304" pitchFamily="18" charset="0"/>
              </a:rPr>
              <a:t>Skills Sessions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b="1" u="none" strike="noStrike">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The third area of support are the numerous skills sessions we run throughout the year. These sessions can be invaluable for professional develop, as we offer workshops that focus on upskilling your employability such as networking and personal branding, but also for your personal development as we provide workshops on building confidence and resilience as well as communicating with impact. Lots of the skills sessions can also be specific to your chosen career sector, wherein we invite experts from within that sector to speak with our students.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All of our events are outside of school or college time and where you’re required to travel into a city, we can cover your travel costs to and from home if this is a concern for you.</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1CDEC2C-7A57-46F8-9FF1-F6211456C0BC}" type="slidenum">
              <a:rPr lang="en-GB" smtClean="0"/>
              <a:t>6</a:t>
            </a:fld>
            <a:endParaRPr lang="en-GB"/>
          </a:p>
        </p:txBody>
      </p:sp>
    </p:spTree>
    <p:extLst>
      <p:ext uri="{BB962C8B-B14F-4D97-AF65-F5344CB8AC3E}">
        <p14:creationId xmlns:p14="http://schemas.microsoft.com/office/powerpoint/2010/main" val="3048450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211551"/>
                </a:solidFill>
                <a:effectLst/>
                <a:latin typeface="Nunito Sans" pitchFamily="2" charset="0"/>
                <a:ea typeface="Calibri" panose="020F0502020204030204" pitchFamily="34" charset="0"/>
                <a:cs typeface="Times New Roman" panose="02020603050405020304" pitchFamily="18" charset="0"/>
              </a:rPr>
              <a:t>Internships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Finally, the one that I know a lot of you will be interested in… internships! We know that how difficult finding relevant work experience can be when you do not have pre-existing connections in the profession you’re interested in, so we work with lots of employers across the UK who run internships for our students during summer and October holidays. These internships are highly sought-after, and you can help yourself secure a place on one of them by engaging meaningfully with our programme (such as by responding to our communications, attending our workshops and participating in them enthusiastically).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Being on one of our internships can deepen your understanding of the profession, show you what different roles and pathways you can pursue and will help you to make an informed choice about your future. What’s more, they really help you stand out on your personal statement and on any future CV’s, and can even help in building networks as you navigate the first stages of your career.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b="1"/>
          </a:p>
        </p:txBody>
      </p:sp>
      <p:sp>
        <p:nvSpPr>
          <p:cNvPr id="4" name="Slide Number Placeholder 3"/>
          <p:cNvSpPr>
            <a:spLocks noGrp="1"/>
          </p:cNvSpPr>
          <p:nvPr>
            <p:ph type="sldNum" sz="quarter" idx="10"/>
          </p:nvPr>
        </p:nvSpPr>
        <p:spPr/>
        <p:txBody>
          <a:bodyPr/>
          <a:lstStyle/>
          <a:p>
            <a:fld id="{D1CDEC2C-7A57-46F8-9FF1-F6211456C0BC}" type="slidenum">
              <a:rPr lang="en-GB" smtClean="0"/>
              <a:t>7</a:t>
            </a:fld>
            <a:endParaRPr lang="en-GB"/>
          </a:p>
        </p:txBody>
      </p:sp>
    </p:spTree>
    <p:extLst>
      <p:ext uri="{BB962C8B-B14F-4D97-AF65-F5344CB8AC3E}">
        <p14:creationId xmlns:p14="http://schemas.microsoft.com/office/powerpoint/2010/main" val="298728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dirty="0">
                <a:solidFill>
                  <a:srgbClr val="211551"/>
                </a:solidFill>
                <a:effectLst/>
                <a:latin typeface="Nunito Sans"/>
                <a:ea typeface="Calibri" panose="020F0502020204030204" pitchFamily="34" charset="0"/>
                <a:cs typeface="Times New Roman" panose="02020603050405020304" pitchFamily="18" charset="0"/>
              </a:rPr>
              <a:t>Programmes designed around you</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We pride ourselves on offering this baseline of high-quality support to all of our students, but our Aspiring Professionals Programme is actually composed of several strands. As these strands are based on your interests and eligibility, they will also inform the scope and shape of the support that you receive.</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highlight>
                  <a:srgbClr val="00FFFF"/>
                </a:highlight>
                <a:latin typeface="Nunito Sans"/>
                <a:ea typeface="Calibri" panose="020F0502020204030204" pitchFamily="34" charset="0"/>
                <a:cs typeface="Times New Roman" panose="02020603050405020304" pitchFamily="18" charset="0"/>
              </a:rPr>
              <a:t>[Remove paragraphs below if not needed, acknowledge other strands but focus on the aspect of the APP most relevant to the school/sixth form]</a:t>
            </a:r>
            <a:r>
              <a:rPr lang="en-GB" sz="1800" dirty="0">
                <a:solidFill>
                  <a:srgbClr val="211551"/>
                </a:solidFill>
                <a:latin typeface="Nunito Sans"/>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APP City:</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This is our flagship programme and is open to those who live within an hour of Birmingham, Leeds, Liverpool or Manchester, or within an hour and a half of Cardiff, Glasgow or Newcastle, or within the M25 in London. Students on this programme receive a blend of both online and face-to-face opportunities, from workshops to internships, and we have 12 sectors that we cater to on this programme … we’ll be going over what sectors these are in a few slides time.</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Nunito Sans" pitchFamily="2" charset="0"/>
                <a:cs typeface="Nunito Sans" pitchFamily="2"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Nunito Sans" pitchFamily="2" charset="0"/>
                <a:cs typeface="Nunito Sans" pitchFamily="2" charset="0"/>
              </a:rPr>
              <a:t>Employer Insight:</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Nunito Sans" pitchFamily="2" charset="0"/>
                <a:cs typeface="Nunito Sans" pitchFamily="2" charset="0"/>
              </a:rPr>
              <a:t>If you have specific sector interests, you can also apply for the Employer Insight strand of the Aspiring Professionals Programme. This is open to students anywhere in the UK </a:t>
            </a:r>
            <a:r>
              <a:rPr lang="en-GB" sz="1800" dirty="0">
                <a:solidFill>
                  <a:srgbClr val="211551"/>
                </a:solidFill>
                <a:effectLst/>
                <a:highlight>
                  <a:srgbClr val="00FFFF"/>
                </a:highlight>
                <a:latin typeface="Nunito Sans"/>
                <a:ea typeface="Nunito Sans" pitchFamily="2" charset="0"/>
                <a:cs typeface="Nunito Sans" pitchFamily="2" charset="0"/>
              </a:rPr>
              <a:t>(outside of London)</a:t>
            </a:r>
            <a:r>
              <a:rPr lang="en-GB" sz="1800" dirty="0">
                <a:solidFill>
                  <a:srgbClr val="211551"/>
                </a:solidFill>
                <a:effectLst/>
                <a:latin typeface="Nunito Sans"/>
                <a:ea typeface="Nunito Sans" pitchFamily="2" charset="0"/>
                <a:cs typeface="Nunito Sans" pitchFamily="2" charset="0"/>
              </a:rPr>
              <a:t> but is more selective than APP City because students accepted onto this programme are </a:t>
            </a:r>
            <a:r>
              <a:rPr lang="en-GB" sz="1800" b="1" dirty="0">
                <a:solidFill>
                  <a:srgbClr val="211551"/>
                </a:solidFill>
                <a:effectLst/>
                <a:latin typeface="Nunito Sans"/>
                <a:ea typeface="Nunito Sans" pitchFamily="2" charset="0"/>
                <a:cs typeface="Nunito Sans" pitchFamily="2" charset="0"/>
              </a:rPr>
              <a:t>guaranteed</a:t>
            </a:r>
            <a:r>
              <a:rPr lang="en-GB" sz="1800" dirty="0">
                <a:solidFill>
                  <a:srgbClr val="211551"/>
                </a:solidFill>
                <a:effectLst/>
                <a:latin typeface="Nunito Sans"/>
                <a:ea typeface="Nunito Sans" pitchFamily="2" charset="0"/>
                <a:cs typeface="Nunito Sans" pitchFamily="2" charset="0"/>
              </a:rPr>
              <a:t> to take part in a residential internship with an industry-leading employer, most often based in London. You will still receive the same core support as other SMF students, such as being paired with a professional mentor, or taking part in skills development sessions, but, in the case of Employer Insight students these are often supplied first-hand by the employer you are interning with. We also want to highlight that when you’re taking part in these internships, all accommodation, food, and travel costs will be covered if you are successful in getting a place on an Employer Insight Programme. Moreover, you can only apply to </a:t>
            </a:r>
            <a:r>
              <a:rPr lang="en-GB" sz="1800" b="1" dirty="0">
                <a:solidFill>
                  <a:srgbClr val="211551"/>
                </a:solidFill>
                <a:effectLst/>
                <a:latin typeface="Nunito Sans"/>
                <a:ea typeface="Nunito Sans" pitchFamily="2" charset="0"/>
                <a:cs typeface="Nunito Sans" pitchFamily="2" charset="0"/>
              </a:rPr>
              <a:t>one</a:t>
            </a:r>
            <a:r>
              <a:rPr lang="en-GB" sz="1800" dirty="0">
                <a:solidFill>
                  <a:srgbClr val="211551"/>
                </a:solidFill>
                <a:effectLst/>
                <a:latin typeface="Nunito Sans"/>
                <a:ea typeface="Nunito Sans" pitchFamily="2" charset="0"/>
                <a:cs typeface="Nunito Sans" pitchFamily="2" charset="0"/>
              </a:rPr>
              <a:t> Employer Insight, so make sure to scan the QR code when it pops back up again if you want more information on this.</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Nunito Sans" pitchFamily="2" charset="0"/>
                <a:cs typeface="Nunito Sans" pitchFamily="2"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Nunito Sans" pitchFamily="2" charset="0"/>
                <a:cs typeface="Nunito Sans" pitchFamily="2" charset="0"/>
              </a:rPr>
              <a:t>APP Reach:</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Our third strand, APP Reach, is designed for students who live outside of our target cities or for those who just miss out on meeting our core academic criteria. On APP Reach all 11 of the career sectors are open to you, and you’ll receive a wealth of online opportunities in addition to a dedication from us to ensuring that opportunities which are often clustered in major cities are opened up to students who aren’t within their usual proximity.</a:t>
            </a:r>
          </a:p>
          <a:p>
            <a:pPr algn="just">
              <a:lnSpc>
                <a:spcPct val="107000"/>
              </a:lnSpc>
              <a:spcAft>
                <a:spcPts val="800"/>
              </a:spcAft>
            </a:pPr>
            <a:endParaRPr lang="en-GB" sz="1800" dirty="0">
              <a:solidFill>
                <a:srgbClr val="211551"/>
              </a:solidFill>
              <a:latin typeface="Nunito Sans" pitchFamily="2"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211551"/>
                </a:solidFill>
              </a:rPr>
              <a:t>Based on your location and whether you fall into APP City or Reach, you can apply to either PLUS an Employer Insight residential opportunity!</a:t>
            </a:r>
          </a:p>
        </p:txBody>
      </p:sp>
      <p:sp>
        <p:nvSpPr>
          <p:cNvPr id="4" name="Slide Number Placeholder 3"/>
          <p:cNvSpPr>
            <a:spLocks noGrp="1"/>
          </p:cNvSpPr>
          <p:nvPr>
            <p:ph type="sldNum" sz="quarter" idx="10"/>
          </p:nvPr>
        </p:nvSpPr>
        <p:spPr/>
        <p:txBody>
          <a:bodyPr/>
          <a:lstStyle/>
          <a:p>
            <a:fld id="{D1CDEC2C-7A57-46F8-9FF1-F6211456C0BC}" type="slidenum">
              <a:rPr lang="en-GB" smtClean="0"/>
              <a:t>8</a:t>
            </a:fld>
            <a:endParaRPr lang="en-GB"/>
          </a:p>
        </p:txBody>
      </p:sp>
    </p:spTree>
    <p:extLst>
      <p:ext uri="{BB962C8B-B14F-4D97-AF65-F5344CB8AC3E}">
        <p14:creationId xmlns:p14="http://schemas.microsoft.com/office/powerpoint/2010/main" val="2129425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600"/>
              </a:spcAft>
            </a:pPr>
            <a:r>
              <a:rPr lang="en-GB" sz="1800" b="1" u="sng" dirty="0">
                <a:solidFill>
                  <a:srgbClr val="1F0D52"/>
                </a:solidFill>
                <a:effectLst/>
                <a:latin typeface="Nunito Sans"/>
                <a:ea typeface="Calibri" panose="020F0502020204030204" pitchFamily="34" charset="0"/>
                <a:cs typeface="Arial" panose="020B0604020202020204" pitchFamily="34" charset="0"/>
              </a:rPr>
              <a:t>Who can apply?</a:t>
            </a:r>
            <a:r>
              <a:rPr lang="en-GB" sz="1800" b="1" u="sng" dirty="0">
                <a:solidFill>
                  <a:srgbClr val="1F0D52"/>
                </a:solidFill>
                <a:latin typeface="Nunito Sans"/>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So who can apply for each of those programmes?</a:t>
            </a:r>
            <a:r>
              <a:rPr lang="en-GB" sz="1800" dirty="0">
                <a:solidFill>
                  <a:srgbClr val="211551"/>
                </a:solidFill>
                <a:latin typeface="Nunito Sans"/>
                <a:ea typeface="Calibri" panose="020F0502020204030204" pitchFamily="34" charset="0"/>
                <a:cs typeface="Times New Roman" panose="02020603050405020304" pitchFamily="18" charset="0"/>
              </a:rPr>
              <a:t> </a:t>
            </a:r>
            <a:r>
              <a:rPr lang="en-GB" sz="1800" dirty="0">
                <a:solidFill>
                  <a:srgbClr val="211551"/>
                </a:solidFill>
                <a:effectLst/>
                <a:latin typeface="Nunito Sans"/>
                <a:ea typeface="Calibri" panose="020F0502020204030204" pitchFamily="34" charset="0"/>
                <a:cs typeface="Times New Roman" panose="02020603050405020304" pitchFamily="18" charset="0"/>
              </a:rPr>
              <a:t> At the SMF we want to work with as many bright, young individuals such as yourselves as possible, so our eligibility criteria is built around your needs and aspirations, and is divided into two main elements.</a:t>
            </a:r>
            <a:r>
              <a:rPr lang="en-GB" sz="1800" dirty="0">
                <a:solidFill>
                  <a:srgbClr val="211551"/>
                </a:solidFill>
                <a:latin typeface="Nunito Sans"/>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The first is all to do with your education and academics, and…</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…regardless of which programme you apply for, in order to be eligible you have to be in Year 12/S5 and taking A-Level subjects.</a:t>
            </a:r>
            <a:r>
              <a:rPr lang="en-GB" sz="1800" dirty="0">
                <a:solidFill>
                  <a:srgbClr val="211551"/>
                </a:solidFill>
                <a:latin typeface="Nunito Sans"/>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Then, to be eligible for APP City and/or are interested in applying for one of our Employer Insight programmes, you will need to have achieved a minimum of four GCSE’s/National 5s at grade 7/A or above…</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211551"/>
                </a:solidFill>
                <a:effectLst/>
                <a:latin typeface="Nunito Sans"/>
                <a:ea typeface="Calibri" panose="020F0502020204030204" pitchFamily="34" charset="0"/>
                <a:cs typeface="Times New Roman" panose="02020603050405020304" pitchFamily="18"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Alternatively, APP Reach has a wider academic criteria of four GCSE’s/National 5s at grade 9-4/A*-C. Also - if you’re a care-experienced student, you only have to meet the Reach criteria in order to be eligible.</a:t>
            </a:r>
            <a:r>
              <a:rPr lang="en-GB" sz="1800" dirty="0">
                <a:solidFill>
                  <a:srgbClr val="1F0D52"/>
                </a:solidFill>
                <a:latin typeface="Nunito Sans"/>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The second component of our criteria is focused on your background, and this doesn’t change regardless of the strand of the programme you’re applying for. There are two ways of meeting the background criteria, option A and option B…</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For Option A, you meet our background criteria if you are </a:t>
            </a:r>
            <a:r>
              <a:rPr lang="en-GB" sz="1800" b="1" dirty="0">
                <a:solidFill>
                  <a:srgbClr val="1F0D52"/>
                </a:solidFill>
                <a:effectLst/>
                <a:latin typeface="Nunito Sans"/>
                <a:ea typeface="Calibri" panose="020F0502020204030204" pitchFamily="34" charset="0"/>
                <a:cs typeface="Arial" panose="020B0604020202020204" pitchFamily="34" charset="0"/>
              </a:rPr>
              <a:t>either</a:t>
            </a:r>
            <a:r>
              <a:rPr lang="en-GB" sz="1800" dirty="0">
                <a:solidFill>
                  <a:srgbClr val="1F0D52"/>
                </a:solidFill>
                <a:latin typeface="Nunito Sans"/>
                <a:ea typeface="Calibri" panose="020F0502020204030204" pitchFamily="34" charset="0"/>
                <a:cs typeface="Arial" panose="020B0604020202020204" pitchFamily="34" charset="0"/>
              </a:rPr>
              <a:t> </a:t>
            </a:r>
            <a:endParaRPr lang="en-GB" sz="1800" dirty="0">
              <a:solidFill>
                <a:srgbClr val="000000"/>
              </a:solidFill>
              <a:effectLst/>
              <a:latin typeface="Calibri"/>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Symbol" panose="05050102010706020507" pitchFamily="18" charset="2"/>
              <a:buChar char=""/>
            </a:pPr>
            <a:r>
              <a:rPr lang="en-GB" sz="1800" dirty="0">
                <a:solidFill>
                  <a:srgbClr val="1F0D52"/>
                </a:solidFill>
                <a:effectLst/>
                <a:latin typeface="Nunito Sans"/>
                <a:ea typeface="Calibri" panose="020F0502020204030204" pitchFamily="34" charset="0"/>
                <a:cs typeface="Arial" panose="020B0604020202020204" pitchFamily="34" charset="0"/>
              </a:rPr>
              <a:t>are free school meal eligible</a:t>
            </a:r>
            <a:r>
              <a:rPr lang="en-GB" sz="1800" dirty="0">
                <a:solidFill>
                  <a:srgbClr val="1F0D52"/>
                </a:solidFill>
                <a:latin typeface="Nunito Sans"/>
                <a:ea typeface="Calibri" panose="020F0502020204030204" pitchFamily="34" charset="0"/>
                <a:cs typeface="Arial" panose="020B0604020202020204" pitchFamily="34" charset="0"/>
              </a:rPr>
              <a:t> </a:t>
            </a:r>
            <a:r>
              <a:rPr lang="en-GB" sz="1800" b="1" dirty="0">
                <a:solidFill>
                  <a:srgbClr val="1F0D52"/>
                </a:solidFill>
                <a:latin typeface="Nunito Sans"/>
                <a:ea typeface="Calibri" panose="020F0502020204030204" pitchFamily="34" charset="0"/>
                <a:cs typeface="Arial" panose="020B0604020202020204" pitchFamily="34" charset="0"/>
              </a:rPr>
              <a:t>or</a:t>
            </a:r>
            <a:endParaRPr lang="en-GB" sz="1800" b="1" dirty="0">
              <a:effectLst/>
              <a:latin typeface="Calibri"/>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Symbol" panose="05050102010706020507" pitchFamily="18" charset="2"/>
              <a:buChar char=""/>
            </a:pPr>
            <a:r>
              <a:rPr lang="en-GB" dirty="0">
                <a:solidFill>
                  <a:srgbClr val="1F0D52"/>
                </a:solidFill>
              </a:rPr>
              <a:t>a care-experienced student</a:t>
            </a:r>
            <a:endParaRPr lang="en-GB" dirty="0">
              <a:solidFill>
                <a:srgbClr val="1F0D52"/>
              </a:solidFill>
              <a:latin typeface="Calibri"/>
              <a:ea typeface="Calibri" panose="020F0502020204030204" pitchFamily="34" charset="0"/>
              <a:cs typeface="Calibri"/>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If you’re not either of those, that’s totally fine - you are still eligible for our programme so long as you meet at least </a:t>
            </a:r>
            <a:r>
              <a:rPr lang="en-GB" sz="1800" b="1" dirty="0">
                <a:solidFill>
                  <a:srgbClr val="1F0D52"/>
                </a:solidFill>
                <a:effectLst/>
                <a:latin typeface="Nunito Sans"/>
                <a:ea typeface="Calibri" panose="020F0502020204030204" pitchFamily="34" charset="0"/>
                <a:cs typeface="Arial" panose="020B0604020202020204" pitchFamily="34" charset="0"/>
              </a:rPr>
              <a:t>two</a:t>
            </a:r>
            <a:r>
              <a:rPr lang="en-GB" sz="1800" dirty="0">
                <a:solidFill>
                  <a:srgbClr val="1F0D52"/>
                </a:solidFill>
                <a:effectLst/>
                <a:latin typeface="Nunito Sans"/>
                <a:ea typeface="Calibri" panose="020F0502020204030204" pitchFamily="34" charset="0"/>
                <a:cs typeface="Arial" panose="020B0604020202020204" pitchFamily="34" charset="0"/>
              </a:rPr>
              <a:t> of the following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solidFill>
                  <a:srgbClr val="1F0D52"/>
                </a:solidFill>
                <a:effectLst/>
                <a:latin typeface="Nunito Sans"/>
                <a:ea typeface="Calibri" panose="020F0502020204030204" pitchFamily="34" charset="0"/>
                <a:cs typeface="Arial" panose="020B0604020202020204" pitchFamily="34" charset="0"/>
              </a:rPr>
              <a:t>be the first generation within your family to go to university (and, to be clear, at the SMF we count you as ‘first generation’ even if your parents were mature students or went to a university abroad, and even if you have older siblings at university).</a:t>
            </a:r>
            <a:endParaRPr lang="en-GB" sz="1800" dirty="0">
              <a:effectLst/>
              <a:latin typeface="Nunito Sans"/>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solidFill>
                  <a:srgbClr val="1F0D52"/>
                </a:solidFill>
                <a:effectLst/>
                <a:latin typeface="Nunito Sans"/>
                <a:ea typeface="Calibri" panose="020F0502020204030204" pitchFamily="34" charset="0"/>
                <a:cs typeface="Arial" panose="020B0604020202020204" pitchFamily="34" charset="0"/>
              </a:rPr>
              <a:t>Have a household income of less than £45,000 per year</a:t>
            </a:r>
            <a:endParaRPr lang="en-GB" sz="1800" dirty="0">
              <a:effectLst/>
              <a:latin typeface="Nunito Sans"/>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dirty="0">
                <a:solidFill>
                  <a:srgbClr val="1F0D52"/>
                </a:solidFill>
                <a:effectLst/>
                <a:latin typeface="Nunito Sans"/>
                <a:ea typeface="Calibri" panose="020F0502020204030204" pitchFamily="34" charset="0"/>
                <a:cs typeface="Arial" panose="020B0604020202020204" pitchFamily="34" charset="0"/>
              </a:rPr>
              <a:t>If your </a:t>
            </a:r>
            <a:r>
              <a:rPr lang="en-GB" sz="1800" i="1" dirty="0">
                <a:solidFill>
                  <a:srgbClr val="1F0D52"/>
                </a:solidFill>
                <a:effectLst/>
                <a:latin typeface="Nunito Sans"/>
                <a:ea typeface="Calibri" panose="020F0502020204030204" pitchFamily="34" charset="0"/>
                <a:cs typeface="Arial" panose="020B0604020202020204" pitchFamily="34" charset="0"/>
              </a:rPr>
              <a:t>highest paid</a:t>
            </a:r>
            <a:r>
              <a:rPr lang="en-GB" sz="1800" dirty="0">
                <a:solidFill>
                  <a:srgbClr val="1F0D52"/>
                </a:solidFill>
                <a:effectLst/>
                <a:latin typeface="Nunito Sans"/>
                <a:ea typeface="Calibri" panose="020F0502020204030204" pitchFamily="34" charset="0"/>
                <a:cs typeface="Arial" panose="020B0604020202020204" pitchFamily="34" charset="0"/>
              </a:rPr>
              <a:t> parent/guardian’s occupation falls into one of our target groups…</a:t>
            </a:r>
            <a:endParaRPr lang="en-GB" sz="1800" dirty="0">
              <a:effectLst/>
              <a:latin typeface="Nunito Sans"/>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 </a:t>
            </a:r>
            <a:endParaRPr lang="en-GB" sz="1800" dirty="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F0D52"/>
                </a:solidFill>
                <a:effectLst/>
                <a:latin typeface="Nunito Sans"/>
                <a:ea typeface="Calibri" panose="020F0502020204030204" pitchFamily="34" charset="0"/>
                <a:cs typeface="Arial" panose="020B0604020202020204" pitchFamily="34" charset="0"/>
              </a:rPr>
              <a:t>If you’re still not completely sure if you’re eligible, then don’t worry at all, start an application with us and our application form will do all the work for you!</a:t>
            </a:r>
            <a:r>
              <a:rPr lang="en-GB" sz="1800" dirty="0">
                <a:solidFill>
                  <a:srgbClr val="1F0D52"/>
                </a:solidFill>
                <a:latin typeface="Nunito Sans"/>
                <a:ea typeface="Calibri" panose="020F0502020204030204" pitchFamily="34" charset="0"/>
                <a:cs typeface="Arial" panose="020B0604020202020204" pitchFamily="34"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b="1">
              <a:highlight>
                <a:srgbClr val="FFFF00"/>
              </a:highligh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CDEC2C-7A57-46F8-9FF1-F6211456C0B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5199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1F0D52"/>
                </a:solidFill>
                <a:effectLst/>
                <a:latin typeface="Nunito Sans" pitchFamily="2" charset="0"/>
                <a:ea typeface="Nunito Sans" pitchFamily="2" charset="0"/>
                <a:cs typeface="Nunito Sans" pitchFamily="2" charset="0"/>
              </a:rPr>
              <a:t>Which careers are supported?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Moving on now to discuss the wide breadth of sectors that we cater to on the programme, as I’m sure you’re all curious. As you’ll see, some of these are named professions, such as Architecture, Law and Medicine. However, many are much broader; for example, Digital covers disciplines like computer science, software development and gaming, for example.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In a similar vein, Biology &amp; Chemistry is suitable for students interested in </a:t>
            </a:r>
            <a:r>
              <a:rPr lang="en-GB" sz="1800" i="1">
                <a:solidFill>
                  <a:srgbClr val="1F0D52"/>
                </a:solidFill>
                <a:effectLst/>
                <a:latin typeface="Nunito Sans" pitchFamily="2" charset="0"/>
                <a:ea typeface="Nunito Sans" pitchFamily="2" charset="0"/>
                <a:cs typeface="Nunito Sans" pitchFamily="2" charset="0"/>
              </a:rPr>
              <a:t>either</a:t>
            </a:r>
            <a:r>
              <a:rPr lang="en-GB" sz="1800">
                <a:solidFill>
                  <a:srgbClr val="1F0D52"/>
                </a:solidFill>
                <a:effectLst/>
                <a:latin typeface="Nunito Sans" pitchFamily="2" charset="0"/>
                <a:ea typeface="Nunito Sans" pitchFamily="2" charset="0"/>
                <a:cs typeface="Nunito Sans" pitchFamily="2" charset="0"/>
              </a:rPr>
              <a:t> of these subjects, and who want to explore careers in those areas. Likewise, for Engineering &amp; Physics, you don’t </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need to be equally interested in Engineering </a:t>
            </a:r>
            <a:r>
              <a:rPr lang="en-GB" sz="1800" i="1">
                <a:solidFill>
                  <a:srgbClr val="211551"/>
                </a:solidFill>
                <a:effectLst/>
                <a:latin typeface="Nunito Sans" pitchFamily="2" charset="0"/>
                <a:ea typeface="Calibri" panose="020F0502020204030204" pitchFamily="34" charset="0"/>
                <a:cs typeface="Times New Roman" panose="02020603050405020304" pitchFamily="18" charset="0"/>
              </a:rPr>
              <a:t>and</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Physics, it </a:t>
            </a:r>
            <a:r>
              <a:rPr lang="en-GB" sz="1800" i="1">
                <a:solidFill>
                  <a:srgbClr val="211551"/>
                </a:solidFill>
                <a:effectLst/>
                <a:latin typeface="Nunito Sans" pitchFamily="2" charset="0"/>
                <a:ea typeface="Calibri" panose="020F0502020204030204" pitchFamily="34" charset="0"/>
                <a:cs typeface="Times New Roman" panose="02020603050405020304" pitchFamily="18" charset="0"/>
              </a:rPr>
              <a:t>could</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be just one of those subjects, or it could indeed be both. Media &amp; Communications is also an excitingly expansive career avenue as it includes everything from journalism to advertising, to publishing or PR.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We also have our No Preference sector which is for students who are unsure about what career they want to move into, but also have lots of students who are interested in Humanities subjects, Social Sciences or Modern Foreign Languages also apply to this sector.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We unfortunately do not support students who want to go into dentistry, veterinary science or teaching, as we want to ensure the support we can offer students across all of our sectors is of an extremely high-quality and can be sustained throughout your entire time on the programme, but as it stands, we don’t have mentors or specific opportunities in these areas.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Finally, some of the sectors have additional requirements, so that we know you’re on the right track to get into relevant courses at university. For example, you’ll need to be studying sciences to be accepted into the Medicine sector and need slightly higher grades than other sectors. More details on these can be found on our website, or in the Student Guidance Notes which we will share with you.</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10</a:t>
            </a:fld>
            <a:endParaRPr lang="en-GB"/>
          </a:p>
        </p:txBody>
      </p:sp>
    </p:spTree>
    <p:extLst>
      <p:ext uri="{BB962C8B-B14F-4D97-AF65-F5344CB8AC3E}">
        <p14:creationId xmlns:p14="http://schemas.microsoft.com/office/powerpoint/2010/main" val="1928728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1E0D51"/>
                </a:solidFill>
                <a:effectLst/>
                <a:latin typeface="Nunito Sans" pitchFamily="2" charset="0"/>
                <a:ea typeface="Nunito Sans" pitchFamily="2" charset="0"/>
                <a:cs typeface="Nunito Sans" pitchFamily="2" charset="0"/>
              </a:rPr>
              <a:t>Employer Insight programmes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As I mentioned earlier, you can also apply for one of our Employer Insight programmes, which include a face-to-face residential stay, typically in London.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I’m sure you’ll recognise some of these names of the employers who run these residentials, but maybe not all of them. Rest assured, they’re all huge names within their respective industries and the feedback that we’ve received from our students who have interned with these employers which I’ll be showing you in a few slides really speak for themselves.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The Employers we worked with this year for those insight programmes include: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J.P. Morgan Finance Programme – for students interested in banking and finance, investment banking, mathematics and economics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J.P. Morgan Digital Programme – for students interested in computer science, financial technology, cyber security, coding and system design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BP Engineering Programme – for students interested in engineering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PA Consulting Springboard Programme – for students interested in general business, consultancy, politics, and sustainability. This work experience programme is shaped around the UN Sustainable goals.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Medicine Insight Programme – for students interested in pursuing Medicine, our Employer Insight is with who else but the NHS? </a:t>
            </a:r>
            <a:r>
              <a:rPr lang="en-GB" sz="1800">
                <a:solidFill>
                  <a:srgbClr val="1E0D51"/>
                </a:solidFill>
                <a:effectLst/>
                <a:highlight>
                  <a:srgbClr val="00FFFF"/>
                </a:highlight>
                <a:latin typeface="Nunito Sans" pitchFamily="2" charset="0"/>
                <a:ea typeface="Nunito Sans" pitchFamily="2" charset="0"/>
                <a:cs typeface="Nunito Sans" pitchFamily="2" charset="0"/>
              </a:rPr>
              <a:t>- This programme is only open to students within England</a:t>
            </a:r>
            <a:r>
              <a:rPr lang="en-GB" sz="1800">
                <a:solidFill>
                  <a:srgbClr val="1E0D51"/>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a:solidFill>
                  <a:srgbClr val="1E0D51"/>
                </a:solidFill>
                <a:effectLst/>
                <a:latin typeface="Nunito Sans" pitchFamily="2" charset="0"/>
                <a:ea typeface="Nunito Sans" pitchFamily="2" charset="0"/>
                <a:cs typeface="Nunito Sans" pitchFamily="2" charset="0"/>
              </a:rPr>
              <a:t>APP Law Insight Programme – finally, for students interested in pursuing law we have a range of programmes with different law firms. We’ll explain more about these on the next slide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11</a:t>
            </a:fld>
            <a:endParaRPr lang="en-GB"/>
          </a:p>
        </p:txBody>
      </p:sp>
    </p:spTree>
    <p:extLst>
      <p:ext uri="{BB962C8B-B14F-4D97-AF65-F5344CB8AC3E}">
        <p14:creationId xmlns:p14="http://schemas.microsoft.com/office/powerpoint/2010/main" val="1368938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800"/>
              </a:spcAft>
            </a:pPr>
            <a:r>
              <a:rPr lang="en-GB" sz="1800" b="1" u="sng" err="1">
                <a:solidFill>
                  <a:srgbClr val="211551"/>
                </a:solidFill>
                <a:effectLst/>
                <a:latin typeface="Nunito Sans" pitchFamily="2" charset="0"/>
                <a:ea typeface="Calibri" panose="020F0502020204030204" pitchFamily="34" charset="0"/>
                <a:cs typeface="Times New Roman" panose="02020603050405020304" pitchFamily="18" charset="0"/>
              </a:rPr>
              <a:t>UAPP</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b="1" u="none" strike="noStrike">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Now what we’re really proud of, as an organisation, is that the support we offer to our students does not stop at the point at which you’ve secured a place at university. All of those insight programmes do take place within the timeframe of sixth form/college (so you could be on one of those internships by the time summer rolls around!), but we by no means consider that to be job done. We will support you throughout university until you graduate and even thereafter. During which time our support transitions from a focus on areas like university applications to include things such as expert recruitment tips, CV advice, job application and interview guidance.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And not to mention that internship opportunities continue to be offered to our undergraduate students too, and we collaborate with top employers to ensure our students are the </a:t>
            </a:r>
            <a:r>
              <a:rPr lang="en-GB" sz="1800" i="1">
                <a:solidFill>
                  <a:srgbClr val="211551"/>
                </a:solidFill>
                <a:effectLst/>
                <a:latin typeface="Nunito Sans" pitchFamily="2" charset="0"/>
                <a:ea typeface="Calibri" panose="020F0502020204030204" pitchFamily="34" charset="0"/>
                <a:cs typeface="Times New Roman" panose="02020603050405020304" pitchFamily="18" charset="0"/>
              </a:rPr>
              <a:t>first</a:t>
            </a:r>
            <a:r>
              <a:rPr lang="en-GB" sz="1800">
                <a:solidFill>
                  <a:srgbClr val="211551"/>
                </a:solidFill>
                <a:effectLst/>
                <a:latin typeface="Nunito Sans" pitchFamily="2" charset="0"/>
                <a:ea typeface="Calibri" panose="020F0502020204030204" pitchFamily="34" charset="0"/>
                <a:cs typeface="Times New Roman" panose="02020603050405020304" pitchFamily="18" charset="0"/>
              </a:rPr>
              <a:t> to hear about internships and employment opportunities in their relevant sectors.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12</a:t>
            </a:fld>
            <a:endParaRPr lang="en-GB"/>
          </a:p>
        </p:txBody>
      </p:sp>
    </p:spTree>
    <p:extLst>
      <p:ext uri="{BB962C8B-B14F-4D97-AF65-F5344CB8AC3E}">
        <p14:creationId xmlns:p14="http://schemas.microsoft.com/office/powerpoint/2010/main" val="31620070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dirty="0">
                <a:solidFill>
                  <a:srgbClr val="1E0D51"/>
                </a:solidFill>
                <a:effectLst/>
                <a:latin typeface="Nunito Sans"/>
                <a:ea typeface="Nunito Sans" pitchFamily="2" charset="0"/>
                <a:cs typeface="Nunito Sans" pitchFamily="2" charset="0"/>
              </a:rPr>
              <a:t>Applications</a:t>
            </a:r>
            <a:endParaRPr lang="en-GB" sz="180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dirty="0">
                <a:solidFill>
                  <a:srgbClr val="1E0D51"/>
                </a:solidFill>
                <a:effectLst/>
                <a:latin typeface="Nunito Sans"/>
                <a:ea typeface="Nunito Sans" pitchFamily="2" charset="0"/>
                <a:cs typeface="Nunito Sans" pitchFamily="2" charset="0"/>
              </a:rPr>
              <a:t> </a:t>
            </a:r>
            <a:endParaRPr lang="en-GB" sz="1800">
              <a:effectLst/>
              <a:latin typeface="Nunito Sans"/>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E0D51"/>
                </a:solidFill>
                <a:effectLst/>
                <a:latin typeface="Nunito Sans"/>
                <a:ea typeface="Nunito Sans" pitchFamily="2" charset="0"/>
                <a:cs typeface="Nunito Sans" pitchFamily="2" charset="0"/>
              </a:rPr>
              <a:t>Now I hope we’ve done our job in demonstrating how transformative the Aspiring Professionals Programme can be for you and, as a result, you’re already thinking about signing up.</a:t>
            </a:r>
            <a:r>
              <a:rPr lang="en-GB" sz="1800" dirty="0">
                <a:solidFill>
                  <a:srgbClr val="1E0D51"/>
                </a:solidFill>
                <a:latin typeface="Nunito Sans"/>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solidFill>
                  <a:srgbClr val="1E0D51"/>
                </a:solidFill>
                <a:effectLst/>
                <a:latin typeface="Nunito Sans"/>
                <a:ea typeface="Nunito Sans" pitchFamily="2" charset="0"/>
                <a:cs typeface="Nunito Sans" pitchFamily="2" charset="0"/>
              </a:rPr>
              <a:t> </a:t>
            </a:r>
            <a:endParaRPr lang="en-GB" sz="1800">
              <a:effectLst/>
              <a:latin typeface="Nunito Sans"/>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1E0D51"/>
                </a:solidFill>
                <a:effectLst/>
                <a:latin typeface="Nunito Sans"/>
                <a:ea typeface="Nunito Sans" pitchFamily="2" charset="0"/>
                <a:cs typeface="Nunito Sans" pitchFamily="2" charset="0"/>
              </a:rPr>
              <a:t>To do so you’ll need to go to our website - which got a brand new makeover this summer ready for all of our new applicants – or if you use the QR code on the next few slides to sign up for more information we can even send you the link to our application form.</a:t>
            </a:r>
            <a:endParaRPr lang="en-GB" sz="1800">
              <a:effectLst/>
              <a:latin typeface="Nunito Sans"/>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1E0D51"/>
                </a:solidFill>
                <a:effectLst/>
                <a:latin typeface="Nunito Sans"/>
                <a:ea typeface="Nunito Sans" pitchFamily="2" charset="0"/>
                <a:cs typeface="Nunito Sans" pitchFamily="2" charset="0"/>
              </a:rPr>
              <a:t> </a:t>
            </a:r>
            <a:endParaRPr lang="en-GB" sz="1800">
              <a:effectLst/>
              <a:latin typeface="Nunito Sans"/>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1E0D51"/>
                </a:solidFill>
                <a:effectLst/>
                <a:latin typeface="Nunito Sans"/>
                <a:ea typeface="Nunito Sans" pitchFamily="2" charset="0"/>
                <a:cs typeface="Nunito Sans" pitchFamily="2" charset="0"/>
              </a:rPr>
              <a:t>And, as you can see, applications are </a:t>
            </a:r>
            <a:r>
              <a:rPr lang="en-GB" sz="1800" b="1" dirty="0">
                <a:solidFill>
                  <a:srgbClr val="1E0D51"/>
                </a:solidFill>
                <a:effectLst/>
                <a:latin typeface="Nunito Sans"/>
                <a:ea typeface="Nunito Sans" pitchFamily="2" charset="0"/>
                <a:cs typeface="Nunito Sans" pitchFamily="2" charset="0"/>
              </a:rPr>
              <a:t>now open!</a:t>
            </a:r>
            <a:r>
              <a:rPr lang="en-GB" sz="1800" dirty="0">
                <a:solidFill>
                  <a:srgbClr val="1E0D51"/>
                </a:solidFill>
                <a:effectLst/>
                <a:latin typeface="Nunito Sans"/>
                <a:ea typeface="Nunito Sans" pitchFamily="2" charset="0"/>
                <a:cs typeface="Nunito Sans" pitchFamily="2" charset="0"/>
              </a:rPr>
              <a:t> So you can leave this presentation today and get one started if you wanted to, but just be sure to get it submitted </a:t>
            </a:r>
            <a:r>
              <a:rPr lang="en-GB" sz="1800" b="1" dirty="0">
                <a:solidFill>
                  <a:srgbClr val="1E0D51"/>
                </a:solidFill>
                <a:effectLst/>
                <a:latin typeface="Nunito Sans"/>
                <a:ea typeface="Nunito Sans" pitchFamily="2" charset="0"/>
                <a:cs typeface="Nunito Sans" pitchFamily="2" charset="0"/>
              </a:rPr>
              <a:t>before 12pm on Friday 15</a:t>
            </a:r>
            <a:r>
              <a:rPr lang="en-GB" sz="1800" b="1" baseline="30000" dirty="0">
                <a:solidFill>
                  <a:srgbClr val="1E0D51"/>
                </a:solidFill>
                <a:effectLst/>
                <a:latin typeface="Nunito Sans"/>
                <a:ea typeface="Nunito Sans" pitchFamily="2" charset="0"/>
                <a:cs typeface="Nunito Sans" pitchFamily="2" charset="0"/>
              </a:rPr>
              <a:t>th</a:t>
            </a:r>
            <a:r>
              <a:rPr lang="en-GB" sz="1800" b="1" dirty="0">
                <a:solidFill>
                  <a:srgbClr val="1E0D51"/>
                </a:solidFill>
                <a:effectLst/>
                <a:latin typeface="Nunito Sans"/>
                <a:ea typeface="Nunito Sans" pitchFamily="2" charset="0"/>
                <a:cs typeface="Nunito Sans" pitchFamily="2" charset="0"/>
              </a:rPr>
              <a:t> December!</a:t>
            </a:r>
            <a:endParaRPr lang="en-GB" sz="1800">
              <a:effectLst/>
              <a:latin typeface="Nunito Sans"/>
              <a:ea typeface="Calibri" panose="020F0502020204030204" pitchFamily="34" charset="0"/>
              <a:cs typeface="Times New Roman" panose="02020603050405020304" pitchFamily="18" charset="0"/>
            </a:endParaRPr>
          </a:p>
          <a:p>
            <a:pPr algn="just"/>
            <a:endParaRPr lang="en-US" b="1" dirty="0">
              <a:solidFill>
                <a:srgbClr val="000000"/>
              </a:solidFill>
            </a:endParaRPr>
          </a:p>
          <a:p>
            <a:pPr algn="just"/>
            <a:r>
              <a:rPr lang="en-US" b="1" dirty="0">
                <a:solidFill>
                  <a:srgbClr val="000000"/>
                </a:solidFill>
              </a:rPr>
              <a:t>We always advise students to submit early as we start assessing applications before the final deadline </a:t>
            </a:r>
            <a:endParaRPr lang="en-US" dirty="0">
              <a:cs typeface="Calibri"/>
            </a:endParaRPr>
          </a:p>
        </p:txBody>
      </p:sp>
      <p:sp>
        <p:nvSpPr>
          <p:cNvPr id="4" name="Slide Number Placeholder 3"/>
          <p:cNvSpPr>
            <a:spLocks noGrp="1"/>
          </p:cNvSpPr>
          <p:nvPr>
            <p:ph type="sldNum" sz="quarter" idx="10"/>
          </p:nvPr>
        </p:nvSpPr>
        <p:spPr/>
        <p:txBody>
          <a:bodyPr/>
          <a:lstStyle/>
          <a:p>
            <a:fld id="{D1CDEC2C-7A57-46F8-9FF1-F6211456C0BC}" type="slidenum">
              <a:rPr lang="en-GB" smtClean="0"/>
              <a:t>13</a:t>
            </a:fld>
            <a:endParaRPr lang="en-GB"/>
          </a:p>
        </p:txBody>
      </p:sp>
    </p:spTree>
    <p:extLst>
      <p:ext uri="{BB962C8B-B14F-4D97-AF65-F5344CB8AC3E}">
        <p14:creationId xmlns:p14="http://schemas.microsoft.com/office/powerpoint/2010/main" val="883872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1F0D52"/>
                </a:solidFill>
                <a:effectLst/>
                <a:latin typeface="Nunito Sans" pitchFamily="2" charset="0"/>
                <a:ea typeface="Nunito Sans" pitchFamily="2" charset="0"/>
                <a:cs typeface="Nunito Sans" pitchFamily="2" charset="0"/>
              </a:rPr>
              <a:t>Application Process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Our application process is designed to be as smoothly as possible and, if you’re unsure about whether or not you’re eligible, will help do this for you. The application can be split up into two primary sections: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First, we ask for some information about you to check if you’re eligible for our programmes – so this will include questions about your academic history and your personal background. We’ll also ask about your sector preferences in this section.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E0D51"/>
                </a:solidFill>
                <a:effectLst/>
                <a:latin typeface="Nunito Sans" pitchFamily="2" charset="0"/>
                <a:ea typeface="Nunito Sans" pitchFamily="2" charset="0"/>
                <a:cs typeface="Nunito Sans" pitchFamily="2" charset="0"/>
              </a:rPr>
              <a:t>The section part of our application is an opportunity for us to tell us about yourself and your ambitions and opinions in your own words. This stage is really crucial as the questions we ask you, like what do you think is a major problem the world is facing at the moment and who you’d have as a dinner guest, are not only an opportunity to show us at the SMF your chops, but will be used </a:t>
            </a:r>
            <a:r>
              <a:rPr lang="en-GB" sz="1800">
                <a:solidFill>
                  <a:srgbClr val="1F0D52"/>
                </a:solidFill>
                <a:effectLst/>
                <a:latin typeface="Nunito Sans" pitchFamily="2" charset="0"/>
                <a:ea typeface="Nunito Sans" pitchFamily="2" charset="0"/>
                <a:cs typeface="Nunito Sans" pitchFamily="2" charset="0"/>
              </a:rPr>
              <a:t>to match you to a mentor, and, if you’re offered an internship, could be sent to the employers so they can read about your interests.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Because of this, it's absolutely imperative that you put some time and effort into them and check for spelling and grammar! You can even ask your teacher to review them before submitting. And, again, you can use the student guidance we’ll be sharing later to help you!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14</a:t>
            </a:fld>
            <a:endParaRPr lang="en-GB"/>
          </a:p>
        </p:txBody>
      </p:sp>
    </p:spTree>
    <p:extLst>
      <p:ext uri="{BB962C8B-B14F-4D97-AF65-F5344CB8AC3E}">
        <p14:creationId xmlns:p14="http://schemas.microsoft.com/office/powerpoint/2010/main" val="151289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800" b="1" u="sng">
                <a:solidFill>
                  <a:srgbClr val="1F0D52"/>
                </a:solidFill>
                <a:effectLst/>
                <a:latin typeface="Nunito Sans" pitchFamily="2" charset="0"/>
                <a:ea typeface="Nunito Sans" pitchFamily="2" charset="0"/>
                <a:cs typeface="Nunito Sans" pitchFamily="2" charset="0"/>
              </a:rPr>
              <a:t>Get in touch and thank you!</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u="none" strike="noStrike">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We’ve reached the end of my presentation, and I really hope that was helpful for you in demonstrating how we can support you with developing towards your next steps in education and work and succeeding in your dream career. We are passionate about the fact that anyone who has a lack of networks or connections should not be held back by this in their career aspirations, and so we want to be able to support as many students as we can!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Our contact details are here in case you want to get in touch with us, along with that QR code again – if you have any questions at all we’d love to hear from you. We’ll email you in the next couple of days with some useful links to things like our student guidance notes too.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a:solidFill>
                  <a:srgbClr val="1F0D52"/>
                </a:solidFill>
                <a:effectLst/>
                <a:latin typeface="Nunito Sans" pitchFamily="2" charset="0"/>
                <a:ea typeface="Nunito Sans" pitchFamily="2" charset="0"/>
                <a:cs typeface="Nunito Sans" pitchFamily="2"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r>
              <a:rPr lang="en-GB" sz="1800">
                <a:solidFill>
                  <a:srgbClr val="1F0D52"/>
                </a:solidFill>
                <a:effectLst/>
                <a:latin typeface="Nunito Sans" pitchFamily="2" charset="0"/>
                <a:ea typeface="Nunito Sans" pitchFamily="2" charset="0"/>
                <a:cs typeface="Nunito Sans" pitchFamily="2" charset="0"/>
              </a:rPr>
              <a:t>To end, I want to thank you so much for joining me today and hearing us out! We’ll hopefully speak to you again soon, and we’re looking forward to seeing your applications to the Aspiring Professionals Programme! Best of luck with the rest of your studies in the meantime!</a:t>
            </a:r>
            <a:endParaRPr lang="en-GB"/>
          </a:p>
        </p:txBody>
      </p:sp>
      <p:sp>
        <p:nvSpPr>
          <p:cNvPr id="4" name="Slide Number Placeholder 3"/>
          <p:cNvSpPr>
            <a:spLocks noGrp="1"/>
          </p:cNvSpPr>
          <p:nvPr>
            <p:ph type="sldNum" sz="quarter" idx="10"/>
          </p:nvPr>
        </p:nvSpPr>
        <p:spPr/>
        <p:txBody>
          <a:bodyPr/>
          <a:lstStyle/>
          <a:p>
            <a:fld id="{D1CDEC2C-7A57-46F8-9FF1-F6211456C0BC}" type="slidenum">
              <a:rPr lang="en-GB" smtClean="0"/>
              <a:t>15</a:t>
            </a:fld>
            <a:endParaRPr lang="en-GB"/>
          </a:p>
        </p:txBody>
      </p:sp>
    </p:spTree>
    <p:extLst>
      <p:ext uri="{BB962C8B-B14F-4D97-AF65-F5344CB8AC3E}">
        <p14:creationId xmlns:p14="http://schemas.microsoft.com/office/powerpoint/2010/main" val="733206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38AA5E1-60FF-4099-82C4-841ED9ECEA4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2151581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8AA5E1-60FF-4099-82C4-841ED9ECEA4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1527115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8AA5E1-60FF-4099-82C4-841ED9ECEA4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1033083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38AA5E1-60FF-4099-82C4-841ED9ECEA4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2776978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38AA5E1-60FF-4099-82C4-841ED9ECEA49}" type="datetimeFigureOut">
              <a:rPr lang="en-GB" smtClean="0"/>
              <a:t>25/09/2023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3660409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38AA5E1-60FF-4099-82C4-841ED9ECEA49}"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3656711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8AA5E1-60FF-4099-82C4-841ED9ECEA49}" type="datetimeFigureOut">
              <a:rPr lang="en-GB" smtClean="0"/>
              <a:t>25/09/2023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659608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8AA5E1-60FF-4099-82C4-841ED9ECEA4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1884957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8AA5E1-60FF-4099-82C4-841ED9ECEA4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2199769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8AA5E1-60FF-4099-82C4-841ED9ECEA4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785825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8AA5E1-60FF-4099-82C4-841ED9ECEA4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2F3F86-B5AA-46E4-A311-F4BD97DD7453}" type="slidenum">
              <a:rPr lang="en-GB" smtClean="0"/>
              <a:t>‹#›</a:t>
            </a:fld>
            <a:endParaRPr lang="en-GB"/>
          </a:p>
        </p:txBody>
      </p:sp>
    </p:spTree>
    <p:extLst>
      <p:ext uri="{BB962C8B-B14F-4D97-AF65-F5344CB8AC3E}">
        <p14:creationId xmlns:p14="http://schemas.microsoft.com/office/powerpoint/2010/main" val="33752571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solidFill>
          <a:srgbClr val="2B255D"/>
        </a:solidFill>
        <a:effectLst/>
      </p:bgPr>
    </p:bg>
    <p:spTree>
      <p:nvGrpSpPr>
        <p:cNvPr id="1" name=""/>
        <p:cNvGrpSpPr/>
        <p:nvPr/>
      </p:nvGrpSpPr>
      <p:grpSpPr>
        <a:xfrm>
          <a:off x="0" y="0"/>
          <a:ext cx="0" cy="0"/>
          <a:chOff x="0" y="0"/>
          <a:chExt cx="0" cy="0"/>
        </a:xfrm>
      </p:grpSpPr>
      <p:sp>
        <p:nvSpPr>
          <p:cNvPr id="15" name="Text Placeholder 14"/>
          <p:cNvSpPr>
            <a:spLocks noGrp="1"/>
          </p:cNvSpPr>
          <p:nvPr>
            <p:ph type="body" sz="quarter" idx="10" hasCustomPrompt="1"/>
          </p:nvPr>
        </p:nvSpPr>
        <p:spPr>
          <a:xfrm>
            <a:off x="2495926" y="4904318"/>
            <a:ext cx="7226300" cy="1162049"/>
          </a:xfrm>
          <a:prstGeom prst="rect">
            <a:avLst/>
          </a:prstGeom>
        </p:spPr>
        <p:txBody>
          <a:bodyPr vert="horz" lIns="0" tIns="0" bIns="0"/>
          <a:lstStyle>
            <a:lvl1pPr marL="0" indent="0" algn="ctr">
              <a:spcBef>
                <a:spcPts val="0"/>
              </a:spcBef>
              <a:buFontTx/>
              <a:buNone/>
              <a:defRPr sz="2667" baseline="0">
                <a:solidFill>
                  <a:schemeClr val="bg1"/>
                </a:solidFill>
                <a:latin typeface="Arial"/>
                <a:cs typeface="Arial"/>
              </a:defRPr>
            </a:lvl1pPr>
            <a:lvl2pPr marL="609585" indent="0">
              <a:buFontTx/>
              <a:buNone/>
              <a:defRPr sz="2133">
                <a:latin typeface="Arial"/>
                <a:cs typeface="Arial"/>
              </a:defRPr>
            </a:lvl2pPr>
            <a:lvl3pPr marL="1219170" indent="0">
              <a:buFontTx/>
              <a:buNone/>
              <a:defRPr sz="2133">
                <a:latin typeface="Arial"/>
                <a:cs typeface="Arial"/>
              </a:defRPr>
            </a:lvl3pPr>
            <a:lvl4pPr marL="1828754" indent="0">
              <a:buFontTx/>
              <a:buNone/>
              <a:defRPr sz="2133">
                <a:latin typeface="Arial"/>
                <a:cs typeface="Arial"/>
              </a:defRPr>
            </a:lvl4pPr>
            <a:lvl5pPr marL="2438339" indent="0">
              <a:buFontTx/>
              <a:buNone/>
              <a:defRPr sz="2133">
                <a:latin typeface="Arial"/>
                <a:cs typeface="Arial"/>
              </a:defRPr>
            </a:lvl5pPr>
          </a:lstStyle>
          <a:p>
            <a:pPr lvl="0"/>
            <a:r>
              <a:rPr lang="en-GB"/>
              <a:t>Presentation Title is Written Here</a:t>
            </a:r>
          </a:p>
        </p:txBody>
      </p:sp>
    </p:spTree>
    <p:extLst>
      <p:ext uri="{BB962C8B-B14F-4D97-AF65-F5344CB8AC3E}">
        <p14:creationId xmlns:p14="http://schemas.microsoft.com/office/powerpoint/2010/main" val="392853844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a:defRPr>
                <a:solidFill>
                  <a:srgbClr val="2B255D"/>
                </a:solidFill>
              </a:defRPr>
            </a:lvl1pPr>
          </a:lstStyle>
          <a:p>
            <a:fld id="{03123472-C4A4-1144-A7C5-324F3C627666}" type="slidenum">
              <a:rPr lang="en-US" smtClean="0"/>
              <a:pPr/>
              <a:t>‹#›</a:t>
            </a:fld>
            <a:endParaRPr lang="en-US"/>
          </a:p>
        </p:txBody>
      </p:sp>
      <p:sp>
        <p:nvSpPr>
          <p:cNvPr id="4" name="Text Placeholder 3"/>
          <p:cNvSpPr>
            <a:spLocks noGrp="1"/>
          </p:cNvSpPr>
          <p:nvPr>
            <p:ph type="body" sz="quarter" idx="13" hasCustomPrompt="1"/>
          </p:nvPr>
        </p:nvSpPr>
        <p:spPr>
          <a:xfrm>
            <a:off x="1607346" y="1507546"/>
            <a:ext cx="7441740" cy="613833"/>
          </a:xfrm>
          <a:prstGeom prst="rect">
            <a:avLst/>
          </a:prstGeom>
        </p:spPr>
        <p:txBody>
          <a:bodyPr vert="horz" lIns="0" tIns="0" bIns="0"/>
          <a:lstStyle>
            <a:lvl1pPr marL="0" indent="0">
              <a:spcBef>
                <a:spcPts val="0"/>
              </a:spcBef>
              <a:buFont typeface="Arial"/>
              <a:buNone/>
              <a:defRPr sz="3733">
                <a:solidFill>
                  <a:srgbClr val="2B255D"/>
                </a:solidFill>
                <a:latin typeface="Arial"/>
                <a:cs typeface="Arial"/>
              </a:defRPr>
            </a:lvl1pPr>
          </a:lstStyle>
          <a:p>
            <a:pPr lvl="0"/>
            <a:r>
              <a:rPr lang="en-GB"/>
              <a:t>Long Headline Written Title Case</a:t>
            </a:r>
          </a:p>
        </p:txBody>
      </p:sp>
      <p:sp>
        <p:nvSpPr>
          <p:cNvPr id="7" name="Text Placeholder 6"/>
          <p:cNvSpPr>
            <a:spLocks noGrp="1"/>
          </p:cNvSpPr>
          <p:nvPr>
            <p:ph type="body" sz="quarter" idx="14" hasCustomPrompt="1"/>
          </p:nvPr>
        </p:nvSpPr>
        <p:spPr>
          <a:xfrm>
            <a:off x="1636184" y="2339064"/>
            <a:ext cx="7467107" cy="445208"/>
          </a:xfrm>
          <a:prstGeom prst="rect">
            <a:avLst/>
          </a:prstGeom>
        </p:spPr>
        <p:txBody>
          <a:bodyPr vert="horz" lIns="0" tIns="0" rIns="0" bIns="0"/>
          <a:lstStyle>
            <a:lvl1pPr marL="0" marR="0" indent="0" algn="l" defTabSz="609585" rtl="0" eaLnBrk="1" fontAlgn="auto" latinLnBrk="0" hangingPunct="1">
              <a:lnSpc>
                <a:spcPct val="100000"/>
              </a:lnSpc>
              <a:spcBef>
                <a:spcPts val="0"/>
              </a:spcBef>
              <a:spcAft>
                <a:spcPts val="0"/>
              </a:spcAft>
              <a:buClrTx/>
              <a:buSzTx/>
              <a:buFont typeface="Arial"/>
              <a:buNone/>
              <a:tabLst/>
              <a:defRPr sz="2133" b="1" i="0">
                <a:solidFill>
                  <a:srgbClr val="E72B78"/>
                </a:solidFill>
                <a:latin typeface="Arial"/>
                <a:cs typeface="Arial"/>
              </a:defRPr>
            </a:lvl1pPr>
          </a:lstStyle>
          <a:p>
            <a:pPr marL="0" marR="0" lvl="0" indent="0" algn="l" defTabSz="609585" rtl="0" eaLnBrk="1" fontAlgn="auto" latinLnBrk="0" hangingPunct="1">
              <a:lnSpc>
                <a:spcPct val="100000"/>
              </a:lnSpc>
              <a:spcBef>
                <a:spcPts val="0"/>
              </a:spcBef>
              <a:spcAft>
                <a:spcPts val="0"/>
              </a:spcAft>
              <a:buClrTx/>
              <a:buSzTx/>
              <a:buFont typeface="Arial"/>
              <a:buNone/>
              <a:tabLst/>
              <a:defRPr/>
            </a:pPr>
            <a:r>
              <a:rPr lang="en-GB"/>
              <a:t>Subheading Written Here</a:t>
            </a:r>
          </a:p>
        </p:txBody>
      </p:sp>
      <p:sp>
        <p:nvSpPr>
          <p:cNvPr id="8" name="Text Placeholder 6"/>
          <p:cNvSpPr>
            <a:spLocks noGrp="1"/>
          </p:cNvSpPr>
          <p:nvPr>
            <p:ph type="body" sz="quarter" idx="15" hasCustomPrompt="1"/>
          </p:nvPr>
        </p:nvSpPr>
        <p:spPr>
          <a:xfrm>
            <a:off x="1636184" y="2784272"/>
            <a:ext cx="7467107" cy="1206705"/>
          </a:xfrm>
          <a:prstGeom prst="rect">
            <a:avLst/>
          </a:prstGeom>
        </p:spPr>
        <p:txBody>
          <a:bodyPr vert="horz" lIns="0" tIns="0" rIns="0" bIns="0"/>
          <a:lstStyle>
            <a:lvl1pPr marL="0" marR="0" indent="0" algn="l" defTabSz="609585" rtl="0" eaLnBrk="1" fontAlgn="auto" latinLnBrk="0" hangingPunct="1">
              <a:lnSpc>
                <a:spcPct val="100000"/>
              </a:lnSpc>
              <a:spcBef>
                <a:spcPts val="0"/>
              </a:spcBef>
              <a:spcAft>
                <a:spcPts val="0"/>
              </a:spcAft>
              <a:buClrTx/>
              <a:buSzTx/>
              <a:buFont typeface="Arial"/>
              <a:buNone/>
              <a:tabLst/>
              <a:defRPr sz="2133">
                <a:solidFill>
                  <a:srgbClr val="2B255D"/>
                </a:solidFill>
                <a:latin typeface="Arial"/>
                <a:cs typeface="Arial"/>
              </a:defRPr>
            </a:lvl1pPr>
          </a:lstStyle>
          <a:p>
            <a:pPr marL="0" marR="0" lvl="0" indent="0" algn="l" defTabSz="609585" rtl="0" eaLnBrk="1" fontAlgn="auto" latinLnBrk="0" hangingPunct="1">
              <a:lnSpc>
                <a:spcPct val="100000"/>
              </a:lnSpc>
              <a:spcBef>
                <a:spcPts val="0"/>
              </a:spcBef>
              <a:spcAft>
                <a:spcPts val="0"/>
              </a:spcAft>
              <a:buClrTx/>
              <a:buSzTx/>
              <a:buFont typeface="Arial"/>
              <a:buNone/>
              <a:tabLst/>
              <a:defRPr/>
            </a:pPr>
            <a:r>
              <a:rPr lang="en-GB" err="1"/>
              <a:t>Lorum</a:t>
            </a:r>
            <a:r>
              <a:rPr lang="en-GB"/>
              <a:t> </a:t>
            </a:r>
            <a:r>
              <a:rPr lang="en-GB" err="1"/>
              <a:t>ipsum</a:t>
            </a:r>
            <a:r>
              <a:rPr lang="en-GB"/>
              <a:t> </a:t>
            </a:r>
            <a:r>
              <a:rPr lang="en-GB" err="1"/>
              <a:t>dolor</a:t>
            </a:r>
            <a:r>
              <a:rPr lang="en-GB"/>
              <a:t> sir </a:t>
            </a:r>
            <a:r>
              <a:rPr lang="en-GB" err="1"/>
              <a:t>amet</a:t>
            </a:r>
            <a:r>
              <a:rPr lang="en-GB"/>
              <a:t>, </a:t>
            </a:r>
            <a:r>
              <a:rPr lang="en-GB" err="1"/>
              <a:t>consecteteur</a:t>
            </a:r>
            <a:r>
              <a:rPr lang="en-GB"/>
              <a:t> </a:t>
            </a:r>
            <a:r>
              <a:rPr lang="en-GB" err="1"/>
              <a:t>adipiscing</a:t>
            </a:r>
            <a:r>
              <a:rPr lang="en-GB"/>
              <a:t> </a:t>
            </a:r>
            <a:r>
              <a:rPr lang="en-GB" err="1"/>
              <a:t>elitisia</a:t>
            </a:r>
            <a:r>
              <a:rPr lang="en-GB"/>
              <a:t>, </a:t>
            </a:r>
            <a:r>
              <a:rPr lang="en-GB" err="1"/>
              <a:t>sedita</a:t>
            </a:r>
            <a:r>
              <a:rPr lang="en-GB"/>
              <a:t> </a:t>
            </a:r>
            <a:r>
              <a:rPr lang="en-GB" err="1"/>
              <a:t>diam</a:t>
            </a:r>
            <a:r>
              <a:rPr lang="en-GB"/>
              <a:t> </a:t>
            </a:r>
            <a:r>
              <a:rPr lang="en-GB" err="1"/>
              <a:t>nonu</a:t>
            </a:r>
            <a:r>
              <a:rPr lang="en-GB"/>
              <a:t> </a:t>
            </a:r>
            <a:r>
              <a:rPr lang="en-GB" err="1"/>
              <a:t>euismod</a:t>
            </a:r>
            <a:r>
              <a:rPr lang="en-GB"/>
              <a:t>. </a:t>
            </a:r>
            <a:r>
              <a:rPr lang="en-GB" err="1"/>
              <a:t>Lorum</a:t>
            </a:r>
            <a:r>
              <a:rPr lang="en-GB"/>
              <a:t> </a:t>
            </a:r>
            <a:r>
              <a:rPr lang="en-GB" err="1"/>
              <a:t>ipsum</a:t>
            </a:r>
            <a:r>
              <a:rPr lang="en-GB"/>
              <a:t> </a:t>
            </a:r>
            <a:r>
              <a:rPr lang="en-GB" err="1"/>
              <a:t>dolor</a:t>
            </a:r>
            <a:r>
              <a:rPr lang="en-GB"/>
              <a:t> sir </a:t>
            </a:r>
            <a:r>
              <a:rPr lang="en-GB" err="1"/>
              <a:t>amet</a:t>
            </a:r>
            <a:r>
              <a:rPr lang="en-GB"/>
              <a:t>, </a:t>
            </a:r>
            <a:r>
              <a:rPr lang="en-GB" err="1"/>
              <a:t>consecteteur</a:t>
            </a:r>
            <a:r>
              <a:rPr lang="en-GB"/>
              <a:t> </a:t>
            </a:r>
            <a:r>
              <a:rPr lang="en-GB" err="1"/>
              <a:t>adipiscing</a:t>
            </a:r>
            <a:r>
              <a:rPr lang="en-GB"/>
              <a:t> </a:t>
            </a:r>
            <a:r>
              <a:rPr lang="en-GB" err="1"/>
              <a:t>elitisia</a:t>
            </a:r>
            <a:r>
              <a:rPr lang="en-GB"/>
              <a:t>, </a:t>
            </a:r>
            <a:r>
              <a:rPr lang="en-GB" err="1"/>
              <a:t>sedita</a:t>
            </a:r>
            <a:r>
              <a:rPr lang="en-GB"/>
              <a:t> </a:t>
            </a:r>
            <a:r>
              <a:rPr lang="en-GB" err="1"/>
              <a:t>diam</a:t>
            </a:r>
            <a:r>
              <a:rPr lang="en-GB"/>
              <a:t> </a:t>
            </a:r>
            <a:r>
              <a:rPr lang="en-GB" err="1"/>
              <a:t>nonu</a:t>
            </a:r>
            <a:r>
              <a:rPr lang="en-GB"/>
              <a:t> </a:t>
            </a:r>
            <a:r>
              <a:rPr lang="en-GB" err="1"/>
              <a:t>euismod</a:t>
            </a:r>
            <a:r>
              <a:rPr lang="en-GB"/>
              <a:t>.</a:t>
            </a:r>
          </a:p>
          <a:p>
            <a:pPr lvl="0"/>
            <a:endParaRPr lang="en-GB"/>
          </a:p>
        </p:txBody>
      </p:sp>
      <p:sp>
        <p:nvSpPr>
          <p:cNvPr id="9" name="Text Placeholder 6"/>
          <p:cNvSpPr>
            <a:spLocks noGrp="1"/>
          </p:cNvSpPr>
          <p:nvPr>
            <p:ph type="body" sz="quarter" idx="16" hasCustomPrompt="1"/>
          </p:nvPr>
        </p:nvSpPr>
        <p:spPr>
          <a:xfrm>
            <a:off x="1636184" y="4103992"/>
            <a:ext cx="7467107" cy="445208"/>
          </a:xfrm>
          <a:prstGeom prst="rect">
            <a:avLst/>
          </a:prstGeom>
        </p:spPr>
        <p:txBody>
          <a:bodyPr vert="horz" lIns="0" tIns="0" rIns="0" bIns="0"/>
          <a:lstStyle>
            <a:lvl1pPr marL="0" marR="0" indent="0" algn="l" defTabSz="609585" rtl="0" eaLnBrk="1" fontAlgn="auto" latinLnBrk="0" hangingPunct="1">
              <a:lnSpc>
                <a:spcPct val="100000"/>
              </a:lnSpc>
              <a:spcBef>
                <a:spcPts val="0"/>
              </a:spcBef>
              <a:spcAft>
                <a:spcPts val="0"/>
              </a:spcAft>
              <a:buClrTx/>
              <a:buSzTx/>
              <a:buFont typeface="Arial"/>
              <a:buNone/>
              <a:tabLst/>
              <a:defRPr sz="2133" b="1" i="0">
                <a:solidFill>
                  <a:srgbClr val="E72B78"/>
                </a:solidFill>
                <a:latin typeface="Arial"/>
                <a:cs typeface="Arial"/>
              </a:defRPr>
            </a:lvl1pPr>
          </a:lstStyle>
          <a:p>
            <a:pPr marL="0" marR="0" lvl="0" indent="0" algn="l" defTabSz="609585" rtl="0" eaLnBrk="1" fontAlgn="auto" latinLnBrk="0" hangingPunct="1">
              <a:lnSpc>
                <a:spcPct val="100000"/>
              </a:lnSpc>
              <a:spcBef>
                <a:spcPts val="0"/>
              </a:spcBef>
              <a:spcAft>
                <a:spcPts val="0"/>
              </a:spcAft>
              <a:buClrTx/>
              <a:buSzTx/>
              <a:buFont typeface="Arial"/>
              <a:buNone/>
              <a:tabLst/>
              <a:defRPr/>
            </a:pPr>
            <a:r>
              <a:rPr lang="en-GB"/>
              <a:t>Subheading Written Here</a:t>
            </a:r>
          </a:p>
        </p:txBody>
      </p:sp>
      <p:sp>
        <p:nvSpPr>
          <p:cNvPr id="10" name="Text Placeholder 6"/>
          <p:cNvSpPr>
            <a:spLocks noGrp="1"/>
          </p:cNvSpPr>
          <p:nvPr>
            <p:ph type="body" sz="quarter" idx="17" hasCustomPrompt="1"/>
          </p:nvPr>
        </p:nvSpPr>
        <p:spPr>
          <a:xfrm>
            <a:off x="1636184" y="4549200"/>
            <a:ext cx="7467107" cy="1206705"/>
          </a:xfrm>
          <a:prstGeom prst="rect">
            <a:avLst/>
          </a:prstGeom>
        </p:spPr>
        <p:txBody>
          <a:bodyPr vert="horz" lIns="0" tIns="0" rIns="0" bIns="0"/>
          <a:lstStyle>
            <a:lvl1pPr marL="0" marR="0" indent="0" algn="l" defTabSz="609585" rtl="0" eaLnBrk="1" fontAlgn="auto" latinLnBrk="0" hangingPunct="1">
              <a:lnSpc>
                <a:spcPct val="100000"/>
              </a:lnSpc>
              <a:spcBef>
                <a:spcPts val="0"/>
              </a:spcBef>
              <a:spcAft>
                <a:spcPts val="0"/>
              </a:spcAft>
              <a:buClrTx/>
              <a:buSzTx/>
              <a:buFont typeface="Arial"/>
              <a:buNone/>
              <a:tabLst/>
              <a:defRPr sz="2133">
                <a:solidFill>
                  <a:srgbClr val="2B255D"/>
                </a:solidFill>
                <a:latin typeface="Arial"/>
                <a:cs typeface="Arial"/>
              </a:defRPr>
            </a:lvl1pPr>
          </a:lstStyle>
          <a:p>
            <a:pPr marL="0" marR="0" lvl="0" indent="0" algn="l" defTabSz="609585" rtl="0" eaLnBrk="1" fontAlgn="auto" latinLnBrk="0" hangingPunct="1">
              <a:lnSpc>
                <a:spcPct val="100000"/>
              </a:lnSpc>
              <a:spcBef>
                <a:spcPts val="0"/>
              </a:spcBef>
              <a:spcAft>
                <a:spcPts val="0"/>
              </a:spcAft>
              <a:buClrTx/>
              <a:buSzTx/>
              <a:buFont typeface="Arial"/>
              <a:buNone/>
              <a:tabLst/>
              <a:defRPr/>
            </a:pPr>
            <a:r>
              <a:rPr lang="en-GB" err="1"/>
              <a:t>Lorum</a:t>
            </a:r>
            <a:r>
              <a:rPr lang="en-GB"/>
              <a:t> </a:t>
            </a:r>
            <a:r>
              <a:rPr lang="en-GB" err="1"/>
              <a:t>ipsum</a:t>
            </a:r>
            <a:r>
              <a:rPr lang="en-GB"/>
              <a:t> </a:t>
            </a:r>
            <a:r>
              <a:rPr lang="en-GB" err="1"/>
              <a:t>dolor</a:t>
            </a:r>
            <a:r>
              <a:rPr lang="en-GB"/>
              <a:t> sir </a:t>
            </a:r>
            <a:r>
              <a:rPr lang="en-GB" err="1"/>
              <a:t>amet</a:t>
            </a:r>
            <a:r>
              <a:rPr lang="en-GB"/>
              <a:t>, </a:t>
            </a:r>
            <a:r>
              <a:rPr lang="en-GB" err="1"/>
              <a:t>consecteteur</a:t>
            </a:r>
            <a:r>
              <a:rPr lang="en-GB"/>
              <a:t> </a:t>
            </a:r>
            <a:r>
              <a:rPr lang="en-GB" err="1"/>
              <a:t>adipiscing</a:t>
            </a:r>
            <a:r>
              <a:rPr lang="en-GB"/>
              <a:t> </a:t>
            </a:r>
            <a:r>
              <a:rPr lang="en-GB" err="1"/>
              <a:t>elitisia</a:t>
            </a:r>
            <a:r>
              <a:rPr lang="en-GB"/>
              <a:t>, </a:t>
            </a:r>
            <a:r>
              <a:rPr lang="en-GB" err="1"/>
              <a:t>sedita</a:t>
            </a:r>
            <a:r>
              <a:rPr lang="en-GB"/>
              <a:t> </a:t>
            </a:r>
            <a:r>
              <a:rPr lang="en-GB" err="1"/>
              <a:t>diam</a:t>
            </a:r>
            <a:r>
              <a:rPr lang="en-GB"/>
              <a:t> </a:t>
            </a:r>
            <a:r>
              <a:rPr lang="en-GB" err="1"/>
              <a:t>nonu</a:t>
            </a:r>
            <a:r>
              <a:rPr lang="en-GB"/>
              <a:t> </a:t>
            </a:r>
            <a:r>
              <a:rPr lang="en-GB" err="1"/>
              <a:t>euismod</a:t>
            </a:r>
            <a:r>
              <a:rPr lang="en-GB"/>
              <a:t>. </a:t>
            </a:r>
            <a:r>
              <a:rPr lang="en-GB" err="1"/>
              <a:t>Lorum</a:t>
            </a:r>
            <a:r>
              <a:rPr lang="en-GB"/>
              <a:t> </a:t>
            </a:r>
            <a:r>
              <a:rPr lang="en-GB" err="1"/>
              <a:t>ipsum</a:t>
            </a:r>
            <a:r>
              <a:rPr lang="en-GB"/>
              <a:t> </a:t>
            </a:r>
            <a:r>
              <a:rPr lang="en-GB" err="1"/>
              <a:t>dolor</a:t>
            </a:r>
            <a:r>
              <a:rPr lang="en-GB"/>
              <a:t> sir </a:t>
            </a:r>
            <a:r>
              <a:rPr lang="en-GB" err="1"/>
              <a:t>amet</a:t>
            </a:r>
            <a:r>
              <a:rPr lang="en-GB"/>
              <a:t>, </a:t>
            </a:r>
            <a:r>
              <a:rPr lang="en-GB" err="1"/>
              <a:t>consecteteur</a:t>
            </a:r>
            <a:r>
              <a:rPr lang="en-GB"/>
              <a:t> </a:t>
            </a:r>
            <a:r>
              <a:rPr lang="en-GB" err="1"/>
              <a:t>adipiscing</a:t>
            </a:r>
            <a:r>
              <a:rPr lang="en-GB"/>
              <a:t> </a:t>
            </a:r>
            <a:r>
              <a:rPr lang="en-GB" err="1"/>
              <a:t>elitisia</a:t>
            </a:r>
            <a:r>
              <a:rPr lang="en-GB"/>
              <a:t>, </a:t>
            </a:r>
            <a:r>
              <a:rPr lang="en-GB" err="1"/>
              <a:t>sedita</a:t>
            </a:r>
            <a:r>
              <a:rPr lang="en-GB"/>
              <a:t> </a:t>
            </a:r>
            <a:r>
              <a:rPr lang="en-GB" err="1"/>
              <a:t>diam</a:t>
            </a:r>
            <a:r>
              <a:rPr lang="en-GB"/>
              <a:t> </a:t>
            </a:r>
            <a:r>
              <a:rPr lang="en-GB" err="1"/>
              <a:t>nonu</a:t>
            </a:r>
            <a:r>
              <a:rPr lang="en-GB"/>
              <a:t> </a:t>
            </a:r>
            <a:r>
              <a:rPr lang="en-GB" err="1"/>
              <a:t>euismod</a:t>
            </a:r>
            <a:r>
              <a:rPr lang="en-GB"/>
              <a:t>.</a:t>
            </a:r>
          </a:p>
          <a:p>
            <a:pPr lvl="0"/>
            <a:endParaRPr lang="en-GB"/>
          </a:p>
        </p:txBody>
      </p:sp>
    </p:spTree>
    <p:extLst>
      <p:ext uri="{BB962C8B-B14F-4D97-AF65-F5344CB8AC3E}">
        <p14:creationId xmlns:p14="http://schemas.microsoft.com/office/powerpoint/2010/main" val="2523578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bg>
      <p:bgPr>
        <a:solidFill>
          <a:srgbClr val="2B255D"/>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a:defRPr>
                <a:solidFill>
                  <a:srgbClr val="FFFFFF"/>
                </a:solidFill>
              </a:defRPr>
            </a:lvl1pPr>
          </a:lstStyle>
          <a:p>
            <a:fld id="{03123472-C4A4-1144-A7C5-324F3C627666}" type="slidenum">
              <a:rPr lang="en-US" smtClean="0"/>
              <a:pPr/>
              <a:t>‹#›</a:t>
            </a:fld>
            <a:endParaRPr lang="en-US"/>
          </a:p>
        </p:txBody>
      </p:sp>
      <p:sp>
        <p:nvSpPr>
          <p:cNvPr id="4" name="Text Placeholder 3"/>
          <p:cNvSpPr>
            <a:spLocks noGrp="1"/>
          </p:cNvSpPr>
          <p:nvPr>
            <p:ph type="body" sz="quarter" idx="13" hasCustomPrompt="1"/>
          </p:nvPr>
        </p:nvSpPr>
        <p:spPr>
          <a:xfrm>
            <a:off x="1384232" y="2258485"/>
            <a:ext cx="6874933" cy="1462187"/>
          </a:xfrm>
          <a:prstGeom prst="rect">
            <a:avLst/>
          </a:prstGeom>
        </p:spPr>
        <p:txBody>
          <a:bodyPr vert="horz" lIns="0" tIns="0" rIns="0" bIns="0"/>
          <a:lstStyle>
            <a:lvl1pPr marL="239178" indent="-239178" algn="l">
              <a:spcBef>
                <a:spcPts val="0"/>
              </a:spcBef>
              <a:buFontTx/>
              <a:buNone/>
              <a:tabLst>
                <a:tab pos="239178" algn="l"/>
              </a:tabLst>
              <a:defRPr sz="3733" b="0" i="0" baseline="0">
                <a:solidFill>
                  <a:srgbClr val="FFFFFF"/>
                </a:solidFill>
                <a:latin typeface="Arial"/>
                <a:cs typeface="Arial"/>
              </a:defRPr>
            </a:lvl1pPr>
          </a:lstStyle>
          <a:p>
            <a:pPr lvl="0"/>
            <a:r>
              <a:rPr lang="en-US"/>
              <a:t>“	</a:t>
            </a:r>
            <a:r>
              <a:rPr lang="en-US" err="1"/>
              <a:t>Lorem</a:t>
            </a:r>
            <a:r>
              <a:rPr lang="en-US"/>
              <a:t> </a:t>
            </a:r>
            <a:r>
              <a:rPr lang="en-US" err="1"/>
              <a:t>ipsum</a:t>
            </a:r>
            <a:r>
              <a:rPr lang="en-US"/>
              <a:t>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7" name="Text Placeholder 6"/>
          <p:cNvSpPr>
            <a:spLocks noGrp="1"/>
          </p:cNvSpPr>
          <p:nvPr>
            <p:ph type="body" sz="quarter" idx="14" hasCustomPrompt="1"/>
          </p:nvPr>
        </p:nvSpPr>
        <p:spPr>
          <a:xfrm>
            <a:off x="1546865" y="3554389"/>
            <a:ext cx="3378200" cy="810683"/>
          </a:xfrm>
          <a:prstGeom prst="rect">
            <a:avLst/>
          </a:prstGeom>
        </p:spPr>
        <p:txBody>
          <a:bodyPr vert="horz"/>
          <a:lstStyle>
            <a:lvl1pPr marL="0" indent="0">
              <a:buFontTx/>
              <a:buNone/>
              <a:defRPr sz="2400">
                <a:solidFill>
                  <a:srgbClr val="FFFFFF"/>
                </a:solidFill>
                <a:latin typeface="Arial"/>
                <a:cs typeface="Arial"/>
              </a:defRPr>
            </a:lvl1pPr>
          </a:lstStyle>
          <a:p>
            <a:pPr lvl="0"/>
            <a:r>
              <a:rPr lang="en-US"/>
              <a:t>– Quote Author</a:t>
            </a:r>
          </a:p>
        </p:txBody>
      </p:sp>
    </p:spTree>
    <p:extLst>
      <p:ext uri="{BB962C8B-B14F-4D97-AF65-F5344CB8AC3E}">
        <p14:creationId xmlns:p14="http://schemas.microsoft.com/office/powerpoint/2010/main" val="93016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8AA5E1-60FF-4099-82C4-841ED9ECEA49}" type="datetimeFigureOut">
              <a:rPr lang="en-GB" smtClean="0"/>
              <a:t>25/09/2023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2F3F86-B5AA-46E4-A311-F4BD97DD7453}" type="slidenum">
              <a:rPr lang="en-GB" smtClean="0"/>
              <a:t>‹#›</a:t>
            </a:fld>
            <a:endParaRPr lang="en-GB"/>
          </a:p>
        </p:txBody>
      </p:sp>
    </p:spTree>
    <p:extLst>
      <p:ext uri="{BB962C8B-B14F-4D97-AF65-F5344CB8AC3E}">
        <p14:creationId xmlns:p14="http://schemas.microsoft.com/office/powerpoint/2010/main" val="520355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guide id="3" pos="504" userDrawn="1">
          <p15:clr>
            <a:srgbClr val="F26B43"/>
          </p15:clr>
        </p15:guide>
        <p15:guide id="4" pos="7152" userDrawn="1">
          <p15:clr>
            <a:srgbClr val="F26B43"/>
          </p15:clr>
        </p15:guide>
        <p15:guide id="5" orient="horz" pos="432" userDrawn="1">
          <p15:clr>
            <a:srgbClr val="F26B43"/>
          </p15:clr>
        </p15:guide>
        <p15:guide id="6" orient="horz" pos="391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18/10/relationships/comments" Target="../comments/modernComment_14E_76BB4355.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microsoft.com/office/2018/10/relationships/comments" Target="../comments/modernComment_141_9D07EE62.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microsoft.com/office/2018/10/relationships/comments" Target="../comments/modernComment_157_BA015600.xml"/><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14.jpe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9.xml"/><Relationship Id="rId16"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image" Target="../media/image16.svg"/><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microsoft.com/office/2018/10/relationships/comments" Target="../comments/modernComment_131_6661A856.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png"/><Relationship Id="rId12"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20.jpeg"/><Relationship Id="rId11" Type="http://schemas.openxmlformats.org/officeDocument/2006/relationships/image" Target="../media/image4.pn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microsoft.com/office/2018/10/relationships/comments" Target="../comments/modernComment_10C_4D938D74.xml"/><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microsoft.com/office/2018/10/relationships/comments" Target="../comments/modernComment_159_2538C34C.xml"/><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microsoft.com/office/2018/10/relationships/comments" Target="../comments/modernComment_133_8B814BF1.xml"/><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33.png"/><Relationship Id="rId3" Type="http://schemas.microsoft.com/office/2018/10/relationships/comments" Target="../comments/modernComment_15F_694D51D5.xml"/><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31.jpeg"/><Relationship Id="rId11" Type="http://schemas.openxmlformats.org/officeDocument/2006/relationships/image" Target="../media/image36.sv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1.png"/><Relationship Id="rId9"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F0D52"/>
        </a:solidFill>
        <a:effectLst/>
      </p:bgPr>
    </p:bg>
    <p:spTree>
      <p:nvGrpSpPr>
        <p:cNvPr id="1" name=""/>
        <p:cNvGrpSpPr/>
        <p:nvPr/>
      </p:nvGrpSpPr>
      <p:grpSpPr>
        <a:xfrm>
          <a:off x="0" y="0"/>
          <a:ext cx="0" cy="0"/>
          <a:chOff x="0" y="0"/>
          <a:chExt cx="0" cy="0"/>
        </a:xfrm>
      </p:grpSpPr>
      <p:sp>
        <p:nvSpPr>
          <p:cNvPr id="4" name="Text Placeholder 1"/>
          <p:cNvSpPr txBox="1">
            <a:spLocks/>
          </p:cNvSpPr>
          <p:nvPr/>
        </p:nvSpPr>
        <p:spPr>
          <a:xfrm>
            <a:off x="800100" y="4177801"/>
            <a:ext cx="6086528" cy="1107996"/>
          </a:xfrm>
          <a:prstGeom prst="rect">
            <a:avLst/>
          </a:prstGeom>
        </p:spPr>
        <p:txBody>
          <a:bodyPr vert="horz" wrap="square" lIns="0" tIns="0" rIns="91440" bIns="0" rtlCol="0" anchor="t">
            <a:spAutoFit/>
          </a:bodyPr>
          <a:lstStyle>
            <a:lvl1pPr marL="0" indent="0" algn="ctr" defTabSz="914400" rtl="0" eaLnBrk="1" latinLnBrk="0" hangingPunct="1">
              <a:lnSpc>
                <a:spcPct val="90000"/>
              </a:lnSpc>
              <a:spcBef>
                <a:spcPts val="0"/>
              </a:spcBef>
              <a:buFontTx/>
              <a:buNone/>
              <a:defRPr sz="2667" kern="1200" baseline="0">
                <a:solidFill>
                  <a:schemeClr val="bg1"/>
                </a:solidFill>
                <a:latin typeface="Arial"/>
                <a:ea typeface="+mn-ea"/>
                <a:cs typeface="Arial"/>
              </a:defRPr>
            </a:lvl1pPr>
            <a:lvl2pPr marL="609585"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2pPr>
            <a:lvl3pPr marL="1219170"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3pPr>
            <a:lvl4pPr marL="1828754"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4pPr>
            <a:lvl5pPr marL="2438339"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4000">
                <a:latin typeface="Avenir Book" panose="02000503020000020003" pitchFamily="2" charset="0"/>
              </a:rPr>
              <a:t>The Aspiring Professionals </a:t>
            </a:r>
            <a:r>
              <a:rPr lang="en-US" sz="4000" err="1">
                <a:latin typeface="Avenir Book" panose="02000503020000020003" pitchFamily="2" charset="0"/>
              </a:rPr>
              <a:t>Programme</a:t>
            </a:r>
            <a:endParaRPr lang="en-US" sz="3200">
              <a:latin typeface="Avenir Book" panose="02000503020000020003" pitchFamily="2" charset="0"/>
            </a:endParaRPr>
          </a:p>
        </p:txBody>
      </p:sp>
      <p:sp>
        <p:nvSpPr>
          <p:cNvPr id="10" name="Text Placeholder 1">
            <a:extLst>
              <a:ext uri="{FF2B5EF4-FFF2-40B4-BE49-F238E27FC236}">
                <a16:creationId xmlns:a16="http://schemas.microsoft.com/office/drawing/2014/main" id="{586485B7-E4A3-4010-95BE-2360E47CDED8}"/>
              </a:ext>
            </a:extLst>
          </p:cNvPr>
          <p:cNvSpPr txBox="1">
            <a:spLocks/>
          </p:cNvSpPr>
          <p:nvPr/>
        </p:nvSpPr>
        <p:spPr>
          <a:xfrm>
            <a:off x="6880195" y="5900615"/>
            <a:ext cx="3613210" cy="332399"/>
          </a:xfrm>
          <a:prstGeom prst="rect">
            <a:avLst/>
          </a:prstGeom>
        </p:spPr>
        <p:txBody>
          <a:bodyPr vert="horz" wrap="square" lIns="0" tIns="0" rIns="91440" bIns="0" rtlCol="0" anchor="t">
            <a:spAutoFit/>
          </a:bodyPr>
          <a:lstStyle>
            <a:lvl1pPr marL="0" indent="0" algn="ctr" defTabSz="914400" rtl="0" eaLnBrk="1" latinLnBrk="0" hangingPunct="1">
              <a:lnSpc>
                <a:spcPct val="90000"/>
              </a:lnSpc>
              <a:spcBef>
                <a:spcPts val="0"/>
              </a:spcBef>
              <a:buFontTx/>
              <a:buNone/>
              <a:defRPr sz="2667" kern="1200" baseline="0">
                <a:solidFill>
                  <a:schemeClr val="bg1"/>
                </a:solidFill>
                <a:latin typeface="Arial"/>
                <a:ea typeface="+mn-ea"/>
                <a:cs typeface="Arial"/>
              </a:defRPr>
            </a:lvl1pPr>
            <a:lvl2pPr marL="609585"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2pPr>
            <a:lvl3pPr marL="1219170"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3pPr>
            <a:lvl4pPr marL="1828754"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4pPr>
            <a:lvl5pPr marL="2438339"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Avenir Book" panose="02000503020000020003"/>
              </a:rPr>
              <a:t>Scan to sign up for more info</a:t>
            </a:r>
          </a:p>
        </p:txBody>
      </p:sp>
      <p:pic>
        <p:nvPicPr>
          <p:cNvPr id="6" name="Picture 5" descr="JKR502_SMF_04_DBM_VBI_Development_FinalLogo_No BG.png">
            <a:extLst>
              <a:ext uri="{FF2B5EF4-FFF2-40B4-BE49-F238E27FC236}">
                <a16:creationId xmlns:a16="http://schemas.microsoft.com/office/drawing/2014/main" id="{39316ECB-A9FB-FD04-0A1A-11477372EF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2800" y="1712732"/>
            <a:ext cx="4205056" cy="1716268"/>
          </a:xfrm>
          <a:prstGeom prst="rect">
            <a:avLst/>
          </a:prstGeom>
        </p:spPr>
      </p:pic>
      <p:sp>
        <p:nvSpPr>
          <p:cNvPr id="24" name="Freeform 23">
            <a:extLst>
              <a:ext uri="{FF2B5EF4-FFF2-40B4-BE49-F238E27FC236}">
                <a16:creationId xmlns:a16="http://schemas.microsoft.com/office/drawing/2014/main" id="{6D06A4E1-106C-2924-B8AA-64BA24E6D875}"/>
              </a:ext>
            </a:extLst>
          </p:cNvPr>
          <p:cNvSpPr/>
          <p:nvPr/>
        </p:nvSpPr>
        <p:spPr>
          <a:xfrm rot="19612673">
            <a:off x="7294658" y="4920363"/>
            <a:ext cx="1033660" cy="648563"/>
          </a:xfrm>
          <a:custGeom>
            <a:avLst/>
            <a:gdLst>
              <a:gd name="connsiteX0" fmla="*/ 0 w 1173637"/>
              <a:gd name="connsiteY0" fmla="*/ 1088795 h 1088795"/>
              <a:gd name="connsiteX1" fmla="*/ 103694 w 1173637"/>
              <a:gd name="connsiteY1" fmla="*/ 598602 h 1088795"/>
              <a:gd name="connsiteX2" fmla="*/ 452486 w 1173637"/>
              <a:gd name="connsiteY2" fmla="*/ 254523 h 1088795"/>
              <a:gd name="connsiteX3" fmla="*/ 904973 w 1173637"/>
              <a:gd name="connsiteY3" fmla="*/ 51847 h 1088795"/>
              <a:gd name="connsiteX4" fmla="*/ 1173637 w 1173637"/>
              <a:gd name="connsiteY4" fmla="*/ 0 h 1088795"/>
              <a:gd name="connsiteX0" fmla="*/ 0 w 1263191"/>
              <a:gd name="connsiteY0" fmla="*/ 1084082 h 1084082"/>
              <a:gd name="connsiteX1" fmla="*/ 193248 w 1263191"/>
              <a:gd name="connsiteY1" fmla="*/ 598602 h 1084082"/>
              <a:gd name="connsiteX2" fmla="*/ 542040 w 1263191"/>
              <a:gd name="connsiteY2" fmla="*/ 254523 h 1084082"/>
              <a:gd name="connsiteX3" fmla="*/ 994527 w 1263191"/>
              <a:gd name="connsiteY3" fmla="*/ 51847 h 1084082"/>
              <a:gd name="connsiteX4" fmla="*/ 1263191 w 1263191"/>
              <a:gd name="connsiteY4" fmla="*/ 0 h 1084082"/>
              <a:gd name="connsiteX0" fmla="*/ 0 w 1263191"/>
              <a:gd name="connsiteY0" fmla="*/ 1084082 h 1084082"/>
              <a:gd name="connsiteX1" fmla="*/ 160254 w 1263191"/>
              <a:gd name="connsiteY1" fmla="*/ 551468 h 1084082"/>
              <a:gd name="connsiteX2" fmla="*/ 542040 w 1263191"/>
              <a:gd name="connsiteY2" fmla="*/ 254523 h 1084082"/>
              <a:gd name="connsiteX3" fmla="*/ 994527 w 1263191"/>
              <a:gd name="connsiteY3" fmla="*/ 51847 h 1084082"/>
              <a:gd name="connsiteX4" fmla="*/ 1263191 w 1263191"/>
              <a:gd name="connsiteY4" fmla="*/ 0 h 1084082"/>
              <a:gd name="connsiteX0" fmla="*/ 0 w 1263191"/>
              <a:gd name="connsiteY0" fmla="*/ 1084082 h 1084082"/>
              <a:gd name="connsiteX1" fmla="*/ 160254 w 1263191"/>
              <a:gd name="connsiteY1" fmla="*/ 551468 h 1084082"/>
              <a:gd name="connsiteX2" fmla="*/ 537326 w 1263191"/>
              <a:gd name="connsiteY2" fmla="*/ 197962 h 1084082"/>
              <a:gd name="connsiteX3" fmla="*/ 994527 w 1263191"/>
              <a:gd name="connsiteY3" fmla="*/ 51847 h 1084082"/>
              <a:gd name="connsiteX4" fmla="*/ 1263191 w 1263191"/>
              <a:gd name="connsiteY4" fmla="*/ 0 h 1084082"/>
              <a:gd name="connsiteX0" fmla="*/ 0 w 1263191"/>
              <a:gd name="connsiteY0" fmla="*/ 1086438 h 1086438"/>
              <a:gd name="connsiteX1" fmla="*/ 160254 w 1263191"/>
              <a:gd name="connsiteY1" fmla="*/ 553824 h 1086438"/>
              <a:gd name="connsiteX2" fmla="*/ 537326 w 1263191"/>
              <a:gd name="connsiteY2" fmla="*/ 200318 h 1086438"/>
              <a:gd name="connsiteX3" fmla="*/ 980387 w 1263191"/>
              <a:gd name="connsiteY3" fmla="*/ 25923 h 1086438"/>
              <a:gd name="connsiteX4" fmla="*/ 1263191 w 1263191"/>
              <a:gd name="connsiteY4" fmla="*/ 2356 h 1086438"/>
              <a:gd name="connsiteX0" fmla="*/ 0 w 1263191"/>
              <a:gd name="connsiteY0" fmla="*/ 1084082 h 1084082"/>
              <a:gd name="connsiteX1" fmla="*/ 160254 w 1263191"/>
              <a:gd name="connsiteY1" fmla="*/ 551468 h 1084082"/>
              <a:gd name="connsiteX2" fmla="*/ 537326 w 1263191"/>
              <a:gd name="connsiteY2" fmla="*/ 197962 h 1084082"/>
              <a:gd name="connsiteX3" fmla="*/ 1263191 w 1263191"/>
              <a:gd name="connsiteY3" fmla="*/ 0 h 1084082"/>
              <a:gd name="connsiteX0" fmla="*/ 0 w 1263191"/>
              <a:gd name="connsiteY0" fmla="*/ 1084082 h 1084082"/>
              <a:gd name="connsiteX1" fmla="*/ 160254 w 1263191"/>
              <a:gd name="connsiteY1" fmla="*/ 551468 h 1084082"/>
              <a:gd name="connsiteX2" fmla="*/ 659874 w 1263191"/>
              <a:gd name="connsiteY2" fmla="*/ 80127 h 1084082"/>
              <a:gd name="connsiteX3" fmla="*/ 1263191 w 1263191"/>
              <a:gd name="connsiteY3" fmla="*/ 0 h 1084082"/>
              <a:gd name="connsiteX0" fmla="*/ 0 w 1263191"/>
              <a:gd name="connsiteY0" fmla="*/ 1097158 h 1097158"/>
              <a:gd name="connsiteX1" fmla="*/ 160254 w 1263191"/>
              <a:gd name="connsiteY1" fmla="*/ 564544 h 1097158"/>
              <a:gd name="connsiteX2" fmla="*/ 659874 w 1263191"/>
              <a:gd name="connsiteY2" fmla="*/ 93203 h 1097158"/>
              <a:gd name="connsiteX3" fmla="*/ 1263191 w 1263191"/>
              <a:gd name="connsiteY3" fmla="*/ 13076 h 1097158"/>
              <a:gd name="connsiteX0" fmla="*/ 0 w 1263191"/>
              <a:gd name="connsiteY0" fmla="*/ 1103368 h 1103368"/>
              <a:gd name="connsiteX1" fmla="*/ 160254 w 1263191"/>
              <a:gd name="connsiteY1" fmla="*/ 570754 h 1103368"/>
              <a:gd name="connsiteX2" fmla="*/ 659874 w 1263191"/>
              <a:gd name="connsiteY2" fmla="*/ 99413 h 1103368"/>
              <a:gd name="connsiteX3" fmla="*/ 1263191 w 1263191"/>
              <a:gd name="connsiteY3" fmla="*/ 19286 h 1103368"/>
            </a:gdLst>
            <a:ahLst/>
            <a:cxnLst>
              <a:cxn ang="0">
                <a:pos x="connsiteX0" y="connsiteY0"/>
              </a:cxn>
              <a:cxn ang="0">
                <a:pos x="connsiteX1" y="connsiteY1"/>
              </a:cxn>
              <a:cxn ang="0">
                <a:pos x="connsiteX2" y="connsiteY2"/>
              </a:cxn>
              <a:cxn ang="0">
                <a:pos x="connsiteX3" y="connsiteY3"/>
              </a:cxn>
            </a:cxnLst>
            <a:rect l="l" t="t" r="r" b="b"/>
            <a:pathLst>
              <a:path w="1263191" h="1103368">
                <a:moveTo>
                  <a:pt x="0" y="1103368"/>
                </a:moveTo>
                <a:cubicBezTo>
                  <a:pt x="14140" y="927794"/>
                  <a:pt x="50275" y="738080"/>
                  <a:pt x="160254" y="570754"/>
                </a:cubicBezTo>
                <a:cubicBezTo>
                  <a:pt x="270233" y="403428"/>
                  <a:pt x="410063" y="219605"/>
                  <a:pt x="659874" y="99413"/>
                </a:cubicBezTo>
                <a:cubicBezTo>
                  <a:pt x="909685" y="-20779"/>
                  <a:pt x="1102542" y="-10173"/>
                  <a:pt x="1263191" y="19286"/>
                </a:cubicBezTo>
              </a:path>
            </a:pathLst>
          </a:custGeom>
          <a:noFill/>
          <a:ln w="19050">
            <a:solidFill>
              <a:srgbClr val="FF157C"/>
            </a:solidFill>
            <a:tailEnd type="arrow"/>
            <a:extLst>
              <a:ext uri="{C807C97D-BFC1-408E-A445-0C87EB9F89A2}">
                <ask:lineSketchStyleProps xmlns:ask="http://schemas.microsoft.com/office/drawing/2018/sketchyshapes" sd="1219033472">
                  <a:custGeom>
                    <a:avLst/>
                    <a:gdLst>
                      <a:gd name="connsiteX0" fmla="*/ 0 w 1263191"/>
                      <a:gd name="connsiteY0" fmla="*/ 1103368 h 1103368"/>
                      <a:gd name="connsiteX1" fmla="*/ 160254 w 1263191"/>
                      <a:gd name="connsiteY1" fmla="*/ 570754 h 1103368"/>
                      <a:gd name="connsiteX2" fmla="*/ 659874 w 1263191"/>
                      <a:gd name="connsiteY2" fmla="*/ 99413 h 1103368"/>
                      <a:gd name="connsiteX3" fmla="*/ 1263191 w 1263191"/>
                      <a:gd name="connsiteY3" fmla="*/ 19286 h 1103368"/>
                    </a:gdLst>
                    <a:ahLst/>
                    <a:cxnLst>
                      <a:cxn ang="0">
                        <a:pos x="connsiteX0" y="connsiteY0"/>
                      </a:cxn>
                      <a:cxn ang="0">
                        <a:pos x="connsiteX1" y="connsiteY1"/>
                      </a:cxn>
                      <a:cxn ang="0">
                        <a:pos x="connsiteX2" y="connsiteY2"/>
                      </a:cxn>
                      <a:cxn ang="0">
                        <a:pos x="connsiteX3" y="connsiteY3"/>
                      </a:cxn>
                    </a:cxnLst>
                    <a:rect l="l" t="t" r="r" b="b"/>
                    <a:pathLst>
                      <a:path w="1263191" h="1103368" extrusionOk="0">
                        <a:moveTo>
                          <a:pt x="0" y="1103368"/>
                        </a:moveTo>
                        <a:cubicBezTo>
                          <a:pt x="995" y="919686"/>
                          <a:pt x="21033" y="749055"/>
                          <a:pt x="160254" y="570754"/>
                        </a:cubicBezTo>
                        <a:cubicBezTo>
                          <a:pt x="312177" y="412258"/>
                          <a:pt x="377820" y="220630"/>
                          <a:pt x="659874" y="99413"/>
                        </a:cubicBezTo>
                        <a:cubicBezTo>
                          <a:pt x="886412" y="1949"/>
                          <a:pt x="1099692" y="5579"/>
                          <a:pt x="1263191" y="19286"/>
                        </a:cubicBezTo>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Arrow Connector 24">
            <a:extLst>
              <a:ext uri="{FF2B5EF4-FFF2-40B4-BE49-F238E27FC236}">
                <a16:creationId xmlns:a16="http://schemas.microsoft.com/office/drawing/2014/main" id="{C15C8521-4B01-BBC6-F44B-0CA818D20D9B}"/>
              </a:ext>
            </a:extLst>
          </p:cNvPr>
          <p:cNvCxnSpPr>
            <a:cxnSpLocks/>
          </p:cNvCxnSpPr>
          <p:nvPr/>
        </p:nvCxnSpPr>
        <p:spPr>
          <a:xfrm>
            <a:off x="800100" y="5397121"/>
            <a:ext cx="1756208" cy="0"/>
          </a:xfrm>
          <a:prstGeom prst="straightConnector1">
            <a:avLst/>
          </a:prstGeom>
          <a:ln w="50800">
            <a:solidFill>
              <a:srgbClr val="FF157C"/>
            </a:solidFill>
            <a:tailEnd type="none" w="lg" len="sm"/>
          </a:ln>
        </p:spPr>
        <p:style>
          <a:lnRef idx="1">
            <a:schemeClr val="accent1"/>
          </a:lnRef>
          <a:fillRef idx="0">
            <a:schemeClr val="accent1"/>
          </a:fillRef>
          <a:effectRef idx="0">
            <a:schemeClr val="accent1"/>
          </a:effectRef>
          <a:fontRef idx="minor">
            <a:schemeClr val="tx1"/>
          </a:fontRef>
        </p:style>
      </p:cxnSp>
      <p:pic>
        <p:nvPicPr>
          <p:cNvPr id="3" name="Picture 2" descr="A qr code in a circle&#10;&#10;Description automatically generated">
            <a:extLst>
              <a:ext uri="{FF2B5EF4-FFF2-40B4-BE49-F238E27FC236}">
                <a16:creationId xmlns:a16="http://schemas.microsoft.com/office/drawing/2014/main" id="{39B76344-9FEC-FAEF-8ED2-9D8D23C32D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1441" y="453010"/>
            <a:ext cx="4616296" cy="4616296"/>
          </a:xfrm>
          <a:prstGeom prst="rect">
            <a:avLst/>
          </a:prstGeom>
        </p:spPr>
      </p:pic>
    </p:spTree>
    <p:extLst>
      <p:ext uri="{BB962C8B-B14F-4D97-AF65-F5344CB8AC3E}">
        <p14:creationId xmlns:p14="http://schemas.microsoft.com/office/powerpoint/2010/main" val="2241226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onut 11">
            <a:extLst>
              <a:ext uri="{FF2B5EF4-FFF2-40B4-BE49-F238E27FC236}">
                <a16:creationId xmlns:a16="http://schemas.microsoft.com/office/drawing/2014/main" id="{E64B0DB2-5FBD-BF90-133D-37DE98D8E857}"/>
              </a:ext>
            </a:extLst>
          </p:cNvPr>
          <p:cNvSpPr/>
          <p:nvPr/>
        </p:nvSpPr>
        <p:spPr>
          <a:xfrm>
            <a:off x="-564876" y="4329174"/>
            <a:ext cx="2382402" cy="238240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6" name="Picture 15" descr="A group of people sitting in a room&#10;&#10;Description automatically generated with medium confidence">
            <a:extLst>
              <a:ext uri="{FF2B5EF4-FFF2-40B4-BE49-F238E27FC236}">
                <a16:creationId xmlns:a16="http://schemas.microsoft.com/office/drawing/2014/main" id="{2D9E13DB-5A5A-53FD-5A1A-F39D7999C20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874" y="1337631"/>
            <a:ext cx="6677058" cy="4449761"/>
          </a:xfrm>
          <a:prstGeom prst="rect">
            <a:avLst/>
          </a:prstGeom>
        </p:spPr>
      </p:pic>
      <p:sp>
        <p:nvSpPr>
          <p:cNvPr id="9" name="Rectangle 8">
            <a:extLst>
              <a:ext uri="{FF2B5EF4-FFF2-40B4-BE49-F238E27FC236}">
                <a16:creationId xmlns:a16="http://schemas.microsoft.com/office/drawing/2014/main" id="{91B20DFD-1151-C689-3E8F-C8B75FA6F6BE}"/>
              </a:ext>
            </a:extLst>
          </p:cNvPr>
          <p:cNvSpPr/>
          <p:nvPr/>
        </p:nvSpPr>
        <p:spPr>
          <a:xfrm>
            <a:off x="6700170" y="1337631"/>
            <a:ext cx="4653630" cy="4449750"/>
          </a:xfrm>
          <a:prstGeom prst="rect">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FB384A38-B921-8549-6C31-59E740B51C0E}"/>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00CD991-BEA2-EC5D-D09E-28E7BEFDA896}"/>
              </a:ext>
            </a:extLst>
          </p:cNvPr>
          <p:cNvSpPr txBox="1"/>
          <p:nvPr/>
        </p:nvSpPr>
        <p:spPr>
          <a:xfrm>
            <a:off x="6918901" y="1583621"/>
            <a:ext cx="3992811" cy="3785652"/>
          </a:xfrm>
          <a:prstGeom prst="rect">
            <a:avLst/>
          </a:prstGeom>
          <a:noFill/>
        </p:spPr>
        <p:txBody>
          <a:bodyPr wrap="square" rtlCol="0">
            <a:spAutoFit/>
          </a:bodyPr>
          <a:lstStyle/>
          <a:p>
            <a:r>
              <a:rPr lang="en-GB" sz="4000" b="1">
                <a:solidFill>
                  <a:schemeClr val="bg1"/>
                </a:solidFill>
                <a:latin typeface="Avenir Book" panose="02000503020000020003"/>
              </a:rPr>
              <a:t>We propel brilliant young people into university and professional life</a:t>
            </a:r>
            <a:endParaRPr lang="en-GB" sz="4000" b="1">
              <a:solidFill>
                <a:schemeClr val="bg1"/>
              </a:solidFill>
              <a:effectLst/>
              <a:latin typeface="Avenir Book" panose="02000503020000020003"/>
            </a:endParaRPr>
          </a:p>
        </p:txBody>
      </p:sp>
      <p:pic>
        <p:nvPicPr>
          <p:cNvPr id="2" name="Picture 1">
            <a:extLst>
              <a:ext uri="{FF2B5EF4-FFF2-40B4-BE49-F238E27FC236}">
                <a16:creationId xmlns:a16="http://schemas.microsoft.com/office/drawing/2014/main" id="{2019777F-85E0-8D5F-1BDF-2633EFBECD3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05680" y="6260175"/>
            <a:ext cx="948120" cy="386307"/>
          </a:xfrm>
          <a:prstGeom prst="rect">
            <a:avLst/>
          </a:prstGeom>
        </p:spPr>
      </p:pic>
      <p:cxnSp>
        <p:nvCxnSpPr>
          <p:cNvPr id="4" name="Straight Connector 3">
            <a:extLst>
              <a:ext uri="{FF2B5EF4-FFF2-40B4-BE49-F238E27FC236}">
                <a16:creationId xmlns:a16="http://schemas.microsoft.com/office/drawing/2014/main" id="{9B0A2287-58E3-6E4B-FFC9-43A0502033DA}"/>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0" name="Block Arc 9">
            <a:extLst>
              <a:ext uri="{FF2B5EF4-FFF2-40B4-BE49-F238E27FC236}">
                <a16:creationId xmlns:a16="http://schemas.microsoft.com/office/drawing/2014/main" id="{DA6B111E-6B20-6E5E-F484-E34BFA3EE98E}"/>
              </a:ext>
            </a:extLst>
          </p:cNvPr>
          <p:cNvSpPr/>
          <p:nvPr/>
        </p:nvSpPr>
        <p:spPr>
          <a:xfrm rot="4759850">
            <a:off x="9715599" y="-1744674"/>
            <a:ext cx="3112908" cy="3112908"/>
          </a:xfrm>
          <a:prstGeom prst="blockArc">
            <a:avLst>
              <a:gd name="adj1" fmla="val 18842161"/>
              <a:gd name="adj2" fmla="val 6027573"/>
              <a:gd name="adj3" fmla="val 14841"/>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7">
            <a:extLst>
              <a:ext uri="{FF2B5EF4-FFF2-40B4-BE49-F238E27FC236}">
                <a16:creationId xmlns:a16="http://schemas.microsoft.com/office/drawing/2014/main" id="{56F60839-DA43-9CCF-91A2-590B3AA07D41}"/>
              </a:ext>
            </a:extLst>
          </p:cNvPr>
          <p:cNvSpPr/>
          <p:nvPr/>
        </p:nvSpPr>
        <p:spPr>
          <a:xfrm rot="13351120">
            <a:off x="8237574" y="-1831407"/>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qr code in a circle&#10;&#10;Description automatically generated">
            <a:extLst>
              <a:ext uri="{FF2B5EF4-FFF2-40B4-BE49-F238E27FC236}">
                <a16:creationId xmlns:a16="http://schemas.microsoft.com/office/drawing/2014/main" id="{72D28898-D334-3689-6BD6-4450F229D53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2762" y="211718"/>
            <a:ext cx="2382402" cy="2382402"/>
          </a:xfrm>
          <a:prstGeom prst="rect">
            <a:avLst/>
          </a:prstGeom>
        </p:spPr>
      </p:pic>
      <p:sp>
        <p:nvSpPr>
          <p:cNvPr id="5" name="Text Placeholder 1">
            <a:extLst>
              <a:ext uri="{FF2B5EF4-FFF2-40B4-BE49-F238E27FC236}">
                <a16:creationId xmlns:a16="http://schemas.microsoft.com/office/drawing/2014/main" id="{11E7A2D7-DA4F-E6DA-43CD-96A1FB118544}"/>
              </a:ext>
            </a:extLst>
          </p:cNvPr>
          <p:cNvSpPr txBox="1">
            <a:spLocks/>
          </p:cNvSpPr>
          <p:nvPr/>
        </p:nvSpPr>
        <p:spPr>
          <a:xfrm>
            <a:off x="3558707" y="716038"/>
            <a:ext cx="3613210" cy="332399"/>
          </a:xfrm>
          <a:prstGeom prst="rect">
            <a:avLst/>
          </a:prstGeom>
        </p:spPr>
        <p:txBody>
          <a:bodyPr vert="horz" wrap="square" lIns="0" tIns="0" rIns="91440" bIns="0" rtlCol="0" anchor="t">
            <a:spAutoFit/>
          </a:bodyPr>
          <a:lstStyle>
            <a:lvl1pPr marL="0" indent="0" algn="ctr" defTabSz="914400" rtl="0" eaLnBrk="1" latinLnBrk="0" hangingPunct="1">
              <a:lnSpc>
                <a:spcPct val="90000"/>
              </a:lnSpc>
              <a:spcBef>
                <a:spcPts val="0"/>
              </a:spcBef>
              <a:buFontTx/>
              <a:buNone/>
              <a:defRPr sz="2667" kern="1200" baseline="0">
                <a:solidFill>
                  <a:schemeClr val="bg1"/>
                </a:solidFill>
                <a:latin typeface="Arial"/>
                <a:ea typeface="+mn-ea"/>
                <a:cs typeface="Arial"/>
              </a:defRPr>
            </a:lvl1pPr>
            <a:lvl2pPr marL="609585"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2pPr>
            <a:lvl3pPr marL="1219170"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3pPr>
            <a:lvl4pPr marL="1828754"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4pPr>
            <a:lvl5pPr marL="2438339" indent="0" algn="l" defTabSz="914400" rtl="0" eaLnBrk="1" latinLnBrk="0" hangingPunct="1">
              <a:lnSpc>
                <a:spcPct val="90000"/>
              </a:lnSpc>
              <a:spcBef>
                <a:spcPts val="500"/>
              </a:spcBef>
              <a:buFontTx/>
              <a:buNone/>
              <a:defRPr sz="2133" kern="1200">
                <a:solidFill>
                  <a:schemeClr val="tx1"/>
                </a:solidFill>
                <a:latin typeface="Arial"/>
                <a:ea typeface="+mn-ea"/>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solidFill>
                  <a:srgbClr val="1F0D52"/>
                </a:solidFill>
                <a:latin typeface="Avenir Book" panose="02000503020000020003"/>
              </a:rPr>
              <a:t>Scan to sign up for more info</a:t>
            </a:r>
          </a:p>
        </p:txBody>
      </p:sp>
      <p:sp>
        <p:nvSpPr>
          <p:cNvPr id="6" name="Freeform 23">
            <a:extLst>
              <a:ext uri="{FF2B5EF4-FFF2-40B4-BE49-F238E27FC236}">
                <a16:creationId xmlns:a16="http://schemas.microsoft.com/office/drawing/2014/main" id="{E39B5F7F-DB34-A37F-4DB9-19E70C92A366}"/>
              </a:ext>
            </a:extLst>
          </p:cNvPr>
          <p:cNvSpPr/>
          <p:nvPr/>
        </p:nvSpPr>
        <p:spPr>
          <a:xfrm rot="19289942" flipH="1">
            <a:off x="2739352" y="372563"/>
            <a:ext cx="943685" cy="648563"/>
          </a:xfrm>
          <a:custGeom>
            <a:avLst/>
            <a:gdLst>
              <a:gd name="connsiteX0" fmla="*/ 0 w 1173637"/>
              <a:gd name="connsiteY0" fmla="*/ 1088795 h 1088795"/>
              <a:gd name="connsiteX1" fmla="*/ 103694 w 1173637"/>
              <a:gd name="connsiteY1" fmla="*/ 598602 h 1088795"/>
              <a:gd name="connsiteX2" fmla="*/ 452486 w 1173637"/>
              <a:gd name="connsiteY2" fmla="*/ 254523 h 1088795"/>
              <a:gd name="connsiteX3" fmla="*/ 904973 w 1173637"/>
              <a:gd name="connsiteY3" fmla="*/ 51847 h 1088795"/>
              <a:gd name="connsiteX4" fmla="*/ 1173637 w 1173637"/>
              <a:gd name="connsiteY4" fmla="*/ 0 h 1088795"/>
              <a:gd name="connsiteX0" fmla="*/ 0 w 1263191"/>
              <a:gd name="connsiteY0" fmla="*/ 1084082 h 1084082"/>
              <a:gd name="connsiteX1" fmla="*/ 193248 w 1263191"/>
              <a:gd name="connsiteY1" fmla="*/ 598602 h 1084082"/>
              <a:gd name="connsiteX2" fmla="*/ 542040 w 1263191"/>
              <a:gd name="connsiteY2" fmla="*/ 254523 h 1084082"/>
              <a:gd name="connsiteX3" fmla="*/ 994527 w 1263191"/>
              <a:gd name="connsiteY3" fmla="*/ 51847 h 1084082"/>
              <a:gd name="connsiteX4" fmla="*/ 1263191 w 1263191"/>
              <a:gd name="connsiteY4" fmla="*/ 0 h 1084082"/>
              <a:gd name="connsiteX0" fmla="*/ 0 w 1263191"/>
              <a:gd name="connsiteY0" fmla="*/ 1084082 h 1084082"/>
              <a:gd name="connsiteX1" fmla="*/ 160254 w 1263191"/>
              <a:gd name="connsiteY1" fmla="*/ 551468 h 1084082"/>
              <a:gd name="connsiteX2" fmla="*/ 542040 w 1263191"/>
              <a:gd name="connsiteY2" fmla="*/ 254523 h 1084082"/>
              <a:gd name="connsiteX3" fmla="*/ 994527 w 1263191"/>
              <a:gd name="connsiteY3" fmla="*/ 51847 h 1084082"/>
              <a:gd name="connsiteX4" fmla="*/ 1263191 w 1263191"/>
              <a:gd name="connsiteY4" fmla="*/ 0 h 1084082"/>
              <a:gd name="connsiteX0" fmla="*/ 0 w 1263191"/>
              <a:gd name="connsiteY0" fmla="*/ 1084082 h 1084082"/>
              <a:gd name="connsiteX1" fmla="*/ 160254 w 1263191"/>
              <a:gd name="connsiteY1" fmla="*/ 551468 h 1084082"/>
              <a:gd name="connsiteX2" fmla="*/ 537326 w 1263191"/>
              <a:gd name="connsiteY2" fmla="*/ 197962 h 1084082"/>
              <a:gd name="connsiteX3" fmla="*/ 994527 w 1263191"/>
              <a:gd name="connsiteY3" fmla="*/ 51847 h 1084082"/>
              <a:gd name="connsiteX4" fmla="*/ 1263191 w 1263191"/>
              <a:gd name="connsiteY4" fmla="*/ 0 h 1084082"/>
              <a:gd name="connsiteX0" fmla="*/ 0 w 1263191"/>
              <a:gd name="connsiteY0" fmla="*/ 1086438 h 1086438"/>
              <a:gd name="connsiteX1" fmla="*/ 160254 w 1263191"/>
              <a:gd name="connsiteY1" fmla="*/ 553824 h 1086438"/>
              <a:gd name="connsiteX2" fmla="*/ 537326 w 1263191"/>
              <a:gd name="connsiteY2" fmla="*/ 200318 h 1086438"/>
              <a:gd name="connsiteX3" fmla="*/ 980387 w 1263191"/>
              <a:gd name="connsiteY3" fmla="*/ 25923 h 1086438"/>
              <a:gd name="connsiteX4" fmla="*/ 1263191 w 1263191"/>
              <a:gd name="connsiteY4" fmla="*/ 2356 h 1086438"/>
              <a:gd name="connsiteX0" fmla="*/ 0 w 1263191"/>
              <a:gd name="connsiteY0" fmla="*/ 1084082 h 1084082"/>
              <a:gd name="connsiteX1" fmla="*/ 160254 w 1263191"/>
              <a:gd name="connsiteY1" fmla="*/ 551468 h 1084082"/>
              <a:gd name="connsiteX2" fmla="*/ 537326 w 1263191"/>
              <a:gd name="connsiteY2" fmla="*/ 197962 h 1084082"/>
              <a:gd name="connsiteX3" fmla="*/ 1263191 w 1263191"/>
              <a:gd name="connsiteY3" fmla="*/ 0 h 1084082"/>
              <a:gd name="connsiteX0" fmla="*/ 0 w 1263191"/>
              <a:gd name="connsiteY0" fmla="*/ 1084082 h 1084082"/>
              <a:gd name="connsiteX1" fmla="*/ 160254 w 1263191"/>
              <a:gd name="connsiteY1" fmla="*/ 551468 h 1084082"/>
              <a:gd name="connsiteX2" fmla="*/ 659874 w 1263191"/>
              <a:gd name="connsiteY2" fmla="*/ 80127 h 1084082"/>
              <a:gd name="connsiteX3" fmla="*/ 1263191 w 1263191"/>
              <a:gd name="connsiteY3" fmla="*/ 0 h 1084082"/>
              <a:gd name="connsiteX0" fmla="*/ 0 w 1263191"/>
              <a:gd name="connsiteY0" fmla="*/ 1097158 h 1097158"/>
              <a:gd name="connsiteX1" fmla="*/ 160254 w 1263191"/>
              <a:gd name="connsiteY1" fmla="*/ 564544 h 1097158"/>
              <a:gd name="connsiteX2" fmla="*/ 659874 w 1263191"/>
              <a:gd name="connsiteY2" fmla="*/ 93203 h 1097158"/>
              <a:gd name="connsiteX3" fmla="*/ 1263191 w 1263191"/>
              <a:gd name="connsiteY3" fmla="*/ 13076 h 1097158"/>
              <a:gd name="connsiteX0" fmla="*/ 0 w 1263191"/>
              <a:gd name="connsiteY0" fmla="*/ 1103368 h 1103368"/>
              <a:gd name="connsiteX1" fmla="*/ 160254 w 1263191"/>
              <a:gd name="connsiteY1" fmla="*/ 570754 h 1103368"/>
              <a:gd name="connsiteX2" fmla="*/ 659874 w 1263191"/>
              <a:gd name="connsiteY2" fmla="*/ 99413 h 1103368"/>
              <a:gd name="connsiteX3" fmla="*/ 1263191 w 1263191"/>
              <a:gd name="connsiteY3" fmla="*/ 19286 h 1103368"/>
            </a:gdLst>
            <a:ahLst/>
            <a:cxnLst>
              <a:cxn ang="0">
                <a:pos x="connsiteX0" y="connsiteY0"/>
              </a:cxn>
              <a:cxn ang="0">
                <a:pos x="connsiteX1" y="connsiteY1"/>
              </a:cxn>
              <a:cxn ang="0">
                <a:pos x="connsiteX2" y="connsiteY2"/>
              </a:cxn>
              <a:cxn ang="0">
                <a:pos x="connsiteX3" y="connsiteY3"/>
              </a:cxn>
            </a:cxnLst>
            <a:rect l="l" t="t" r="r" b="b"/>
            <a:pathLst>
              <a:path w="1263191" h="1103368">
                <a:moveTo>
                  <a:pt x="0" y="1103368"/>
                </a:moveTo>
                <a:cubicBezTo>
                  <a:pt x="14140" y="927794"/>
                  <a:pt x="50275" y="738080"/>
                  <a:pt x="160254" y="570754"/>
                </a:cubicBezTo>
                <a:cubicBezTo>
                  <a:pt x="270233" y="403428"/>
                  <a:pt x="410063" y="219605"/>
                  <a:pt x="659874" y="99413"/>
                </a:cubicBezTo>
                <a:cubicBezTo>
                  <a:pt x="909685" y="-20779"/>
                  <a:pt x="1102542" y="-10173"/>
                  <a:pt x="1263191" y="19286"/>
                </a:cubicBezTo>
              </a:path>
            </a:pathLst>
          </a:custGeom>
          <a:noFill/>
          <a:ln w="19050">
            <a:solidFill>
              <a:srgbClr val="FF157C"/>
            </a:solidFill>
            <a:tailEnd type="arrow"/>
            <a:extLst>
              <a:ext uri="{C807C97D-BFC1-408E-A445-0C87EB9F89A2}">
                <ask:lineSketchStyleProps xmlns:ask="http://schemas.microsoft.com/office/drawing/2018/sketchyshapes" sd="1219033472">
                  <a:custGeom>
                    <a:avLst/>
                    <a:gdLst>
                      <a:gd name="connsiteX0" fmla="*/ 0 w 1263191"/>
                      <a:gd name="connsiteY0" fmla="*/ 1103368 h 1103368"/>
                      <a:gd name="connsiteX1" fmla="*/ 160254 w 1263191"/>
                      <a:gd name="connsiteY1" fmla="*/ 570754 h 1103368"/>
                      <a:gd name="connsiteX2" fmla="*/ 659874 w 1263191"/>
                      <a:gd name="connsiteY2" fmla="*/ 99413 h 1103368"/>
                      <a:gd name="connsiteX3" fmla="*/ 1263191 w 1263191"/>
                      <a:gd name="connsiteY3" fmla="*/ 19286 h 1103368"/>
                    </a:gdLst>
                    <a:ahLst/>
                    <a:cxnLst>
                      <a:cxn ang="0">
                        <a:pos x="connsiteX0" y="connsiteY0"/>
                      </a:cxn>
                      <a:cxn ang="0">
                        <a:pos x="connsiteX1" y="connsiteY1"/>
                      </a:cxn>
                      <a:cxn ang="0">
                        <a:pos x="connsiteX2" y="connsiteY2"/>
                      </a:cxn>
                      <a:cxn ang="0">
                        <a:pos x="connsiteX3" y="connsiteY3"/>
                      </a:cxn>
                    </a:cxnLst>
                    <a:rect l="l" t="t" r="r" b="b"/>
                    <a:pathLst>
                      <a:path w="1263191" h="1103368" extrusionOk="0">
                        <a:moveTo>
                          <a:pt x="0" y="1103368"/>
                        </a:moveTo>
                        <a:cubicBezTo>
                          <a:pt x="995" y="919686"/>
                          <a:pt x="21033" y="749055"/>
                          <a:pt x="160254" y="570754"/>
                        </a:cubicBezTo>
                        <a:cubicBezTo>
                          <a:pt x="312177" y="412258"/>
                          <a:pt x="377820" y="220630"/>
                          <a:pt x="659874" y="99413"/>
                        </a:cubicBezTo>
                        <a:cubicBezTo>
                          <a:pt x="886412" y="1949"/>
                          <a:pt x="1099692" y="5579"/>
                          <a:pt x="1263191" y="19286"/>
                        </a:cubicBezTo>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1983957"/>
      </p:ext>
    </p:extLst>
  </p:cSld>
  <p:clrMapOvr>
    <a:masterClrMapping/>
  </p:clrMapOvr>
  <p:extLst>
    <p:ext uri="{6950BFC3-D8DA-4A85-94F7-54DA5524770B}">
      <p188:commentRel xmlns:p188="http://schemas.microsoft.com/office/powerpoint/2018/8/main" r:id="rId3"/>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Donut 24">
            <a:extLst>
              <a:ext uri="{FF2B5EF4-FFF2-40B4-BE49-F238E27FC236}">
                <a16:creationId xmlns:a16="http://schemas.microsoft.com/office/drawing/2014/main" id="{6A46A39B-CEA1-4E7E-1DCD-D7B41302EB89}"/>
              </a:ext>
            </a:extLst>
          </p:cNvPr>
          <p:cNvSpPr/>
          <p:nvPr/>
        </p:nvSpPr>
        <p:spPr>
          <a:xfrm>
            <a:off x="9751476" y="3572980"/>
            <a:ext cx="2382402" cy="238240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17">
            <a:extLst>
              <a:ext uri="{FF2B5EF4-FFF2-40B4-BE49-F238E27FC236}">
                <a16:creationId xmlns:a16="http://schemas.microsoft.com/office/drawing/2014/main" id="{9F1D71B0-D5DA-42C8-6150-595E987844CA}"/>
              </a:ext>
            </a:extLst>
          </p:cNvPr>
          <p:cNvSpPr/>
          <p:nvPr/>
        </p:nvSpPr>
        <p:spPr>
          <a:xfrm rot="13351120">
            <a:off x="8237574" y="-1831407"/>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A1B67F5-3187-C9BF-FC10-DB806A94910B}"/>
              </a:ext>
            </a:extLst>
          </p:cNvPr>
          <p:cNvSpPr/>
          <p:nvPr/>
        </p:nvSpPr>
        <p:spPr>
          <a:xfrm rot="2099621">
            <a:off x="-3204560" y="3216934"/>
            <a:ext cx="9324192" cy="4464957"/>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Block Arc 16">
            <a:extLst>
              <a:ext uri="{FF2B5EF4-FFF2-40B4-BE49-F238E27FC236}">
                <a16:creationId xmlns:a16="http://schemas.microsoft.com/office/drawing/2014/main" id="{63206209-F5FB-645E-331A-B6AAB02D87A9}"/>
              </a:ext>
            </a:extLst>
          </p:cNvPr>
          <p:cNvSpPr/>
          <p:nvPr/>
        </p:nvSpPr>
        <p:spPr>
          <a:xfrm>
            <a:off x="-869748" y="3851239"/>
            <a:ext cx="2644726" cy="2644726"/>
          </a:xfrm>
          <a:prstGeom prst="blockArc">
            <a:avLst>
              <a:gd name="adj1" fmla="val 9115655"/>
              <a:gd name="adj2" fmla="val 7795356"/>
              <a:gd name="adj3" fmla="val 15007"/>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ounded Rectangle 5">
            <a:extLst>
              <a:ext uri="{FF2B5EF4-FFF2-40B4-BE49-F238E27FC236}">
                <a16:creationId xmlns:a16="http://schemas.microsoft.com/office/drawing/2014/main" id="{D2D2423E-6EFD-7FBB-06F6-AB636718F51B}"/>
              </a:ext>
            </a:extLst>
          </p:cNvPr>
          <p:cNvSpPr/>
          <p:nvPr/>
        </p:nvSpPr>
        <p:spPr>
          <a:xfrm>
            <a:off x="820099" y="2198062"/>
            <a:ext cx="2382402" cy="3251351"/>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5B589236-D985-3B79-356C-18238540F63F}"/>
              </a:ext>
            </a:extLst>
          </p:cNvPr>
          <p:cNvSpPr/>
          <p:nvPr/>
        </p:nvSpPr>
        <p:spPr>
          <a:xfrm>
            <a:off x="3569985" y="2198062"/>
            <a:ext cx="2382402" cy="3251351"/>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7C62FF7B-9C05-FFA8-F08A-01F4BB170C31}"/>
              </a:ext>
            </a:extLst>
          </p:cNvPr>
          <p:cNvSpPr/>
          <p:nvPr/>
        </p:nvSpPr>
        <p:spPr>
          <a:xfrm>
            <a:off x="6233732" y="2198062"/>
            <a:ext cx="2382402" cy="3251351"/>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4FE3E040-40A6-3581-4431-AA1B08FB1D83}"/>
              </a:ext>
            </a:extLst>
          </p:cNvPr>
          <p:cNvSpPr/>
          <p:nvPr/>
        </p:nvSpPr>
        <p:spPr>
          <a:xfrm>
            <a:off x="8969500" y="2198062"/>
            <a:ext cx="2382402" cy="3251351"/>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820099" y="4143864"/>
            <a:ext cx="2382403" cy="1200329"/>
          </a:xfrm>
          <a:prstGeom prst="rect">
            <a:avLst/>
          </a:prstGeom>
          <a:noFill/>
        </p:spPr>
        <p:txBody>
          <a:bodyPr wrap="square" rtlCol="0">
            <a:spAutoFit/>
          </a:bodyPr>
          <a:lstStyle/>
          <a:p>
            <a:pPr algn="ctr"/>
            <a:r>
              <a:rPr lang="en-GB" sz="2400">
                <a:solidFill>
                  <a:srgbClr val="1F0D52"/>
                </a:solidFill>
                <a:latin typeface="Avenir Book" panose="02000503020000020003" pitchFamily="2" charset="0"/>
                <a:cs typeface="Arial" panose="020B0604020202020204" pitchFamily="34" charset="0"/>
              </a:rPr>
              <a:t>University Application Advice</a:t>
            </a:r>
          </a:p>
        </p:txBody>
      </p:sp>
      <p:sp>
        <p:nvSpPr>
          <p:cNvPr id="7" name="TextBox 6"/>
          <p:cNvSpPr txBox="1"/>
          <p:nvPr/>
        </p:nvSpPr>
        <p:spPr>
          <a:xfrm>
            <a:off x="3678015" y="4143864"/>
            <a:ext cx="2166343" cy="461665"/>
          </a:xfrm>
          <a:prstGeom prst="rect">
            <a:avLst/>
          </a:prstGeom>
          <a:noFill/>
        </p:spPr>
        <p:txBody>
          <a:bodyPr wrap="square" lIns="91440" tIns="45720" rIns="91440" bIns="45720" rtlCol="0" anchor="t">
            <a:spAutoFit/>
          </a:bodyPr>
          <a:lstStyle/>
          <a:p>
            <a:pPr algn="ctr"/>
            <a:r>
              <a:rPr lang="en-GB" sz="2400">
                <a:solidFill>
                  <a:srgbClr val="1F0D52"/>
                </a:solidFill>
                <a:latin typeface="Avenir Book"/>
                <a:cs typeface="Arial"/>
              </a:rPr>
              <a:t>Mentoring</a:t>
            </a:r>
            <a:endParaRPr lang="en-US"/>
          </a:p>
        </p:txBody>
      </p:sp>
      <p:sp>
        <p:nvSpPr>
          <p:cNvPr id="11" name="TextBox 10"/>
          <p:cNvSpPr txBox="1"/>
          <p:nvPr/>
        </p:nvSpPr>
        <p:spPr>
          <a:xfrm>
            <a:off x="6517098" y="4143864"/>
            <a:ext cx="1815671" cy="830997"/>
          </a:xfrm>
          <a:prstGeom prst="rect">
            <a:avLst/>
          </a:prstGeom>
          <a:noFill/>
        </p:spPr>
        <p:txBody>
          <a:bodyPr wrap="square" rtlCol="0">
            <a:spAutoFit/>
          </a:bodyPr>
          <a:lstStyle/>
          <a:p>
            <a:pPr algn="ctr"/>
            <a:r>
              <a:rPr lang="en-GB" sz="2400">
                <a:solidFill>
                  <a:srgbClr val="1F0D52"/>
                </a:solidFill>
                <a:latin typeface="Avenir Book" panose="02000503020000020003" pitchFamily="2" charset="0"/>
                <a:cs typeface="Arial" panose="020B0604020202020204" pitchFamily="34" charset="0"/>
              </a:rPr>
              <a:t>Skills Sessions</a:t>
            </a:r>
          </a:p>
        </p:txBody>
      </p:sp>
      <p:sp>
        <p:nvSpPr>
          <p:cNvPr id="13" name="TextBox 12"/>
          <p:cNvSpPr txBox="1"/>
          <p:nvPr/>
        </p:nvSpPr>
        <p:spPr>
          <a:xfrm>
            <a:off x="9322867" y="4143864"/>
            <a:ext cx="1675669" cy="461665"/>
          </a:xfrm>
          <a:prstGeom prst="rect">
            <a:avLst/>
          </a:prstGeom>
          <a:noFill/>
        </p:spPr>
        <p:txBody>
          <a:bodyPr wrap="square" rtlCol="0">
            <a:spAutoFit/>
          </a:bodyPr>
          <a:lstStyle/>
          <a:p>
            <a:pPr algn="ctr"/>
            <a:r>
              <a:rPr lang="en-GB" sz="2400">
                <a:solidFill>
                  <a:srgbClr val="1F0D52"/>
                </a:solidFill>
                <a:latin typeface="Avenir Book" panose="02000503020000020003" pitchFamily="2" charset="0"/>
                <a:cs typeface="Arial" panose="020B0604020202020204" pitchFamily="34" charset="0"/>
              </a:rPr>
              <a:t>Internships</a:t>
            </a:r>
          </a:p>
        </p:txBody>
      </p:sp>
      <p:pic>
        <p:nvPicPr>
          <p:cNvPr id="1026" name="Picture 2" descr="University application support and guidance">
            <a:extLst>
              <a:ext uri="{FF2B5EF4-FFF2-40B4-BE49-F238E27FC236}">
                <a16:creationId xmlns:a16="http://schemas.microsoft.com/office/drawing/2014/main" id="{04A27796-C41A-532C-86D3-4DCF76C06DD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88982" y="2651572"/>
            <a:ext cx="844637" cy="8380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ofessional mentoring">
            <a:extLst>
              <a:ext uri="{FF2B5EF4-FFF2-40B4-BE49-F238E27FC236}">
                <a16:creationId xmlns:a16="http://schemas.microsoft.com/office/drawing/2014/main" id="{4004B51D-4FA5-4E21-3193-15750C864C2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38868" y="2651572"/>
            <a:ext cx="844637" cy="83808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ailored skills sessions and career workshops">
            <a:extLst>
              <a:ext uri="{FF2B5EF4-FFF2-40B4-BE49-F238E27FC236}">
                <a16:creationId xmlns:a16="http://schemas.microsoft.com/office/drawing/2014/main" id="{21923847-612E-5665-1381-15D919DA179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002615" y="2651572"/>
            <a:ext cx="844637" cy="83808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ternships with top employers">
            <a:extLst>
              <a:ext uri="{FF2B5EF4-FFF2-40B4-BE49-F238E27FC236}">
                <a16:creationId xmlns:a16="http://schemas.microsoft.com/office/drawing/2014/main" id="{2155619E-6BC6-616E-24E2-218303C82A7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38383" y="2651572"/>
            <a:ext cx="844637" cy="838089"/>
          </a:xfrm>
          <a:prstGeom prst="rect">
            <a:avLst/>
          </a:prstGeom>
          <a:noFill/>
          <a:extLst>
            <a:ext uri="{909E8E84-426E-40DD-AFC4-6F175D3DCCD1}">
              <a14:hiddenFill xmlns:a14="http://schemas.microsoft.com/office/drawing/2010/main">
                <a:solidFill>
                  <a:srgbClr val="FFFFFF"/>
                </a:solidFill>
              </a14:hiddenFill>
            </a:ext>
          </a:extLst>
        </p:spPr>
      </p:pic>
      <p:cxnSp>
        <p:nvCxnSpPr>
          <p:cNvPr id="2" name="Straight Connector 1">
            <a:extLst>
              <a:ext uri="{FF2B5EF4-FFF2-40B4-BE49-F238E27FC236}">
                <a16:creationId xmlns:a16="http://schemas.microsoft.com/office/drawing/2014/main" id="{FE15CCB4-3863-46A6-DA41-0A0EF9FD8733}"/>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A7BC189-B602-F945-40CF-9E579CCDDF2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405680" y="6260175"/>
            <a:ext cx="948120" cy="386307"/>
          </a:xfrm>
          <a:prstGeom prst="rect">
            <a:avLst/>
          </a:prstGeom>
        </p:spPr>
      </p:pic>
      <p:cxnSp>
        <p:nvCxnSpPr>
          <p:cNvPr id="5" name="Straight Connector 4">
            <a:extLst>
              <a:ext uri="{FF2B5EF4-FFF2-40B4-BE49-F238E27FC236}">
                <a16:creationId xmlns:a16="http://schemas.microsoft.com/office/drawing/2014/main" id="{F6BF5714-425F-4BE0-BE7A-B3A961190B57}"/>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4" name="Block Arc 13">
            <a:extLst>
              <a:ext uri="{FF2B5EF4-FFF2-40B4-BE49-F238E27FC236}">
                <a16:creationId xmlns:a16="http://schemas.microsoft.com/office/drawing/2014/main" id="{A9B5D0E5-8B32-5D10-16C3-58AD4DB17EF6}"/>
              </a:ext>
            </a:extLst>
          </p:cNvPr>
          <p:cNvSpPr/>
          <p:nvPr/>
        </p:nvSpPr>
        <p:spPr>
          <a:xfrm rot="4759850">
            <a:off x="9715599" y="-1744674"/>
            <a:ext cx="3112908" cy="3112908"/>
          </a:xfrm>
          <a:prstGeom prst="blockArc">
            <a:avLst>
              <a:gd name="adj1" fmla="val 18842161"/>
              <a:gd name="adj2" fmla="val 6027573"/>
              <a:gd name="adj3" fmla="val 14841"/>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6" name="Straight Connector 25">
            <a:extLst>
              <a:ext uri="{FF2B5EF4-FFF2-40B4-BE49-F238E27FC236}">
                <a16:creationId xmlns:a16="http://schemas.microsoft.com/office/drawing/2014/main" id="{06662423-FDDB-751E-96F5-E5DBCDB2AF4F}"/>
              </a:ext>
            </a:extLst>
          </p:cNvPr>
          <p:cNvCxnSpPr>
            <a:cxnSpLocks/>
          </p:cNvCxnSpPr>
          <p:nvPr/>
        </p:nvCxnSpPr>
        <p:spPr>
          <a:xfrm>
            <a:off x="1457536" y="3867834"/>
            <a:ext cx="1107529" cy="0"/>
          </a:xfrm>
          <a:prstGeom prst="line">
            <a:avLst/>
          </a:prstGeom>
          <a:ln w="53975" cap="rnd">
            <a:solidFill>
              <a:srgbClr val="FF157C"/>
            </a:solidFill>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AE53488-DB3A-623C-6DEF-E689C99E7D47}"/>
              </a:ext>
            </a:extLst>
          </p:cNvPr>
          <p:cNvCxnSpPr>
            <a:cxnSpLocks/>
          </p:cNvCxnSpPr>
          <p:nvPr/>
        </p:nvCxnSpPr>
        <p:spPr>
          <a:xfrm>
            <a:off x="4207422" y="3851239"/>
            <a:ext cx="1107529" cy="0"/>
          </a:xfrm>
          <a:prstGeom prst="line">
            <a:avLst/>
          </a:prstGeom>
          <a:ln w="53975" cap="rnd">
            <a:solidFill>
              <a:srgbClr val="FF157C"/>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528CABF-0C69-304B-D731-DC70219878DE}"/>
              </a:ext>
            </a:extLst>
          </p:cNvPr>
          <p:cNvCxnSpPr>
            <a:cxnSpLocks/>
          </p:cNvCxnSpPr>
          <p:nvPr/>
        </p:nvCxnSpPr>
        <p:spPr>
          <a:xfrm>
            <a:off x="6871169" y="3814832"/>
            <a:ext cx="1107529" cy="0"/>
          </a:xfrm>
          <a:prstGeom prst="line">
            <a:avLst/>
          </a:prstGeom>
          <a:ln w="53975" cap="rnd">
            <a:solidFill>
              <a:srgbClr val="FF157C"/>
            </a:solidFill>
            <a:roun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3D30CEE-7D83-0B94-9C9F-92B06BF8C9D3}"/>
              </a:ext>
            </a:extLst>
          </p:cNvPr>
          <p:cNvCxnSpPr>
            <a:cxnSpLocks/>
          </p:cNvCxnSpPr>
          <p:nvPr/>
        </p:nvCxnSpPr>
        <p:spPr>
          <a:xfrm>
            <a:off x="9606937" y="3851239"/>
            <a:ext cx="1107529" cy="0"/>
          </a:xfrm>
          <a:prstGeom prst="line">
            <a:avLst/>
          </a:prstGeom>
          <a:ln w="53975"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830EFD6-2B05-05B8-A2A6-1BE00025C740}"/>
              </a:ext>
            </a:extLst>
          </p:cNvPr>
          <p:cNvSpPr txBox="1"/>
          <p:nvPr/>
        </p:nvSpPr>
        <p:spPr>
          <a:xfrm>
            <a:off x="1108216" y="1314856"/>
            <a:ext cx="9975566" cy="630942"/>
          </a:xfrm>
          <a:prstGeom prst="rect">
            <a:avLst/>
          </a:prstGeom>
          <a:noFill/>
        </p:spPr>
        <p:txBody>
          <a:bodyPr wrap="square" lIns="91440" tIns="45720" rIns="91440" bIns="45720" rtlCol="0" anchor="t">
            <a:spAutoFit/>
          </a:bodyPr>
          <a:lstStyle/>
          <a:p>
            <a:pPr algn="ctr"/>
            <a:r>
              <a:rPr lang="en-GB" sz="3500" b="1">
                <a:solidFill>
                  <a:srgbClr val="211551"/>
                </a:solidFill>
                <a:latin typeface="Avenir Book" panose="02000503020000020003"/>
                <a:cs typeface="Arial"/>
              </a:rPr>
              <a:t>The Aspiring Professionals Programme</a:t>
            </a:r>
          </a:p>
        </p:txBody>
      </p:sp>
    </p:spTree>
    <p:extLst>
      <p:ext uri="{BB962C8B-B14F-4D97-AF65-F5344CB8AC3E}">
        <p14:creationId xmlns:p14="http://schemas.microsoft.com/office/powerpoint/2010/main" val="280277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6AA7D9DA-2259-099A-48B0-BE9573BEEC9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6099" y="0"/>
            <a:ext cx="4560000" cy="6842746"/>
          </a:xfrm>
          <a:custGeom>
            <a:avLst/>
            <a:gdLst>
              <a:gd name="connsiteX0" fmla="*/ 0 w 4640949"/>
              <a:gd name="connsiteY0" fmla="*/ 0 h 7587268"/>
              <a:gd name="connsiteX1" fmla="*/ 4640949 w 4640949"/>
              <a:gd name="connsiteY1" fmla="*/ 0 h 7587268"/>
              <a:gd name="connsiteX2" fmla="*/ 4640949 w 4640949"/>
              <a:gd name="connsiteY2" fmla="*/ 7587268 h 7587268"/>
              <a:gd name="connsiteX3" fmla="*/ 0 w 4640949"/>
              <a:gd name="connsiteY3" fmla="*/ 7587268 h 7587268"/>
            </a:gdLst>
            <a:ahLst/>
            <a:cxnLst>
              <a:cxn ang="0">
                <a:pos x="connsiteX0" y="connsiteY0"/>
              </a:cxn>
              <a:cxn ang="0">
                <a:pos x="connsiteX1" y="connsiteY1"/>
              </a:cxn>
              <a:cxn ang="0">
                <a:pos x="connsiteX2" y="connsiteY2"/>
              </a:cxn>
              <a:cxn ang="0">
                <a:pos x="connsiteX3" y="connsiteY3"/>
              </a:cxn>
            </a:cxnLst>
            <a:rect l="l" t="t" r="r" b="b"/>
            <a:pathLst>
              <a:path w="4640949" h="7587268">
                <a:moveTo>
                  <a:pt x="0" y="0"/>
                </a:moveTo>
                <a:lnTo>
                  <a:pt x="4640949" y="0"/>
                </a:lnTo>
                <a:lnTo>
                  <a:pt x="4640949" y="7587268"/>
                </a:lnTo>
                <a:lnTo>
                  <a:pt x="0" y="7587268"/>
                </a:lnTo>
                <a:close/>
              </a:path>
            </a:pathLst>
          </a:custGeom>
        </p:spPr>
      </p:pic>
      <p:sp>
        <p:nvSpPr>
          <p:cNvPr id="20" name="Rounded Rectangle 19">
            <a:extLst>
              <a:ext uri="{FF2B5EF4-FFF2-40B4-BE49-F238E27FC236}">
                <a16:creationId xmlns:a16="http://schemas.microsoft.com/office/drawing/2014/main" id="{F6D9BA7F-B43B-4C6B-2278-B881C197F321}"/>
              </a:ext>
            </a:extLst>
          </p:cNvPr>
          <p:cNvSpPr/>
          <p:nvPr/>
        </p:nvSpPr>
        <p:spPr>
          <a:xfrm>
            <a:off x="6264629" y="1892841"/>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938B4B21-EE66-C23C-9987-E7414C98EB25}"/>
              </a:ext>
            </a:extLst>
          </p:cNvPr>
          <p:cNvSpPr/>
          <p:nvPr/>
        </p:nvSpPr>
        <p:spPr>
          <a:xfrm>
            <a:off x="6264629" y="2571254"/>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a:extLst>
              <a:ext uri="{FF2B5EF4-FFF2-40B4-BE49-F238E27FC236}">
                <a16:creationId xmlns:a16="http://schemas.microsoft.com/office/drawing/2014/main" id="{65E0DD38-2E72-60D3-E723-1C80694CDD59}"/>
              </a:ext>
            </a:extLst>
          </p:cNvPr>
          <p:cNvSpPr/>
          <p:nvPr/>
        </p:nvSpPr>
        <p:spPr>
          <a:xfrm>
            <a:off x="6264629" y="3249667"/>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B85F29EE-4E65-5174-FA37-3AB032F58287}"/>
              </a:ext>
            </a:extLst>
          </p:cNvPr>
          <p:cNvSpPr/>
          <p:nvPr/>
        </p:nvSpPr>
        <p:spPr>
          <a:xfrm>
            <a:off x="6264629" y="3928080"/>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F3495182-E924-07AC-9EF4-CD383F88D3B4}"/>
              </a:ext>
            </a:extLst>
          </p:cNvPr>
          <p:cNvSpPr/>
          <p:nvPr/>
        </p:nvSpPr>
        <p:spPr>
          <a:xfrm>
            <a:off x="6264629" y="4606493"/>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8" name="Group 7">
            <a:extLst>
              <a:ext uri="{FF2B5EF4-FFF2-40B4-BE49-F238E27FC236}">
                <a16:creationId xmlns:a16="http://schemas.microsoft.com/office/drawing/2014/main" id="{4A003774-6B72-B7E5-A630-4BD3B0AAB41C}"/>
              </a:ext>
            </a:extLst>
          </p:cNvPr>
          <p:cNvGrpSpPr/>
          <p:nvPr/>
        </p:nvGrpSpPr>
        <p:grpSpPr>
          <a:xfrm>
            <a:off x="3495845" y="1446619"/>
            <a:ext cx="3049540" cy="4161819"/>
            <a:chOff x="820100" y="2198062"/>
            <a:chExt cx="2382402" cy="3251351"/>
          </a:xfrm>
        </p:grpSpPr>
        <p:sp>
          <p:nvSpPr>
            <p:cNvPr id="5" name="Rounded Rectangle 4">
              <a:extLst>
                <a:ext uri="{FF2B5EF4-FFF2-40B4-BE49-F238E27FC236}">
                  <a16:creationId xmlns:a16="http://schemas.microsoft.com/office/drawing/2014/main" id="{8A906784-A7ED-7647-B4D9-AE805A5CBE5A}"/>
                </a:ext>
              </a:extLst>
            </p:cNvPr>
            <p:cNvSpPr/>
            <p:nvPr/>
          </p:nvSpPr>
          <p:spPr>
            <a:xfrm>
              <a:off x="820100" y="2198062"/>
              <a:ext cx="2382402" cy="3251351"/>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FFFCEDD-350A-13A5-A864-A555420D57E1}"/>
                </a:ext>
              </a:extLst>
            </p:cNvPr>
            <p:cNvSpPr txBox="1"/>
            <p:nvPr/>
          </p:nvSpPr>
          <p:spPr>
            <a:xfrm>
              <a:off x="1103081" y="4145161"/>
              <a:ext cx="1829203" cy="1226270"/>
            </a:xfrm>
            <a:prstGeom prst="rect">
              <a:avLst/>
            </a:prstGeom>
            <a:noFill/>
          </p:spPr>
          <p:txBody>
            <a:bodyPr wrap="square" rtlCol="0">
              <a:spAutoFit/>
            </a:bodyPr>
            <a:lstStyle/>
            <a:p>
              <a:pPr algn="ctr"/>
              <a:r>
                <a:rPr lang="en-GB" sz="3200">
                  <a:solidFill>
                    <a:srgbClr val="1F0D52"/>
                  </a:solidFill>
                  <a:latin typeface="Avenir Book" panose="02000503020000020003" pitchFamily="2" charset="0"/>
                  <a:cs typeface="Arial" panose="020B0604020202020204" pitchFamily="34" charset="0"/>
                </a:rPr>
                <a:t>University </a:t>
              </a:r>
              <a:br>
                <a:rPr lang="en-GB" sz="3200">
                  <a:solidFill>
                    <a:srgbClr val="1F0D52"/>
                  </a:solidFill>
                  <a:latin typeface="Avenir Book" panose="02000503020000020003" pitchFamily="2" charset="0"/>
                  <a:cs typeface="Arial" panose="020B0604020202020204" pitchFamily="34" charset="0"/>
                </a:rPr>
              </a:br>
              <a:r>
                <a:rPr lang="en-GB" sz="3200">
                  <a:solidFill>
                    <a:srgbClr val="1F0D52"/>
                  </a:solidFill>
                  <a:latin typeface="Avenir Book" panose="02000503020000020003" pitchFamily="2" charset="0"/>
                  <a:cs typeface="Arial" panose="020B0604020202020204" pitchFamily="34" charset="0"/>
                </a:rPr>
                <a:t>Application Advice</a:t>
              </a:r>
            </a:p>
          </p:txBody>
        </p:sp>
        <p:pic>
          <p:nvPicPr>
            <p:cNvPr id="7" name="Picture 2" descr="University application support and guidance">
              <a:extLst>
                <a:ext uri="{FF2B5EF4-FFF2-40B4-BE49-F238E27FC236}">
                  <a16:creationId xmlns:a16="http://schemas.microsoft.com/office/drawing/2014/main" id="{F8D78F4E-AF63-307B-9A79-ABE55585401A}"/>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480532" y="2869606"/>
              <a:ext cx="1061536" cy="1053306"/>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extBox 1"/>
          <p:cNvSpPr txBox="1"/>
          <p:nvPr/>
        </p:nvSpPr>
        <p:spPr>
          <a:xfrm>
            <a:off x="6700081" y="1861632"/>
            <a:ext cx="3318850" cy="646331"/>
          </a:xfrm>
          <a:prstGeom prst="rect">
            <a:avLst/>
          </a:prstGeom>
          <a:noFill/>
        </p:spPr>
        <p:txBody>
          <a:bodyPr wrap="square" rtlCol="0">
            <a:spAutoFit/>
          </a:bodyPr>
          <a:lstStyle/>
          <a:p>
            <a:r>
              <a:rPr lang="en-GB">
                <a:solidFill>
                  <a:schemeClr val="bg1"/>
                </a:solidFill>
                <a:latin typeface="Avenir Book" panose="02000503020000020003" pitchFamily="2" charset="0"/>
              </a:rPr>
              <a:t>Intro to Russell Group universities, including free visits to them</a:t>
            </a:r>
          </a:p>
        </p:txBody>
      </p:sp>
      <p:cxnSp>
        <p:nvCxnSpPr>
          <p:cNvPr id="9" name="Straight Connector 8">
            <a:extLst>
              <a:ext uri="{FF2B5EF4-FFF2-40B4-BE49-F238E27FC236}">
                <a16:creationId xmlns:a16="http://schemas.microsoft.com/office/drawing/2014/main" id="{F135290C-5FC2-466A-0F65-56808A7D039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F24361-2F52-E409-B2CD-10280CB90A50}"/>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8F582A4-8202-2051-B809-F2C35BD4FB8F}"/>
              </a:ext>
            </a:extLst>
          </p:cNvPr>
          <p:cNvSpPr txBox="1"/>
          <p:nvPr/>
        </p:nvSpPr>
        <p:spPr>
          <a:xfrm>
            <a:off x="6722269" y="2545582"/>
            <a:ext cx="2911362" cy="646331"/>
          </a:xfrm>
          <a:prstGeom prst="rect">
            <a:avLst/>
          </a:prstGeom>
          <a:noFill/>
        </p:spPr>
        <p:txBody>
          <a:bodyPr wrap="square" rtlCol="0">
            <a:spAutoFit/>
          </a:bodyPr>
          <a:lstStyle/>
          <a:p>
            <a:r>
              <a:rPr lang="en-GB">
                <a:solidFill>
                  <a:schemeClr val="bg1"/>
                </a:solidFill>
                <a:latin typeface="Avenir Book" panose="02000503020000020003" pitchFamily="2" charset="0"/>
              </a:rPr>
              <a:t>Personal statement workshops and checking service</a:t>
            </a:r>
          </a:p>
        </p:txBody>
      </p:sp>
      <p:sp>
        <p:nvSpPr>
          <p:cNvPr id="16" name="TextBox 15">
            <a:extLst>
              <a:ext uri="{FF2B5EF4-FFF2-40B4-BE49-F238E27FC236}">
                <a16:creationId xmlns:a16="http://schemas.microsoft.com/office/drawing/2014/main" id="{D312D80E-2B10-1FC1-EA23-193ABB06BBAE}"/>
              </a:ext>
            </a:extLst>
          </p:cNvPr>
          <p:cNvSpPr txBox="1"/>
          <p:nvPr/>
        </p:nvSpPr>
        <p:spPr>
          <a:xfrm>
            <a:off x="6736876" y="3237233"/>
            <a:ext cx="3147322" cy="646331"/>
          </a:xfrm>
          <a:prstGeom prst="rect">
            <a:avLst/>
          </a:prstGeom>
          <a:noFill/>
        </p:spPr>
        <p:txBody>
          <a:bodyPr wrap="square" rtlCol="0">
            <a:spAutoFit/>
          </a:bodyPr>
          <a:lstStyle/>
          <a:p>
            <a:r>
              <a:rPr lang="en-GB">
                <a:solidFill>
                  <a:schemeClr val="bg1"/>
                </a:solidFill>
                <a:latin typeface="Avenir Book" panose="02000503020000020003" pitchFamily="2" charset="0"/>
              </a:rPr>
              <a:t>Oxford/Cambridge admissions</a:t>
            </a:r>
            <a:br>
              <a:rPr lang="en-GB">
                <a:solidFill>
                  <a:schemeClr val="bg1"/>
                </a:solidFill>
                <a:latin typeface="Avenir Book" panose="02000503020000020003" pitchFamily="2" charset="0"/>
              </a:rPr>
            </a:br>
            <a:r>
              <a:rPr lang="en-GB">
                <a:solidFill>
                  <a:schemeClr val="bg1"/>
                </a:solidFill>
                <a:latin typeface="Avenir Book" panose="02000503020000020003" pitchFamily="2" charset="0"/>
              </a:rPr>
              <a:t>and interview support</a:t>
            </a:r>
          </a:p>
        </p:txBody>
      </p:sp>
      <p:sp>
        <p:nvSpPr>
          <p:cNvPr id="18" name="TextBox 17">
            <a:extLst>
              <a:ext uri="{FF2B5EF4-FFF2-40B4-BE49-F238E27FC236}">
                <a16:creationId xmlns:a16="http://schemas.microsoft.com/office/drawing/2014/main" id="{3C56E6D0-0396-3E5D-7590-E798D4ABC60B}"/>
              </a:ext>
            </a:extLst>
          </p:cNvPr>
          <p:cNvSpPr txBox="1"/>
          <p:nvPr/>
        </p:nvSpPr>
        <p:spPr>
          <a:xfrm>
            <a:off x="6768837" y="3902853"/>
            <a:ext cx="2911363" cy="646331"/>
          </a:xfrm>
          <a:prstGeom prst="rect">
            <a:avLst/>
          </a:prstGeom>
          <a:noFill/>
        </p:spPr>
        <p:txBody>
          <a:bodyPr wrap="square" rtlCol="0">
            <a:spAutoFit/>
          </a:bodyPr>
          <a:lstStyle/>
          <a:p>
            <a:r>
              <a:rPr lang="en-GB">
                <a:solidFill>
                  <a:schemeClr val="bg1"/>
                </a:solidFill>
                <a:latin typeface="Avenir Book" panose="02000503020000020003" pitchFamily="2" charset="0"/>
              </a:rPr>
              <a:t>Medicine admissions and interview support</a:t>
            </a:r>
            <a:endParaRPr lang="en-GB">
              <a:solidFill>
                <a:schemeClr val="bg1"/>
              </a:solidFill>
              <a:highlight>
                <a:srgbClr val="FFFF00"/>
              </a:highlight>
              <a:latin typeface="Avenir Book" panose="02000503020000020003" pitchFamily="2" charset="0"/>
            </a:endParaRPr>
          </a:p>
        </p:txBody>
      </p:sp>
      <p:cxnSp>
        <p:nvCxnSpPr>
          <p:cNvPr id="29" name="Straight Connector 28">
            <a:extLst>
              <a:ext uri="{FF2B5EF4-FFF2-40B4-BE49-F238E27FC236}">
                <a16:creationId xmlns:a16="http://schemas.microsoft.com/office/drawing/2014/main" id="{0C67592E-577D-71DB-1EA4-0652DC5F1309}"/>
              </a:ext>
            </a:extLst>
          </p:cNvPr>
          <p:cNvCxnSpPr>
            <a:cxnSpLocks/>
          </p:cNvCxnSpPr>
          <p:nvPr/>
        </p:nvCxnSpPr>
        <p:spPr>
          <a:xfrm>
            <a:off x="4475020" y="3839096"/>
            <a:ext cx="1107529" cy="0"/>
          </a:xfrm>
          <a:prstGeom prst="line">
            <a:avLst/>
          </a:prstGeom>
          <a:ln w="66675"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31" name="Rectangle 17">
            <a:extLst>
              <a:ext uri="{FF2B5EF4-FFF2-40B4-BE49-F238E27FC236}">
                <a16:creationId xmlns:a16="http://schemas.microsoft.com/office/drawing/2014/main" id="{2C670BAD-1CEB-8FFE-E7FF-48BB3505BF5F}"/>
              </a:ext>
            </a:extLst>
          </p:cNvPr>
          <p:cNvSpPr/>
          <p:nvPr/>
        </p:nvSpPr>
        <p:spPr>
          <a:xfrm rot="13351120">
            <a:off x="7736175" y="-2371818"/>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onut 32">
            <a:extLst>
              <a:ext uri="{FF2B5EF4-FFF2-40B4-BE49-F238E27FC236}">
                <a16:creationId xmlns:a16="http://schemas.microsoft.com/office/drawing/2014/main" id="{5BE622E3-43F5-4DC7-A2ED-998A2C44DF29}"/>
              </a:ext>
            </a:extLst>
          </p:cNvPr>
          <p:cNvSpPr/>
          <p:nvPr/>
        </p:nvSpPr>
        <p:spPr>
          <a:xfrm>
            <a:off x="11499392" y="2907263"/>
            <a:ext cx="1980352" cy="198035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TextBox 2">
            <a:extLst>
              <a:ext uri="{FF2B5EF4-FFF2-40B4-BE49-F238E27FC236}">
                <a16:creationId xmlns:a16="http://schemas.microsoft.com/office/drawing/2014/main" id="{0277BA0D-D13E-0A84-4871-0FAFBCA3669C}"/>
              </a:ext>
            </a:extLst>
          </p:cNvPr>
          <p:cNvSpPr txBox="1"/>
          <p:nvPr/>
        </p:nvSpPr>
        <p:spPr>
          <a:xfrm>
            <a:off x="4779930" y="536585"/>
            <a:ext cx="7842738" cy="707886"/>
          </a:xfrm>
          <a:prstGeom prst="rect">
            <a:avLst/>
          </a:prstGeom>
          <a:noFill/>
        </p:spPr>
        <p:txBody>
          <a:bodyPr wrap="square" anchor="ctr">
            <a:spAutoFit/>
          </a:bodyPr>
          <a:lstStyle/>
          <a:p>
            <a:r>
              <a:rPr lang="en-US" sz="4000" b="1">
                <a:solidFill>
                  <a:srgbClr val="1F0D52"/>
                </a:solidFill>
                <a:latin typeface="Avenir Book" panose="02000503020000020003"/>
              </a:rPr>
              <a:t>What we offer</a:t>
            </a:r>
          </a:p>
        </p:txBody>
      </p:sp>
      <p:pic>
        <p:nvPicPr>
          <p:cNvPr id="4" name="Picture 3">
            <a:extLst>
              <a:ext uri="{FF2B5EF4-FFF2-40B4-BE49-F238E27FC236}">
                <a16:creationId xmlns:a16="http://schemas.microsoft.com/office/drawing/2014/main" id="{E80C39CC-ABD7-E452-91DB-9F37151B21B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
        <p:nvSpPr>
          <p:cNvPr id="10" name="TextBox 9">
            <a:extLst>
              <a:ext uri="{FF2B5EF4-FFF2-40B4-BE49-F238E27FC236}">
                <a16:creationId xmlns:a16="http://schemas.microsoft.com/office/drawing/2014/main" id="{5C04DC2D-C81B-6F61-440A-3135AB6996F7}"/>
              </a:ext>
            </a:extLst>
          </p:cNvPr>
          <p:cNvSpPr txBox="1"/>
          <p:nvPr/>
        </p:nvSpPr>
        <p:spPr>
          <a:xfrm>
            <a:off x="6756410" y="4584925"/>
            <a:ext cx="2911363" cy="646331"/>
          </a:xfrm>
          <a:prstGeom prst="rect">
            <a:avLst/>
          </a:prstGeom>
          <a:noFill/>
        </p:spPr>
        <p:txBody>
          <a:bodyPr wrap="square" rtlCol="0">
            <a:spAutoFit/>
          </a:bodyPr>
          <a:lstStyle/>
          <a:p>
            <a:r>
              <a:rPr lang="en-GB">
                <a:solidFill>
                  <a:schemeClr val="bg1"/>
                </a:solidFill>
                <a:latin typeface="Avenir Book" panose="02000503020000020003" pitchFamily="2" charset="0"/>
              </a:rPr>
              <a:t>Results Day support, in the lead up and on the day</a:t>
            </a:r>
            <a:endParaRPr lang="en-GB">
              <a:solidFill>
                <a:schemeClr val="bg1"/>
              </a:solidFill>
              <a:highlight>
                <a:srgbClr val="FFFF00"/>
              </a:highlight>
              <a:latin typeface="Avenir Book" panose="02000503020000020003" pitchFamily="2" charset="0"/>
            </a:endParaRPr>
          </a:p>
        </p:txBody>
      </p:sp>
    </p:spTree>
    <p:extLst>
      <p:ext uri="{BB962C8B-B14F-4D97-AF65-F5344CB8AC3E}">
        <p14:creationId xmlns:p14="http://schemas.microsoft.com/office/powerpoint/2010/main" val="2634542690"/>
      </p:ext>
    </p:extLst>
  </p:cSld>
  <p:clrMapOvr>
    <a:masterClrMapping/>
  </p:clrMapOvr>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AC4D2BCD-25C8-FF2B-6C11-8C88AB0BB7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6026"/>
            <a:ext cx="4541520" cy="6827522"/>
          </a:xfrm>
          <a:custGeom>
            <a:avLst/>
            <a:gdLst>
              <a:gd name="connsiteX0" fmla="*/ 0 w 4640949"/>
              <a:gd name="connsiteY0" fmla="*/ 0 h 7587268"/>
              <a:gd name="connsiteX1" fmla="*/ 4640949 w 4640949"/>
              <a:gd name="connsiteY1" fmla="*/ 0 h 7587268"/>
              <a:gd name="connsiteX2" fmla="*/ 4640949 w 4640949"/>
              <a:gd name="connsiteY2" fmla="*/ 7587268 h 7587268"/>
              <a:gd name="connsiteX3" fmla="*/ 0 w 4640949"/>
              <a:gd name="connsiteY3" fmla="*/ 7587268 h 7587268"/>
            </a:gdLst>
            <a:ahLst/>
            <a:cxnLst>
              <a:cxn ang="0">
                <a:pos x="connsiteX0" y="connsiteY0"/>
              </a:cxn>
              <a:cxn ang="0">
                <a:pos x="connsiteX1" y="connsiteY1"/>
              </a:cxn>
              <a:cxn ang="0">
                <a:pos x="connsiteX2" y="connsiteY2"/>
              </a:cxn>
              <a:cxn ang="0">
                <a:pos x="connsiteX3" y="connsiteY3"/>
              </a:cxn>
            </a:cxnLst>
            <a:rect l="l" t="t" r="r" b="b"/>
            <a:pathLst>
              <a:path w="4640949" h="7587268">
                <a:moveTo>
                  <a:pt x="0" y="0"/>
                </a:moveTo>
                <a:lnTo>
                  <a:pt x="4640949" y="0"/>
                </a:lnTo>
                <a:lnTo>
                  <a:pt x="4640949" y="7587268"/>
                </a:lnTo>
                <a:lnTo>
                  <a:pt x="0" y="7587268"/>
                </a:lnTo>
                <a:close/>
              </a:path>
            </a:pathLst>
          </a:custGeom>
        </p:spPr>
      </p:pic>
      <p:sp>
        <p:nvSpPr>
          <p:cNvPr id="20" name="Rounded Rectangle 19">
            <a:extLst>
              <a:ext uri="{FF2B5EF4-FFF2-40B4-BE49-F238E27FC236}">
                <a16:creationId xmlns:a16="http://schemas.microsoft.com/office/drawing/2014/main" id="{F6D9BA7F-B43B-4C6B-2278-B881C197F321}"/>
              </a:ext>
            </a:extLst>
          </p:cNvPr>
          <p:cNvSpPr/>
          <p:nvPr/>
        </p:nvSpPr>
        <p:spPr>
          <a:xfrm>
            <a:off x="6264629" y="1892841"/>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938B4B21-EE66-C23C-9987-E7414C98EB25}"/>
              </a:ext>
            </a:extLst>
          </p:cNvPr>
          <p:cNvSpPr/>
          <p:nvPr/>
        </p:nvSpPr>
        <p:spPr>
          <a:xfrm>
            <a:off x="6264629" y="2571254"/>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a:extLst>
              <a:ext uri="{FF2B5EF4-FFF2-40B4-BE49-F238E27FC236}">
                <a16:creationId xmlns:a16="http://schemas.microsoft.com/office/drawing/2014/main" id="{65E0DD38-2E72-60D3-E723-1C80694CDD59}"/>
              </a:ext>
            </a:extLst>
          </p:cNvPr>
          <p:cNvSpPr/>
          <p:nvPr/>
        </p:nvSpPr>
        <p:spPr>
          <a:xfrm>
            <a:off x="6264629" y="3249667"/>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B85F29EE-4E65-5174-FA37-3AB032F58287}"/>
              </a:ext>
            </a:extLst>
          </p:cNvPr>
          <p:cNvSpPr/>
          <p:nvPr/>
        </p:nvSpPr>
        <p:spPr>
          <a:xfrm>
            <a:off x="6264629" y="3928080"/>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F3495182-E924-07AC-9EF4-CD383F88D3B4}"/>
              </a:ext>
            </a:extLst>
          </p:cNvPr>
          <p:cNvSpPr/>
          <p:nvPr/>
        </p:nvSpPr>
        <p:spPr>
          <a:xfrm>
            <a:off x="6264629" y="4606493"/>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Rounded Rectangle 4">
            <a:extLst>
              <a:ext uri="{FF2B5EF4-FFF2-40B4-BE49-F238E27FC236}">
                <a16:creationId xmlns:a16="http://schemas.microsoft.com/office/drawing/2014/main" id="{8A906784-A7ED-7647-B4D9-AE805A5CBE5A}"/>
              </a:ext>
            </a:extLst>
          </p:cNvPr>
          <p:cNvSpPr/>
          <p:nvPr/>
        </p:nvSpPr>
        <p:spPr>
          <a:xfrm>
            <a:off x="3501548" y="1446619"/>
            <a:ext cx="3049540" cy="4161819"/>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748479" y="2040067"/>
            <a:ext cx="3049540" cy="369332"/>
          </a:xfrm>
          <a:prstGeom prst="rect">
            <a:avLst/>
          </a:prstGeom>
          <a:noFill/>
        </p:spPr>
        <p:txBody>
          <a:bodyPr wrap="square" rtlCol="0">
            <a:spAutoFit/>
          </a:bodyPr>
          <a:lstStyle/>
          <a:p>
            <a:r>
              <a:rPr lang="en-GB">
                <a:solidFill>
                  <a:schemeClr val="bg1"/>
                </a:solidFill>
                <a:latin typeface="Avenir Book" panose="02000503020000020003" pitchFamily="2" charset="0"/>
              </a:rPr>
              <a:t>Guaranteed for every student </a:t>
            </a:r>
          </a:p>
        </p:txBody>
      </p:sp>
      <p:cxnSp>
        <p:nvCxnSpPr>
          <p:cNvPr id="9" name="Straight Connector 8">
            <a:extLst>
              <a:ext uri="{FF2B5EF4-FFF2-40B4-BE49-F238E27FC236}">
                <a16:creationId xmlns:a16="http://schemas.microsoft.com/office/drawing/2014/main" id="{F135290C-5FC2-466A-0F65-56808A7D039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F24361-2F52-E409-B2CD-10280CB90A50}"/>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03B6DB9-68C1-AC3D-AE31-56081C5C7250}"/>
              </a:ext>
            </a:extLst>
          </p:cNvPr>
          <p:cNvSpPr txBox="1"/>
          <p:nvPr/>
        </p:nvSpPr>
        <p:spPr>
          <a:xfrm>
            <a:off x="6748479" y="2734344"/>
            <a:ext cx="3049540" cy="369332"/>
          </a:xfrm>
          <a:prstGeom prst="rect">
            <a:avLst/>
          </a:prstGeom>
          <a:noFill/>
        </p:spPr>
        <p:txBody>
          <a:bodyPr wrap="square" rtlCol="0">
            <a:spAutoFit/>
          </a:bodyPr>
          <a:lstStyle/>
          <a:p>
            <a:r>
              <a:rPr lang="en-GB">
                <a:solidFill>
                  <a:schemeClr val="bg1"/>
                </a:solidFill>
                <a:latin typeface="Avenir Book" panose="02000503020000020003" pitchFamily="2" charset="0"/>
              </a:rPr>
              <a:t>Email mentoring via secure site</a:t>
            </a:r>
          </a:p>
        </p:txBody>
      </p:sp>
      <p:sp>
        <p:nvSpPr>
          <p:cNvPr id="14" name="TextBox 13">
            <a:extLst>
              <a:ext uri="{FF2B5EF4-FFF2-40B4-BE49-F238E27FC236}">
                <a16:creationId xmlns:a16="http://schemas.microsoft.com/office/drawing/2014/main" id="{88F582A4-8202-2051-B809-F2C35BD4FB8F}"/>
              </a:ext>
            </a:extLst>
          </p:cNvPr>
          <p:cNvSpPr txBox="1"/>
          <p:nvPr/>
        </p:nvSpPr>
        <p:spPr>
          <a:xfrm>
            <a:off x="6697626" y="3360972"/>
            <a:ext cx="3409929" cy="369332"/>
          </a:xfrm>
          <a:prstGeom prst="rect">
            <a:avLst/>
          </a:prstGeom>
          <a:noFill/>
        </p:spPr>
        <p:txBody>
          <a:bodyPr wrap="square" rtlCol="0">
            <a:spAutoFit/>
          </a:bodyPr>
          <a:lstStyle/>
          <a:p>
            <a:r>
              <a:rPr lang="en-GB">
                <a:solidFill>
                  <a:schemeClr val="bg1"/>
                </a:solidFill>
                <a:latin typeface="Avenir Book" panose="02000503020000020003" pitchFamily="2" charset="0"/>
              </a:rPr>
              <a:t>Mentor works in your chosen sector</a:t>
            </a:r>
          </a:p>
        </p:txBody>
      </p:sp>
      <p:sp>
        <p:nvSpPr>
          <p:cNvPr id="16" name="TextBox 15">
            <a:extLst>
              <a:ext uri="{FF2B5EF4-FFF2-40B4-BE49-F238E27FC236}">
                <a16:creationId xmlns:a16="http://schemas.microsoft.com/office/drawing/2014/main" id="{D312D80E-2B10-1FC1-EA23-193ABB06BBAE}"/>
              </a:ext>
            </a:extLst>
          </p:cNvPr>
          <p:cNvSpPr txBox="1"/>
          <p:nvPr/>
        </p:nvSpPr>
        <p:spPr>
          <a:xfrm>
            <a:off x="6748479" y="3907489"/>
            <a:ext cx="3147322" cy="646331"/>
          </a:xfrm>
          <a:prstGeom prst="rect">
            <a:avLst/>
          </a:prstGeom>
          <a:noFill/>
        </p:spPr>
        <p:txBody>
          <a:bodyPr wrap="square" rtlCol="0">
            <a:spAutoFit/>
          </a:bodyPr>
          <a:lstStyle/>
          <a:p>
            <a:r>
              <a:rPr lang="en-GB">
                <a:solidFill>
                  <a:schemeClr val="bg1"/>
                </a:solidFill>
                <a:latin typeface="Avenir Book" panose="02000503020000020003" pitchFamily="2" charset="0"/>
              </a:rPr>
              <a:t>Career guidance and insight into the working world</a:t>
            </a:r>
          </a:p>
        </p:txBody>
      </p:sp>
      <p:sp>
        <p:nvSpPr>
          <p:cNvPr id="18" name="TextBox 17">
            <a:extLst>
              <a:ext uri="{FF2B5EF4-FFF2-40B4-BE49-F238E27FC236}">
                <a16:creationId xmlns:a16="http://schemas.microsoft.com/office/drawing/2014/main" id="{3C56E6D0-0396-3E5D-7590-E798D4ABC60B}"/>
              </a:ext>
            </a:extLst>
          </p:cNvPr>
          <p:cNvSpPr txBox="1"/>
          <p:nvPr/>
        </p:nvSpPr>
        <p:spPr>
          <a:xfrm>
            <a:off x="6730410" y="4747426"/>
            <a:ext cx="3475772" cy="369332"/>
          </a:xfrm>
          <a:prstGeom prst="rect">
            <a:avLst/>
          </a:prstGeom>
          <a:noFill/>
        </p:spPr>
        <p:txBody>
          <a:bodyPr wrap="square" rtlCol="0">
            <a:spAutoFit/>
          </a:bodyPr>
          <a:lstStyle/>
          <a:p>
            <a:r>
              <a:rPr lang="en-GB">
                <a:solidFill>
                  <a:schemeClr val="bg1"/>
                </a:solidFill>
                <a:latin typeface="Avenir Book" panose="02000503020000020003" pitchFamily="2" charset="0"/>
              </a:rPr>
              <a:t>We take care of DBS/PVG checks</a:t>
            </a:r>
          </a:p>
        </p:txBody>
      </p:sp>
      <p:sp>
        <p:nvSpPr>
          <p:cNvPr id="3" name="TextBox 2">
            <a:extLst>
              <a:ext uri="{FF2B5EF4-FFF2-40B4-BE49-F238E27FC236}">
                <a16:creationId xmlns:a16="http://schemas.microsoft.com/office/drawing/2014/main" id="{6E63F04E-4739-B06D-1233-C4300A961B9A}"/>
              </a:ext>
            </a:extLst>
          </p:cNvPr>
          <p:cNvSpPr txBox="1"/>
          <p:nvPr/>
        </p:nvSpPr>
        <p:spPr>
          <a:xfrm>
            <a:off x="3493637" y="4077546"/>
            <a:ext cx="3065362" cy="1077218"/>
          </a:xfrm>
          <a:prstGeom prst="rect">
            <a:avLst/>
          </a:prstGeom>
          <a:noFill/>
        </p:spPr>
        <p:txBody>
          <a:bodyPr wrap="square" rtlCol="0">
            <a:spAutoFit/>
          </a:bodyPr>
          <a:lstStyle/>
          <a:p>
            <a:pPr algn="ctr"/>
            <a:r>
              <a:rPr lang="en-GB" sz="3200">
                <a:solidFill>
                  <a:srgbClr val="1F0D52"/>
                </a:solidFill>
                <a:latin typeface="Avenir Book" panose="02000503020000020003" pitchFamily="2" charset="0"/>
                <a:cs typeface="Arial" panose="020B0604020202020204" pitchFamily="34" charset="0"/>
              </a:rPr>
              <a:t>Professional Mentoring</a:t>
            </a:r>
          </a:p>
        </p:txBody>
      </p:sp>
      <p:pic>
        <p:nvPicPr>
          <p:cNvPr id="4" name="Picture 4" descr="Professional mentoring">
            <a:extLst>
              <a:ext uri="{FF2B5EF4-FFF2-40B4-BE49-F238E27FC236}">
                <a16:creationId xmlns:a16="http://schemas.microsoft.com/office/drawing/2014/main" id="{4F61A25C-1B73-5F04-371A-2A8146EF41E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428740" y="2437392"/>
            <a:ext cx="1195156" cy="1185891"/>
          </a:xfrm>
          <a:prstGeom prst="rect">
            <a:avLst/>
          </a:prstGeom>
          <a:noFill/>
          <a:extLst>
            <a:ext uri="{909E8E84-426E-40DD-AFC4-6F175D3DCCD1}">
              <a14:hiddenFill xmlns:a14="http://schemas.microsoft.com/office/drawing/2010/main">
                <a:solidFill>
                  <a:srgbClr val="FFFFFF"/>
                </a:solidFill>
              </a14:hiddenFill>
            </a:ext>
          </a:extLst>
        </p:spPr>
      </p:pic>
      <p:cxnSp>
        <p:nvCxnSpPr>
          <p:cNvPr id="30" name="Straight Connector 29">
            <a:extLst>
              <a:ext uri="{FF2B5EF4-FFF2-40B4-BE49-F238E27FC236}">
                <a16:creationId xmlns:a16="http://schemas.microsoft.com/office/drawing/2014/main" id="{79D6EC76-17D2-4833-28A9-AB10CF890420}"/>
              </a:ext>
            </a:extLst>
          </p:cNvPr>
          <p:cNvCxnSpPr>
            <a:cxnSpLocks/>
          </p:cNvCxnSpPr>
          <p:nvPr/>
        </p:nvCxnSpPr>
        <p:spPr>
          <a:xfrm>
            <a:off x="4475020" y="3839096"/>
            <a:ext cx="1107529" cy="0"/>
          </a:xfrm>
          <a:prstGeom prst="line">
            <a:avLst/>
          </a:prstGeom>
          <a:ln w="66675"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32" name="Rectangle 17">
            <a:extLst>
              <a:ext uri="{FF2B5EF4-FFF2-40B4-BE49-F238E27FC236}">
                <a16:creationId xmlns:a16="http://schemas.microsoft.com/office/drawing/2014/main" id="{3D8890E9-7B54-D82E-A262-545E0632A4CE}"/>
              </a:ext>
            </a:extLst>
          </p:cNvPr>
          <p:cNvSpPr/>
          <p:nvPr/>
        </p:nvSpPr>
        <p:spPr>
          <a:xfrm rot="13351120">
            <a:off x="7736175" y="-2371818"/>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onut 32">
            <a:extLst>
              <a:ext uri="{FF2B5EF4-FFF2-40B4-BE49-F238E27FC236}">
                <a16:creationId xmlns:a16="http://schemas.microsoft.com/office/drawing/2014/main" id="{3F93F3A2-059D-78E1-25A7-C360C272E920}"/>
              </a:ext>
            </a:extLst>
          </p:cNvPr>
          <p:cNvSpPr/>
          <p:nvPr/>
        </p:nvSpPr>
        <p:spPr>
          <a:xfrm>
            <a:off x="11479072" y="2846303"/>
            <a:ext cx="1980352" cy="198035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Box 5">
            <a:extLst>
              <a:ext uri="{FF2B5EF4-FFF2-40B4-BE49-F238E27FC236}">
                <a16:creationId xmlns:a16="http://schemas.microsoft.com/office/drawing/2014/main" id="{D3532B6D-0ECA-79B2-EF15-880240D77C9F}"/>
              </a:ext>
            </a:extLst>
          </p:cNvPr>
          <p:cNvSpPr txBox="1"/>
          <p:nvPr/>
        </p:nvSpPr>
        <p:spPr>
          <a:xfrm>
            <a:off x="4779930" y="499995"/>
            <a:ext cx="7842738" cy="707886"/>
          </a:xfrm>
          <a:prstGeom prst="rect">
            <a:avLst/>
          </a:prstGeom>
          <a:noFill/>
        </p:spPr>
        <p:txBody>
          <a:bodyPr wrap="square" anchor="ctr">
            <a:spAutoFit/>
          </a:bodyPr>
          <a:lstStyle/>
          <a:p>
            <a:r>
              <a:rPr lang="en-US" sz="4000" b="1">
                <a:solidFill>
                  <a:srgbClr val="1F0D52"/>
                </a:solidFill>
                <a:latin typeface="Avenir Book" panose="02000503020000020003"/>
              </a:rPr>
              <a:t>What we offer</a:t>
            </a:r>
          </a:p>
        </p:txBody>
      </p:sp>
      <p:pic>
        <p:nvPicPr>
          <p:cNvPr id="8" name="Picture 7">
            <a:extLst>
              <a:ext uri="{FF2B5EF4-FFF2-40B4-BE49-F238E27FC236}">
                <a16:creationId xmlns:a16="http://schemas.microsoft.com/office/drawing/2014/main" id="{0EF4EB2B-2E97-984C-1BB8-D3B53B2E5C3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1189526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C06B879-B92F-301F-A7D4-B5459CDB97F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6026"/>
            <a:ext cx="4594810" cy="6842760"/>
          </a:xfrm>
          <a:prstGeom prst="rect">
            <a:avLst/>
          </a:prstGeom>
        </p:spPr>
      </p:pic>
      <p:sp>
        <p:nvSpPr>
          <p:cNvPr id="20" name="Rounded Rectangle 19">
            <a:extLst>
              <a:ext uri="{FF2B5EF4-FFF2-40B4-BE49-F238E27FC236}">
                <a16:creationId xmlns:a16="http://schemas.microsoft.com/office/drawing/2014/main" id="{F6D9BA7F-B43B-4C6B-2278-B881C197F321}"/>
              </a:ext>
            </a:extLst>
          </p:cNvPr>
          <p:cNvSpPr/>
          <p:nvPr/>
        </p:nvSpPr>
        <p:spPr>
          <a:xfrm>
            <a:off x="6264629" y="2272316"/>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938B4B21-EE66-C23C-9987-E7414C98EB25}"/>
              </a:ext>
            </a:extLst>
          </p:cNvPr>
          <p:cNvSpPr/>
          <p:nvPr/>
        </p:nvSpPr>
        <p:spPr>
          <a:xfrm>
            <a:off x="6264629" y="2958661"/>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a:extLst>
              <a:ext uri="{FF2B5EF4-FFF2-40B4-BE49-F238E27FC236}">
                <a16:creationId xmlns:a16="http://schemas.microsoft.com/office/drawing/2014/main" id="{65E0DD38-2E72-60D3-E723-1C80694CDD59}"/>
              </a:ext>
            </a:extLst>
          </p:cNvPr>
          <p:cNvSpPr/>
          <p:nvPr/>
        </p:nvSpPr>
        <p:spPr>
          <a:xfrm>
            <a:off x="6264629" y="3656131"/>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B85F29EE-4E65-5174-FA37-3AB032F58287}"/>
              </a:ext>
            </a:extLst>
          </p:cNvPr>
          <p:cNvSpPr/>
          <p:nvPr/>
        </p:nvSpPr>
        <p:spPr>
          <a:xfrm>
            <a:off x="6264629" y="4316824"/>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8A906784-A7ED-7647-B4D9-AE805A5CBE5A}"/>
              </a:ext>
            </a:extLst>
          </p:cNvPr>
          <p:cNvSpPr/>
          <p:nvPr/>
        </p:nvSpPr>
        <p:spPr>
          <a:xfrm>
            <a:off x="3501548" y="1446619"/>
            <a:ext cx="3049540" cy="4161819"/>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759707" y="2262553"/>
            <a:ext cx="3049540" cy="646331"/>
          </a:xfrm>
          <a:prstGeom prst="rect">
            <a:avLst/>
          </a:prstGeom>
          <a:noFill/>
        </p:spPr>
        <p:txBody>
          <a:bodyPr wrap="square" rtlCol="0">
            <a:spAutoFit/>
          </a:bodyPr>
          <a:lstStyle/>
          <a:p>
            <a:r>
              <a:rPr lang="en-GB">
                <a:solidFill>
                  <a:schemeClr val="bg1"/>
                </a:solidFill>
                <a:latin typeface="Avenir Book" panose="02000503020000020003" pitchFamily="2" charset="0"/>
              </a:rPr>
              <a:t>Prepare for interacting with professionals</a:t>
            </a:r>
          </a:p>
        </p:txBody>
      </p:sp>
      <p:cxnSp>
        <p:nvCxnSpPr>
          <p:cNvPr id="9" name="Straight Connector 8">
            <a:extLst>
              <a:ext uri="{FF2B5EF4-FFF2-40B4-BE49-F238E27FC236}">
                <a16:creationId xmlns:a16="http://schemas.microsoft.com/office/drawing/2014/main" id="{F135290C-5FC2-466A-0F65-56808A7D039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F24361-2F52-E409-B2CD-10280CB90A50}"/>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03B6DB9-68C1-AC3D-AE31-56081C5C7250}"/>
              </a:ext>
            </a:extLst>
          </p:cNvPr>
          <p:cNvSpPr txBox="1"/>
          <p:nvPr/>
        </p:nvSpPr>
        <p:spPr>
          <a:xfrm>
            <a:off x="6738413" y="2931100"/>
            <a:ext cx="3842925" cy="646331"/>
          </a:xfrm>
          <a:prstGeom prst="rect">
            <a:avLst/>
          </a:prstGeom>
          <a:noFill/>
        </p:spPr>
        <p:txBody>
          <a:bodyPr wrap="square" rtlCol="0">
            <a:spAutoFit/>
          </a:bodyPr>
          <a:lstStyle/>
          <a:p>
            <a:r>
              <a:rPr lang="en-GB">
                <a:solidFill>
                  <a:schemeClr val="bg1"/>
                </a:solidFill>
                <a:latin typeface="Avenir Book" panose="02000503020000020003" pitchFamily="2" charset="0"/>
              </a:rPr>
              <a:t>Employability skills – professional emails, phone calls, networking</a:t>
            </a:r>
          </a:p>
        </p:txBody>
      </p:sp>
      <p:sp>
        <p:nvSpPr>
          <p:cNvPr id="14" name="TextBox 13">
            <a:extLst>
              <a:ext uri="{FF2B5EF4-FFF2-40B4-BE49-F238E27FC236}">
                <a16:creationId xmlns:a16="http://schemas.microsoft.com/office/drawing/2014/main" id="{88F582A4-8202-2051-B809-F2C35BD4FB8F}"/>
              </a:ext>
            </a:extLst>
          </p:cNvPr>
          <p:cNvSpPr txBox="1"/>
          <p:nvPr/>
        </p:nvSpPr>
        <p:spPr>
          <a:xfrm>
            <a:off x="6720309" y="3657325"/>
            <a:ext cx="3332327" cy="646331"/>
          </a:xfrm>
          <a:prstGeom prst="rect">
            <a:avLst/>
          </a:prstGeom>
          <a:noFill/>
        </p:spPr>
        <p:txBody>
          <a:bodyPr wrap="square" rtlCol="0">
            <a:spAutoFit/>
          </a:bodyPr>
          <a:lstStyle/>
          <a:p>
            <a:r>
              <a:rPr lang="en-GB">
                <a:solidFill>
                  <a:schemeClr val="bg1"/>
                </a:solidFill>
                <a:latin typeface="Avenir Book" panose="02000503020000020003" pitchFamily="2" charset="0"/>
              </a:rPr>
              <a:t>Tailored to career sector preference</a:t>
            </a:r>
          </a:p>
        </p:txBody>
      </p:sp>
      <p:sp>
        <p:nvSpPr>
          <p:cNvPr id="16" name="TextBox 15">
            <a:extLst>
              <a:ext uri="{FF2B5EF4-FFF2-40B4-BE49-F238E27FC236}">
                <a16:creationId xmlns:a16="http://schemas.microsoft.com/office/drawing/2014/main" id="{D312D80E-2B10-1FC1-EA23-193ABB06BBAE}"/>
              </a:ext>
            </a:extLst>
          </p:cNvPr>
          <p:cNvSpPr txBox="1"/>
          <p:nvPr/>
        </p:nvSpPr>
        <p:spPr>
          <a:xfrm>
            <a:off x="6748479" y="4432318"/>
            <a:ext cx="3147322" cy="369332"/>
          </a:xfrm>
          <a:prstGeom prst="rect">
            <a:avLst/>
          </a:prstGeom>
          <a:noFill/>
        </p:spPr>
        <p:txBody>
          <a:bodyPr wrap="square" rtlCol="0">
            <a:spAutoFit/>
          </a:bodyPr>
          <a:lstStyle/>
          <a:p>
            <a:r>
              <a:rPr lang="en-GB">
                <a:solidFill>
                  <a:schemeClr val="bg1"/>
                </a:solidFill>
                <a:latin typeface="Avenir Book" panose="02000503020000020003" pitchFamily="2" charset="0"/>
              </a:rPr>
              <a:t>Contact with professionals</a:t>
            </a:r>
          </a:p>
        </p:txBody>
      </p:sp>
      <p:sp>
        <p:nvSpPr>
          <p:cNvPr id="6" name="TextBox 5">
            <a:extLst>
              <a:ext uri="{FF2B5EF4-FFF2-40B4-BE49-F238E27FC236}">
                <a16:creationId xmlns:a16="http://schemas.microsoft.com/office/drawing/2014/main" id="{754FDECE-E6A6-610F-D33F-048809E9F43C}"/>
              </a:ext>
            </a:extLst>
          </p:cNvPr>
          <p:cNvSpPr txBox="1"/>
          <p:nvPr/>
        </p:nvSpPr>
        <p:spPr>
          <a:xfrm>
            <a:off x="3837530" y="4049078"/>
            <a:ext cx="2377576" cy="584775"/>
          </a:xfrm>
          <a:prstGeom prst="rect">
            <a:avLst/>
          </a:prstGeom>
          <a:noFill/>
        </p:spPr>
        <p:txBody>
          <a:bodyPr wrap="square" rtlCol="0">
            <a:spAutoFit/>
          </a:bodyPr>
          <a:lstStyle/>
          <a:p>
            <a:pPr algn="ctr"/>
            <a:r>
              <a:rPr lang="en-GB" sz="3200">
                <a:solidFill>
                  <a:srgbClr val="1F0D52"/>
                </a:solidFill>
                <a:latin typeface="Avenir Book" panose="02000503020000020003" pitchFamily="2" charset="0"/>
                <a:cs typeface="Arial" panose="020B0604020202020204" pitchFamily="34" charset="0"/>
              </a:rPr>
              <a:t>Skills Sessions</a:t>
            </a:r>
          </a:p>
        </p:txBody>
      </p:sp>
      <p:pic>
        <p:nvPicPr>
          <p:cNvPr id="7" name="Picture 6" descr="Tailored skills sessions and career workshops">
            <a:extLst>
              <a:ext uri="{FF2B5EF4-FFF2-40B4-BE49-F238E27FC236}">
                <a16:creationId xmlns:a16="http://schemas.microsoft.com/office/drawing/2014/main" id="{E00C12CA-3F6C-717E-49D3-92166148567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473303" y="2571254"/>
            <a:ext cx="1106031" cy="10974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49DADA3-920E-6C60-3864-30FA3F40485A}"/>
              </a:ext>
            </a:extLst>
          </p:cNvPr>
          <p:cNvSpPr txBox="1"/>
          <p:nvPr/>
        </p:nvSpPr>
        <p:spPr>
          <a:xfrm>
            <a:off x="13650396" y="1019149"/>
            <a:ext cx="6388599" cy="1569660"/>
          </a:xfrm>
          <a:prstGeom prst="rect">
            <a:avLst/>
          </a:prstGeom>
          <a:noFill/>
        </p:spPr>
        <p:txBody>
          <a:bodyPr wrap="square" rtlCol="0">
            <a:spAutoFit/>
          </a:bodyPr>
          <a:lstStyle/>
          <a:p>
            <a:endParaRPr lang="en-GB" sz="3200">
              <a:solidFill>
                <a:schemeClr val="bg1"/>
              </a:solidFill>
              <a:latin typeface="Nunito Sans" panose="00000500000000000000" pitchFamily="2" charset="0"/>
            </a:endParaRPr>
          </a:p>
          <a:p>
            <a:endParaRPr lang="en-GB" sz="3200">
              <a:solidFill>
                <a:schemeClr val="bg1"/>
              </a:solidFill>
              <a:latin typeface="Nunito Sans" panose="00000500000000000000" pitchFamily="2" charset="0"/>
            </a:endParaRPr>
          </a:p>
          <a:p>
            <a:endParaRPr lang="en-GB" sz="3200">
              <a:solidFill>
                <a:schemeClr val="bg1"/>
              </a:solidFill>
              <a:latin typeface="Nunito Sans" panose="00000500000000000000" pitchFamily="2" charset="0"/>
            </a:endParaRPr>
          </a:p>
        </p:txBody>
      </p:sp>
      <p:cxnSp>
        <p:nvCxnSpPr>
          <p:cNvPr id="26" name="Straight Connector 25">
            <a:extLst>
              <a:ext uri="{FF2B5EF4-FFF2-40B4-BE49-F238E27FC236}">
                <a16:creationId xmlns:a16="http://schemas.microsoft.com/office/drawing/2014/main" id="{83AD6382-F2CD-C816-FDE1-F20FB0DF9794}"/>
              </a:ext>
            </a:extLst>
          </p:cNvPr>
          <p:cNvCxnSpPr>
            <a:cxnSpLocks/>
          </p:cNvCxnSpPr>
          <p:nvPr/>
        </p:nvCxnSpPr>
        <p:spPr>
          <a:xfrm>
            <a:off x="4475020" y="3839096"/>
            <a:ext cx="1107529" cy="0"/>
          </a:xfrm>
          <a:prstGeom prst="line">
            <a:avLst/>
          </a:prstGeom>
          <a:ln w="66675"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27" name="Rectangle 17">
            <a:extLst>
              <a:ext uri="{FF2B5EF4-FFF2-40B4-BE49-F238E27FC236}">
                <a16:creationId xmlns:a16="http://schemas.microsoft.com/office/drawing/2014/main" id="{9BEBC194-B4A0-6946-F664-99E278B2740D}"/>
              </a:ext>
            </a:extLst>
          </p:cNvPr>
          <p:cNvSpPr/>
          <p:nvPr/>
        </p:nvSpPr>
        <p:spPr>
          <a:xfrm rot="13351120">
            <a:off x="7736175" y="-2371818"/>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Donut 27">
            <a:extLst>
              <a:ext uri="{FF2B5EF4-FFF2-40B4-BE49-F238E27FC236}">
                <a16:creationId xmlns:a16="http://schemas.microsoft.com/office/drawing/2014/main" id="{ADEB9098-3768-BDA3-83E1-1220D38B1ED0}"/>
              </a:ext>
            </a:extLst>
          </p:cNvPr>
          <p:cNvSpPr/>
          <p:nvPr/>
        </p:nvSpPr>
        <p:spPr>
          <a:xfrm>
            <a:off x="11499392" y="2907263"/>
            <a:ext cx="1980352" cy="198035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TextBox 2">
            <a:extLst>
              <a:ext uri="{FF2B5EF4-FFF2-40B4-BE49-F238E27FC236}">
                <a16:creationId xmlns:a16="http://schemas.microsoft.com/office/drawing/2014/main" id="{DD1C4DF8-A3C9-9C7F-443B-56E4ECDCCBF7}"/>
              </a:ext>
            </a:extLst>
          </p:cNvPr>
          <p:cNvSpPr txBox="1"/>
          <p:nvPr/>
        </p:nvSpPr>
        <p:spPr>
          <a:xfrm>
            <a:off x="4779930" y="541676"/>
            <a:ext cx="7842738" cy="707886"/>
          </a:xfrm>
          <a:prstGeom prst="rect">
            <a:avLst/>
          </a:prstGeom>
          <a:noFill/>
        </p:spPr>
        <p:txBody>
          <a:bodyPr wrap="square" anchor="ctr">
            <a:spAutoFit/>
          </a:bodyPr>
          <a:lstStyle/>
          <a:p>
            <a:r>
              <a:rPr lang="en-US" sz="4000" b="1">
                <a:solidFill>
                  <a:srgbClr val="1F0D52"/>
                </a:solidFill>
                <a:latin typeface="Avenir Book" panose="02000503020000020003"/>
              </a:rPr>
              <a:t>What we offer</a:t>
            </a:r>
          </a:p>
        </p:txBody>
      </p:sp>
      <p:pic>
        <p:nvPicPr>
          <p:cNvPr id="25" name="Picture 24">
            <a:extLst>
              <a:ext uri="{FF2B5EF4-FFF2-40B4-BE49-F238E27FC236}">
                <a16:creationId xmlns:a16="http://schemas.microsoft.com/office/drawing/2014/main" id="{8E23912E-55DE-3C9E-553E-4345912E90C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463590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FEC16F59-80DB-2CEE-0B18-2C7EC432D1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9429" y="0"/>
            <a:ext cx="4640949" cy="6842754"/>
          </a:xfrm>
          <a:custGeom>
            <a:avLst/>
            <a:gdLst>
              <a:gd name="connsiteX0" fmla="*/ 0 w 4640949"/>
              <a:gd name="connsiteY0" fmla="*/ 0 h 7397690"/>
              <a:gd name="connsiteX1" fmla="*/ 4640949 w 4640949"/>
              <a:gd name="connsiteY1" fmla="*/ 0 h 7397690"/>
              <a:gd name="connsiteX2" fmla="*/ 4640949 w 4640949"/>
              <a:gd name="connsiteY2" fmla="*/ 7397690 h 7397690"/>
              <a:gd name="connsiteX3" fmla="*/ 0 w 4640949"/>
              <a:gd name="connsiteY3" fmla="*/ 7397690 h 7397690"/>
            </a:gdLst>
            <a:ahLst/>
            <a:cxnLst>
              <a:cxn ang="0">
                <a:pos x="connsiteX0" y="connsiteY0"/>
              </a:cxn>
              <a:cxn ang="0">
                <a:pos x="connsiteX1" y="connsiteY1"/>
              </a:cxn>
              <a:cxn ang="0">
                <a:pos x="connsiteX2" y="connsiteY2"/>
              </a:cxn>
              <a:cxn ang="0">
                <a:pos x="connsiteX3" y="connsiteY3"/>
              </a:cxn>
            </a:cxnLst>
            <a:rect l="l" t="t" r="r" b="b"/>
            <a:pathLst>
              <a:path w="4640949" h="7397690">
                <a:moveTo>
                  <a:pt x="0" y="0"/>
                </a:moveTo>
                <a:lnTo>
                  <a:pt x="4640949" y="0"/>
                </a:lnTo>
                <a:lnTo>
                  <a:pt x="4640949" y="7397690"/>
                </a:lnTo>
                <a:lnTo>
                  <a:pt x="0" y="7397690"/>
                </a:lnTo>
                <a:close/>
              </a:path>
            </a:pathLst>
          </a:custGeom>
        </p:spPr>
      </p:pic>
      <p:sp>
        <p:nvSpPr>
          <p:cNvPr id="20" name="Rounded Rectangle 19">
            <a:extLst>
              <a:ext uri="{FF2B5EF4-FFF2-40B4-BE49-F238E27FC236}">
                <a16:creationId xmlns:a16="http://schemas.microsoft.com/office/drawing/2014/main" id="{F6D9BA7F-B43B-4C6B-2278-B881C197F321}"/>
              </a:ext>
            </a:extLst>
          </p:cNvPr>
          <p:cNvSpPr/>
          <p:nvPr/>
        </p:nvSpPr>
        <p:spPr>
          <a:xfrm>
            <a:off x="6264629" y="1892841"/>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938B4B21-EE66-C23C-9987-E7414C98EB25}"/>
              </a:ext>
            </a:extLst>
          </p:cNvPr>
          <p:cNvSpPr/>
          <p:nvPr/>
        </p:nvSpPr>
        <p:spPr>
          <a:xfrm>
            <a:off x="6264629" y="2571254"/>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a:extLst>
              <a:ext uri="{FF2B5EF4-FFF2-40B4-BE49-F238E27FC236}">
                <a16:creationId xmlns:a16="http://schemas.microsoft.com/office/drawing/2014/main" id="{65E0DD38-2E72-60D3-E723-1C80694CDD59}"/>
              </a:ext>
            </a:extLst>
          </p:cNvPr>
          <p:cNvSpPr/>
          <p:nvPr/>
        </p:nvSpPr>
        <p:spPr>
          <a:xfrm>
            <a:off x="6264629" y="3249667"/>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B85F29EE-4E65-5174-FA37-3AB032F58287}"/>
              </a:ext>
            </a:extLst>
          </p:cNvPr>
          <p:cNvSpPr/>
          <p:nvPr/>
        </p:nvSpPr>
        <p:spPr>
          <a:xfrm>
            <a:off x="6264629" y="3928080"/>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F3495182-E924-07AC-9EF4-CD383F88D3B4}"/>
              </a:ext>
            </a:extLst>
          </p:cNvPr>
          <p:cNvSpPr/>
          <p:nvPr/>
        </p:nvSpPr>
        <p:spPr>
          <a:xfrm>
            <a:off x="6264629" y="4606493"/>
            <a:ext cx="384292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Rounded Rectangle 4">
            <a:extLst>
              <a:ext uri="{FF2B5EF4-FFF2-40B4-BE49-F238E27FC236}">
                <a16:creationId xmlns:a16="http://schemas.microsoft.com/office/drawing/2014/main" id="{8A906784-A7ED-7647-B4D9-AE805A5CBE5A}"/>
              </a:ext>
            </a:extLst>
          </p:cNvPr>
          <p:cNvSpPr/>
          <p:nvPr/>
        </p:nvSpPr>
        <p:spPr>
          <a:xfrm>
            <a:off x="3501548" y="1446619"/>
            <a:ext cx="3049540" cy="4161819"/>
          </a:xfrm>
          <a:prstGeom prst="roundRect">
            <a:avLst>
              <a:gd name="adj" fmla="val 6654"/>
            </a:avLst>
          </a:prstGeom>
          <a:solidFill>
            <a:schemeClr val="bg1"/>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748479" y="2040067"/>
            <a:ext cx="3049540" cy="369332"/>
          </a:xfrm>
          <a:prstGeom prst="rect">
            <a:avLst/>
          </a:prstGeom>
          <a:noFill/>
        </p:spPr>
        <p:txBody>
          <a:bodyPr wrap="square" rtlCol="0">
            <a:spAutoFit/>
          </a:bodyPr>
          <a:lstStyle/>
          <a:p>
            <a:r>
              <a:rPr lang="en-GB">
                <a:solidFill>
                  <a:schemeClr val="bg1"/>
                </a:solidFill>
                <a:latin typeface="Avenir Book" panose="02000503020000020003" pitchFamily="2" charset="0"/>
              </a:rPr>
              <a:t>Summer and October holidays</a:t>
            </a:r>
          </a:p>
        </p:txBody>
      </p:sp>
      <p:cxnSp>
        <p:nvCxnSpPr>
          <p:cNvPr id="9" name="Straight Connector 8">
            <a:extLst>
              <a:ext uri="{FF2B5EF4-FFF2-40B4-BE49-F238E27FC236}">
                <a16:creationId xmlns:a16="http://schemas.microsoft.com/office/drawing/2014/main" id="{F135290C-5FC2-466A-0F65-56808A7D039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F24361-2F52-E409-B2CD-10280CB90A50}"/>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03B6DB9-68C1-AC3D-AE31-56081C5C7250}"/>
              </a:ext>
            </a:extLst>
          </p:cNvPr>
          <p:cNvSpPr txBox="1"/>
          <p:nvPr/>
        </p:nvSpPr>
        <p:spPr>
          <a:xfrm>
            <a:off x="6748479" y="2687689"/>
            <a:ext cx="3049540" cy="369332"/>
          </a:xfrm>
          <a:prstGeom prst="rect">
            <a:avLst/>
          </a:prstGeom>
          <a:noFill/>
        </p:spPr>
        <p:txBody>
          <a:bodyPr wrap="square" rtlCol="0">
            <a:spAutoFit/>
          </a:bodyPr>
          <a:lstStyle/>
          <a:p>
            <a:r>
              <a:rPr lang="en-GB">
                <a:solidFill>
                  <a:schemeClr val="bg1"/>
                </a:solidFill>
                <a:latin typeface="Avenir Book" panose="02000503020000020003" pitchFamily="2" charset="0"/>
              </a:rPr>
              <a:t>Employers across UK</a:t>
            </a:r>
          </a:p>
        </p:txBody>
      </p:sp>
      <p:sp>
        <p:nvSpPr>
          <p:cNvPr id="14" name="TextBox 13">
            <a:extLst>
              <a:ext uri="{FF2B5EF4-FFF2-40B4-BE49-F238E27FC236}">
                <a16:creationId xmlns:a16="http://schemas.microsoft.com/office/drawing/2014/main" id="{88F582A4-8202-2051-B809-F2C35BD4FB8F}"/>
              </a:ext>
            </a:extLst>
          </p:cNvPr>
          <p:cNvSpPr txBox="1"/>
          <p:nvPr/>
        </p:nvSpPr>
        <p:spPr>
          <a:xfrm>
            <a:off x="6653948" y="3248612"/>
            <a:ext cx="3359076" cy="646331"/>
          </a:xfrm>
          <a:prstGeom prst="rect">
            <a:avLst/>
          </a:prstGeom>
          <a:noFill/>
        </p:spPr>
        <p:txBody>
          <a:bodyPr wrap="square" rtlCol="0">
            <a:spAutoFit/>
          </a:bodyPr>
          <a:lstStyle/>
          <a:p>
            <a:r>
              <a:rPr lang="en-GB">
                <a:solidFill>
                  <a:schemeClr val="bg1"/>
                </a:solidFill>
                <a:latin typeface="Avenir Book" panose="02000503020000020003" pitchFamily="2" charset="0"/>
              </a:rPr>
              <a:t>Student engagement contributes to chance of being offered internship</a:t>
            </a:r>
          </a:p>
        </p:txBody>
      </p:sp>
      <p:sp>
        <p:nvSpPr>
          <p:cNvPr id="16" name="TextBox 15">
            <a:extLst>
              <a:ext uri="{FF2B5EF4-FFF2-40B4-BE49-F238E27FC236}">
                <a16:creationId xmlns:a16="http://schemas.microsoft.com/office/drawing/2014/main" id="{D312D80E-2B10-1FC1-EA23-193ABB06BBAE}"/>
              </a:ext>
            </a:extLst>
          </p:cNvPr>
          <p:cNvSpPr txBox="1"/>
          <p:nvPr/>
        </p:nvSpPr>
        <p:spPr>
          <a:xfrm>
            <a:off x="6726142" y="4038020"/>
            <a:ext cx="3534130" cy="369332"/>
          </a:xfrm>
          <a:prstGeom prst="rect">
            <a:avLst/>
          </a:prstGeom>
          <a:noFill/>
        </p:spPr>
        <p:txBody>
          <a:bodyPr wrap="square" rtlCol="0">
            <a:spAutoFit/>
          </a:bodyPr>
          <a:lstStyle/>
          <a:p>
            <a:r>
              <a:rPr lang="en-GB">
                <a:solidFill>
                  <a:schemeClr val="bg1"/>
                </a:solidFill>
                <a:latin typeface="Avenir Book" panose="02000503020000020003" pitchFamily="2" charset="0"/>
              </a:rPr>
              <a:t>Matched in your sector preference</a:t>
            </a:r>
          </a:p>
        </p:txBody>
      </p:sp>
      <p:sp>
        <p:nvSpPr>
          <p:cNvPr id="18" name="TextBox 17">
            <a:extLst>
              <a:ext uri="{FF2B5EF4-FFF2-40B4-BE49-F238E27FC236}">
                <a16:creationId xmlns:a16="http://schemas.microsoft.com/office/drawing/2014/main" id="{3C56E6D0-0396-3E5D-7590-E798D4ABC60B}"/>
              </a:ext>
            </a:extLst>
          </p:cNvPr>
          <p:cNvSpPr txBox="1"/>
          <p:nvPr/>
        </p:nvSpPr>
        <p:spPr>
          <a:xfrm>
            <a:off x="6730410" y="4745290"/>
            <a:ext cx="3282614" cy="369332"/>
          </a:xfrm>
          <a:prstGeom prst="rect">
            <a:avLst/>
          </a:prstGeom>
          <a:noFill/>
        </p:spPr>
        <p:txBody>
          <a:bodyPr wrap="square" rtlCol="0">
            <a:spAutoFit/>
          </a:bodyPr>
          <a:lstStyle/>
          <a:p>
            <a:r>
              <a:rPr lang="en-GB">
                <a:solidFill>
                  <a:schemeClr val="bg1"/>
                </a:solidFill>
                <a:latin typeface="Avenir Book" panose="02000503020000020003" pitchFamily="2" charset="0"/>
              </a:rPr>
              <a:t>First hand insight and experience</a:t>
            </a:r>
          </a:p>
        </p:txBody>
      </p:sp>
      <p:sp>
        <p:nvSpPr>
          <p:cNvPr id="6" name="TextBox 5">
            <a:extLst>
              <a:ext uri="{FF2B5EF4-FFF2-40B4-BE49-F238E27FC236}">
                <a16:creationId xmlns:a16="http://schemas.microsoft.com/office/drawing/2014/main" id="{1C4B2338-C9A7-1D4B-D3FE-F7DA30A8156C}"/>
              </a:ext>
            </a:extLst>
          </p:cNvPr>
          <p:cNvSpPr txBox="1"/>
          <p:nvPr/>
        </p:nvSpPr>
        <p:spPr>
          <a:xfrm>
            <a:off x="3835735" y="4013739"/>
            <a:ext cx="2381167" cy="584775"/>
          </a:xfrm>
          <a:prstGeom prst="rect">
            <a:avLst/>
          </a:prstGeom>
          <a:noFill/>
        </p:spPr>
        <p:txBody>
          <a:bodyPr wrap="square" rtlCol="0">
            <a:spAutoFit/>
          </a:bodyPr>
          <a:lstStyle/>
          <a:p>
            <a:pPr algn="ctr"/>
            <a:r>
              <a:rPr lang="en-GB" sz="3200">
                <a:solidFill>
                  <a:srgbClr val="1F0D52"/>
                </a:solidFill>
                <a:latin typeface="Avenir Book" panose="02000503020000020003" pitchFamily="2" charset="0"/>
                <a:cs typeface="Arial" panose="020B0604020202020204" pitchFamily="34" charset="0"/>
              </a:rPr>
              <a:t>Internships</a:t>
            </a:r>
          </a:p>
        </p:txBody>
      </p:sp>
      <p:pic>
        <p:nvPicPr>
          <p:cNvPr id="7" name="Picture 8" descr="Internships with top employers">
            <a:extLst>
              <a:ext uri="{FF2B5EF4-FFF2-40B4-BE49-F238E27FC236}">
                <a16:creationId xmlns:a16="http://schemas.microsoft.com/office/drawing/2014/main" id="{19F22C85-1729-8A24-1515-0019B851E51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426193" y="2488153"/>
            <a:ext cx="1200250" cy="1190945"/>
          </a:xfrm>
          <a:prstGeom prst="rect">
            <a:avLst/>
          </a:prstGeom>
          <a:noFill/>
          <a:extLst>
            <a:ext uri="{909E8E84-426E-40DD-AFC4-6F175D3DCCD1}">
              <a14:hiddenFill xmlns:a14="http://schemas.microsoft.com/office/drawing/2010/main">
                <a:solidFill>
                  <a:srgbClr val="FFFFFF"/>
                </a:solidFill>
              </a14:hiddenFill>
            </a:ext>
          </a:extLst>
        </p:spPr>
      </p:pic>
      <p:cxnSp>
        <p:nvCxnSpPr>
          <p:cNvPr id="28" name="Straight Connector 27">
            <a:extLst>
              <a:ext uri="{FF2B5EF4-FFF2-40B4-BE49-F238E27FC236}">
                <a16:creationId xmlns:a16="http://schemas.microsoft.com/office/drawing/2014/main" id="{84C4855D-1E0F-0041-48FC-E2431A42468E}"/>
              </a:ext>
            </a:extLst>
          </p:cNvPr>
          <p:cNvCxnSpPr>
            <a:cxnSpLocks/>
          </p:cNvCxnSpPr>
          <p:nvPr/>
        </p:nvCxnSpPr>
        <p:spPr>
          <a:xfrm>
            <a:off x="4475020" y="3839096"/>
            <a:ext cx="1107529" cy="0"/>
          </a:xfrm>
          <a:prstGeom prst="line">
            <a:avLst/>
          </a:prstGeom>
          <a:ln w="66675"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29" name="Rectangle 17">
            <a:extLst>
              <a:ext uri="{FF2B5EF4-FFF2-40B4-BE49-F238E27FC236}">
                <a16:creationId xmlns:a16="http://schemas.microsoft.com/office/drawing/2014/main" id="{FCE4C540-1FD9-52E2-7909-46F115DBBC51}"/>
              </a:ext>
            </a:extLst>
          </p:cNvPr>
          <p:cNvSpPr/>
          <p:nvPr/>
        </p:nvSpPr>
        <p:spPr>
          <a:xfrm rot="13351120">
            <a:off x="7736175" y="-2371818"/>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Donut 30">
            <a:extLst>
              <a:ext uri="{FF2B5EF4-FFF2-40B4-BE49-F238E27FC236}">
                <a16:creationId xmlns:a16="http://schemas.microsoft.com/office/drawing/2014/main" id="{5F7326CF-10A6-0D65-C7C3-B8E81F2097F9}"/>
              </a:ext>
            </a:extLst>
          </p:cNvPr>
          <p:cNvSpPr/>
          <p:nvPr/>
        </p:nvSpPr>
        <p:spPr>
          <a:xfrm>
            <a:off x="11499392" y="2907263"/>
            <a:ext cx="1980352" cy="1980352"/>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TextBox 2">
            <a:extLst>
              <a:ext uri="{FF2B5EF4-FFF2-40B4-BE49-F238E27FC236}">
                <a16:creationId xmlns:a16="http://schemas.microsoft.com/office/drawing/2014/main" id="{A15F0721-C047-2683-1D2C-0B72D05BFA24}"/>
              </a:ext>
            </a:extLst>
          </p:cNvPr>
          <p:cNvSpPr txBox="1"/>
          <p:nvPr/>
        </p:nvSpPr>
        <p:spPr>
          <a:xfrm>
            <a:off x="4811105" y="491705"/>
            <a:ext cx="7842738" cy="707886"/>
          </a:xfrm>
          <a:prstGeom prst="rect">
            <a:avLst/>
          </a:prstGeom>
          <a:noFill/>
        </p:spPr>
        <p:txBody>
          <a:bodyPr wrap="square" anchor="ctr">
            <a:spAutoFit/>
          </a:bodyPr>
          <a:lstStyle/>
          <a:p>
            <a:r>
              <a:rPr lang="en-US" sz="4000" b="1">
                <a:solidFill>
                  <a:srgbClr val="1F0D52"/>
                </a:solidFill>
                <a:latin typeface="Avenir Book" panose="02000503020000020003"/>
              </a:rPr>
              <a:t>What we offer</a:t>
            </a:r>
          </a:p>
        </p:txBody>
      </p:sp>
      <p:pic>
        <p:nvPicPr>
          <p:cNvPr id="4" name="Picture 3">
            <a:extLst>
              <a:ext uri="{FF2B5EF4-FFF2-40B4-BE49-F238E27FC236}">
                <a16:creationId xmlns:a16="http://schemas.microsoft.com/office/drawing/2014/main" id="{C4B8A5CA-E918-0F96-2043-4D602F545D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3900291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0869" y="383412"/>
            <a:ext cx="8821021" cy="707886"/>
          </a:xfrm>
          <a:prstGeom prst="rect">
            <a:avLst/>
          </a:prstGeom>
          <a:noFill/>
        </p:spPr>
        <p:txBody>
          <a:bodyPr wrap="square" rtlCol="0">
            <a:spAutoFit/>
          </a:bodyPr>
          <a:lstStyle/>
          <a:p>
            <a:r>
              <a:rPr lang="en-GB" sz="4000" b="1">
                <a:solidFill>
                  <a:srgbClr val="1F0D52"/>
                </a:solidFill>
                <a:latin typeface="Avenir Book" panose="02000503020000020003"/>
                <a:cs typeface="Arial" panose="020B0604020202020204" pitchFamily="34" charset="0"/>
              </a:rPr>
              <a:t>Programmes designed around you</a:t>
            </a:r>
          </a:p>
        </p:txBody>
      </p:sp>
      <p:cxnSp>
        <p:nvCxnSpPr>
          <p:cNvPr id="2" name="Straight Connector 1">
            <a:extLst>
              <a:ext uri="{FF2B5EF4-FFF2-40B4-BE49-F238E27FC236}">
                <a16:creationId xmlns:a16="http://schemas.microsoft.com/office/drawing/2014/main" id="{DF15ED2A-2C3A-E861-1315-67D043CA5EA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5587E789-BA6A-B411-8280-2376A89E18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10302" y="6241707"/>
            <a:ext cx="948120" cy="386307"/>
          </a:xfrm>
          <a:prstGeom prst="rect">
            <a:avLst/>
          </a:prstGeom>
        </p:spPr>
      </p:pic>
      <p:cxnSp>
        <p:nvCxnSpPr>
          <p:cNvPr id="4" name="Straight Connector 3">
            <a:extLst>
              <a:ext uri="{FF2B5EF4-FFF2-40B4-BE49-F238E27FC236}">
                <a16:creationId xmlns:a16="http://schemas.microsoft.com/office/drawing/2014/main" id="{FBDF8051-4220-F558-6136-1492CDD8011B}"/>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
        <p:nvSpPr>
          <p:cNvPr id="21" name="Text Placeholder 3">
            <a:extLst>
              <a:ext uri="{FF2B5EF4-FFF2-40B4-BE49-F238E27FC236}">
                <a16:creationId xmlns:a16="http://schemas.microsoft.com/office/drawing/2014/main" id="{AE3C22E3-075E-DCC6-146C-E855B11B0B10}"/>
              </a:ext>
            </a:extLst>
          </p:cNvPr>
          <p:cNvSpPr txBox="1">
            <a:spLocks/>
          </p:cNvSpPr>
          <p:nvPr/>
        </p:nvSpPr>
        <p:spPr>
          <a:xfrm>
            <a:off x="533638" y="2479529"/>
            <a:ext cx="3466214" cy="1384995"/>
          </a:xfrm>
          <a:prstGeom prst="rect">
            <a:avLst/>
          </a:prstGeom>
        </p:spPr>
        <p:txBody>
          <a:bodyPr vert="horz" wrap="square" lIns="0" tIns="0" rIns="0" bIns="0" rtlCol="0" anchor="t">
            <a:spAutoFit/>
          </a:bodyPr>
          <a:lstStyle>
            <a:lvl1pPr marL="0" marR="0" indent="0" algn="l" defTabSz="609585" rtl="0" eaLnBrk="1" fontAlgn="auto" latinLnBrk="0" hangingPunct="1">
              <a:lnSpc>
                <a:spcPct val="100000"/>
              </a:lnSpc>
              <a:spcBef>
                <a:spcPts val="0"/>
              </a:spcBef>
              <a:spcAft>
                <a:spcPts val="0"/>
              </a:spcAft>
              <a:buClrTx/>
              <a:buSzTx/>
              <a:buFont typeface="Arial"/>
              <a:buNone/>
              <a:tabLst/>
              <a:defRPr sz="2133" kern="1200">
                <a:solidFill>
                  <a:srgbClr val="2B255D"/>
                </a:solidFill>
                <a:latin typeface="Arial"/>
                <a:ea typeface="+mn-ea"/>
                <a:cs typeface="Arial"/>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GB" sz="1800">
                <a:solidFill>
                  <a:schemeClr val="tx1"/>
                </a:solidFill>
                <a:latin typeface="Avenir Book" panose="02000503020000020003"/>
              </a:rPr>
              <a:t>Based in Birmingham, Cardiff, Glasgow, Leeds, Liverpool, London, Manchester, Newcastle</a:t>
            </a:r>
          </a:p>
          <a:p>
            <a:pPr marL="342900" indent="-342900">
              <a:buFont typeface="Arial" panose="020B0604020202020204" pitchFamily="34" charset="0"/>
              <a:buChar char="•"/>
            </a:pPr>
            <a:r>
              <a:rPr lang="en-GB" sz="1800">
                <a:solidFill>
                  <a:schemeClr val="tx1"/>
                </a:solidFill>
                <a:latin typeface="Avenir Book" panose="02000503020000020003"/>
              </a:rPr>
              <a:t>All sectors</a:t>
            </a:r>
          </a:p>
          <a:p>
            <a:pPr marL="342900" indent="-342900">
              <a:buFont typeface="Arial" panose="020B0604020202020204" pitchFamily="34" charset="0"/>
              <a:buChar char="•"/>
            </a:pPr>
            <a:r>
              <a:rPr lang="en-GB" sz="1800">
                <a:solidFill>
                  <a:schemeClr val="tx1"/>
                </a:solidFill>
                <a:latin typeface="Avenir Book" panose="02000503020000020003"/>
              </a:rPr>
              <a:t>Face-to-face and virtual support</a:t>
            </a:r>
          </a:p>
        </p:txBody>
      </p:sp>
      <p:sp>
        <p:nvSpPr>
          <p:cNvPr id="22" name="Text Placeholder 3">
            <a:extLst>
              <a:ext uri="{FF2B5EF4-FFF2-40B4-BE49-F238E27FC236}">
                <a16:creationId xmlns:a16="http://schemas.microsoft.com/office/drawing/2014/main" id="{887B2753-2008-4E45-7882-6121CE772BA5}"/>
              </a:ext>
            </a:extLst>
          </p:cNvPr>
          <p:cNvSpPr txBox="1">
            <a:spLocks/>
          </p:cNvSpPr>
          <p:nvPr/>
        </p:nvSpPr>
        <p:spPr>
          <a:xfrm>
            <a:off x="4700672" y="2484640"/>
            <a:ext cx="2916001" cy="1384995"/>
          </a:xfrm>
          <a:prstGeom prst="rect">
            <a:avLst/>
          </a:prstGeom>
        </p:spPr>
        <p:txBody>
          <a:bodyPr vert="horz" wrap="square" lIns="0" tIns="0" rIns="0" bIns="0" rtlCol="0" anchor="t">
            <a:spAutoFit/>
          </a:bodyPr>
          <a:lstStyle>
            <a:lvl1pPr marL="0" marR="0" indent="0" algn="l" defTabSz="609585" rtl="0" eaLnBrk="1" fontAlgn="auto" latinLnBrk="0" hangingPunct="1">
              <a:lnSpc>
                <a:spcPct val="100000"/>
              </a:lnSpc>
              <a:spcBef>
                <a:spcPts val="0"/>
              </a:spcBef>
              <a:spcAft>
                <a:spcPts val="0"/>
              </a:spcAft>
              <a:buClrTx/>
              <a:buSzTx/>
              <a:buFont typeface="Arial"/>
              <a:buNone/>
              <a:tabLst/>
              <a:defRPr sz="2133" kern="1200">
                <a:solidFill>
                  <a:srgbClr val="2B255D"/>
                </a:solidFill>
                <a:latin typeface="Arial"/>
                <a:ea typeface="+mn-ea"/>
                <a:cs typeface="Arial"/>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solidFill>
                  <a:schemeClr val="tx1"/>
                </a:solidFill>
                <a:latin typeface="Avenir Book" panose="02000503020000020003"/>
              </a:rPr>
              <a:t>Sector or employer insight with top employers:</a:t>
            </a:r>
          </a:p>
          <a:p>
            <a:pPr marL="342900" indent="-342900">
              <a:buFont typeface="Arial,Sans-Serif" panose="020B0604020202020204" pitchFamily="34" charset="0"/>
              <a:buChar char="•"/>
            </a:pPr>
            <a:r>
              <a:rPr lang="en-GB" sz="1800">
                <a:solidFill>
                  <a:schemeClr val="tx1"/>
                </a:solidFill>
                <a:latin typeface="Avenir Book" panose="02000503020000020003"/>
              </a:rPr>
              <a:t>Selected sectors</a:t>
            </a:r>
          </a:p>
          <a:p>
            <a:pPr marL="342900" indent="-342900">
              <a:buFont typeface="Arial,Sans-Serif" panose="020B0604020202020204" pitchFamily="34" charset="0"/>
              <a:buChar char="•"/>
            </a:pPr>
            <a:r>
              <a:rPr lang="en-GB" sz="1800">
                <a:solidFill>
                  <a:schemeClr val="tx1"/>
                </a:solidFill>
                <a:latin typeface="Avenir Book" panose="02000503020000020003"/>
              </a:rPr>
              <a:t>Guaranteed face-to-face residentials</a:t>
            </a:r>
          </a:p>
        </p:txBody>
      </p:sp>
      <p:sp>
        <p:nvSpPr>
          <p:cNvPr id="23" name="TextBox 22">
            <a:extLst>
              <a:ext uri="{FF2B5EF4-FFF2-40B4-BE49-F238E27FC236}">
                <a16:creationId xmlns:a16="http://schemas.microsoft.com/office/drawing/2014/main" id="{35F676D2-3F95-DC1F-7FBE-735A06E6B3F0}"/>
              </a:ext>
            </a:extLst>
          </p:cNvPr>
          <p:cNvSpPr txBox="1"/>
          <p:nvPr/>
        </p:nvSpPr>
        <p:spPr>
          <a:xfrm>
            <a:off x="8478087" y="2432470"/>
            <a:ext cx="2916000" cy="2031325"/>
          </a:xfrm>
          <a:prstGeom prst="rect">
            <a:avLst/>
          </a:prstGeom>
          <a:noFill/>
        </p:spPr>
        <p:txBody>
          <a:bodyPr wrap="square">
            <a:spAutoFit/>
          </a:bodyPr>
          <a:lstStyle/>
          <a:p>
            <a:pPr marL="342900" indent="-342900">
              <a:buFont typeface="Arial" panose="020B0604020202020204" pitchFamily="34" charset="0"/>
              <a:buChar char="•"/>
            </a:pPr>
            <a:r>
              <a:rPr lang="en-GB">
                <a:latin typeface="Avenir Book" panose="02000503020000020003"/>
                <a:cs typeface="Arial" panose="020B0604020202020204" pitchFamily="34" charset="0"/>
              </a:rPr>
              <a:t>Open to students across the UK</a:t>
            </a:r>
          </a:p>
          <a:p>
            <a:pPr marL="342900" indent="-342900">
              <a:buFont typeface="Arial" panose="020B0604020202020204" pitchFamily="34" charset="0"/>
              <a:buChar char="•"/>
            </a:pPr>
            <a:r>
              <a:rPr lang="en-GB">
                <a:latin typeface="Avenir Book" panose="02000503020000020003"/>
                <a:cs typeface="Arial" panose="020B0604020202020204" pitchFamily="34" charset="0"/>
              </a:rPr>
              <a:t>All sectors</a:t>
            </a:r>
          </a:p>
          <a:p>
            <a:pPr marL="342900" indent="-342900">
              <a:buFont typeface="Arial" panose="020B0604020202020204" pitchFamily="34" charset="0"/>
              <a:buChar char="•"/>
            </a:pPr>
            <a:r>
              <a:rPr lang="en-GB">
                <a:latin typeface="Avenir Book" panose="02000503020000020003"/>
                <a:cs typeface="Arial" panose="020B0604020202020204" pitchFamily="34" charset="0"/>
              </a:rPr>
              <a:t>Virtual support with face-to-face support dependent on location and capacity</a:t>
            </a:r>
          </a:p>
        </p:txBody>
      </p:sp>
      <p:cxnSp>
        <p:nvCxnSpPr>
          <p:cNvPr id="24" name="Straight Connector 23">
            <a:extLst>
              <a:ext uri="{FF2B5EF4-FFF2-40B4-BE49-F238E27FC236}">
                <a16:creationId xmlns:a16="http://schemas.microsoft.com/office/drawing/2014/main" id="{F4382E2D-4842-E522-A754-27255DCE0C9A}"/>
              </a:ext>
            </a:extLst>
          </p:cNvPr>
          <p:cNvCxnSpPr>
            <a:cxnSpLocks/>
          </p:cNvCxnSpPr>
          <p:nvPr/>
        </p:nvCxnSpPr>
        <p:spPr>
          <a:xfrm>
            <a:off x="1653993" y="2277123"/>
            <a:ext cx="718330" cy="0"/>
          </a:xfrm>
          <a:prstGeom prst="line">
            <a:avLst/>
          </a:prstGeom>
          <a:ln w="25400" cap="rnd">
            <a:solidFill>
              <a:srgbClr val="FF157C"/>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D6745CC-44F0-31BC-4C7C-926F25F5C331}"/>
              </a:ext>
            </a:extLst>
          </p:cNvPr>
          <p:cNvCxnSpPr>
            <a:cxnSpLocks/>
          </p:cNvCxnSpPr>
          <p:nvPr/>
        </p:nvCxnSpPr>
        <p:spPr>
          <a:xfrm>
            <a:off x="5737544" y="2277123"/>
            <a:ext cx="718330" cy="0"/>
          </a:xfrm>
          <a:prstGeom prst="line">
            <a:avLst/>
          </a:prstGeom>
          <a:ln w="25400" cap="rnd">
            <a:solidFill>
              <a:srgbClr val="FF157C"/>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F54E38C-7843-9A03-B3B8-218C2B55C9CF}"/>
              </a:ext>
            </a:extLst>
          </p:cNvPr>
          <p:cNvCxnSpPr>
            <a:cxnSpLocks/>
          </p:cNvCxnSpPr>
          <p:nvPr/>
        </p:nvCxnSpPr>
        <p:spPr>
          <a:xfrm>
            <a:off x="9640469" y="2277123"/>
            <a:ext cx="718330" cy="0"/>
          </a:xfrm>
          <a:prstGeom prst="line">
            <a:avLst/>
          </a:prstGeom>
          <a:ln w="25400" cap="rnd">
            <a:solidFill>
              <a:srgbClr val="FF157C"/>
            </a:solidFill>
            <a:round/>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0E1B4FF0-6B43-2067-6312-7D827D2EC5FE}"/>
              </a:ext>
            </a:extLst>
          </p:cNvPr>
          <p:cNvSpPr/>
          <p:nvPr/>
        </p:nvSpPr>
        <p:spPr>
          <a:xfrm>
            <a:off x="793279" y="1440945"/>
            <a:ext cx="256660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bg1"/>
                </a:solidFill>
                <a:latin typeface="Avenir Book" panose="02000503020000020003"/>
              </a:rPr>
              <a:t>APP City</a:t>
            </a:r>
          </a:p>
        </p:txBody>
      </p:sp>
      <p:sp>
        <p:nvSpPr>
          <p:cNvPr id="29" name="Rounded Rectangle 28">
            <a:extLst>
              <a:ext uri="{FF2B5EF4-FFF2-40B4-BE49-F238E27FC236}">
                <a16:creationId xmlns:a16="http://schemas.microsoft.com/office/drawing/2014/main" id="{8B540196-FA9D-A295-2988-C2D1D36F142B}"/>
              </a:ext>
            </a:extLst>
          </p:cNvPr>
          <p:cNvSpPr/>
          <p:nvPr/>
        </p:nvSpPr>
        <p:spPr>
          <a:xfrm>
            <a:off x="4576745" y="1440945"/>
            <a:ext cx="3039928"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b="1">
                <a:solidFill>
                  <a:schemeClr val="bg1"/>
                </a:solidFill>
                <a:latin typeface="Avenir Book" panose="02000503020000020003"/>
              </a:rPr>
              <a:t>APP Employer Insight</a:t>
            </a:r>
          </a:p>
        </p:txBody>
      </p:sp>
      <p:sp>
        <p:nvSpPr>
          <p:cNvPr id="30" name="Rounded Rectangle 29">
            <a:extLst>
              <a:ext uri="{FF2B5EF4-FFF2-40B4-BE49-F238E27FC236}">
                <a16:creationId xmlns:a16="http://schemas.microsoft.com/office/drawing/2014/main" id="{3FF64C99-1B91-674C-263D-778A3E361ABD}"/>
              </a:ext>
            </a:extLst>
          </p:cNvPr>
          <p:cNvSpPr/>
          <p:nvPr/>
        </p:nvSpPr>
        <p:spPr>
          <a:xfrm>
            <a:off x="8716331" y="1440945"/>
            <a:ext cx="2566606" cy="632985"/>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bg1"/>
                </a:solidFill>
                <a:latin typeface="Avenir Book" panose="02000503020000020003"/>
              </a:rPr>
              <a:t>APP</a:t>
            </a:r>
            <a:r>
              <a:rPr lang="en-GB" sz="2400" b="1">
                <a:solidFill>
                  <a:schemeClr val="bg1"/>
                </a:solidFill>
                <a:latin typeface="Avenir Book" panose="02000503020000020003"/>
              </a:rPr>
              <a:t> </a:t>
            </a:r>
            <a:r>
              <a:rPr lang="en-GB" sz="2000" b="1">
                <a:solidFill>
                  <a:schemeClr val="bg1"/>
                </a:solidFill>
                <a:latin typeface="Avenir Book" panose="02000503020000020003"/>
              </a:rPr>
              <a:t>Reach</a:t>
            </a:r>
            <a:endParaRPr lang="en-GB" sz="2400" b="1">
              <a:solidFill>
                <a:schemeClr val="bg1"/>
              </a:solidFill>
              <a:latin typeface="Avenir Book" panose="02000503020000020003"/>
            </a:endParaRPr>
          </a:p>
        </p:txBody>
      </p:sp>
      <p:grpSp>
        <p:nvGrpSpPr>
          <p:cNvPr id="31" name="Group 30">
            <a:extLst>
              <a:ext uri="{FF2B5EF4-FFF2-40B4-BE49-F238E27FC236}">
                <a16:creationId xmlns:a16="http://schemas.microsoft.com/office/drawing/2014/main" id="{F7D2B7A8-171C-0CB6-3AC1-1EF326BE0D7B}"/>
              </a:ext>
            </a:extLst>
          </p:cNvPr>
          <p:cNvGrpSpPr/>
          <p:nvPr/>
        </p:nvGrpSpPr>
        <p:grpSpPr>
          <a:xfrm>
            <a:off x="5753581" y="4445119"/>
            <a:ext cx="1968149" cy="1968149"/>
            <a:chOff x="2018201" y="4535990"/>
            <a:chExt cx="1613282" cy="1613282"/>
          </a:xfrm>
        </p:grpSpPr>
        <p:sp>
          <p:nvSpPr>
            <p:cNvPr id="32" name="Oval 31">
              <a:extLst>
                <a:ext uri="{FF2B5EF4-FFF2-40B4-BE49-F238E27FC236}">
                  <a16:creationId xmlns:a16="http://schemas.microsoft.com/office/drawing/2014/main" id="{62673B81-FE4A-1208-A399-5ECDB1BFBAED}"/>
                </a:ext>
              </a:extLst>
            </p:cNvPr>
            <p:cNvSpPr/>
            <p:nvPr/>
          </p:nvSpPr>
          <p:spPr>
            <a:xfrm>
              <a:off x="2018201" y="4535990"/>
              <a:ext cx="1613282" cy="1613282"/>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E81B411C-4483-0BA1-C6E4-4196270B2AE4}"/>
                </a:ext>
              </a:extLst>
            </p:cNvPr>
            <p:cNvSpPr/>
            <p:nvPr/>
          </p:nvSpPr>
          <p:spPr>
            <a:xfrm>
              <a:off x="2078698" y="4596487"/>
              <a:ext cx="1492288" cy="1492288"/>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AF1E3409-E9A1-52EC-DEB4-F914422F86A9}"/>
                </a:ext>
              </a:extLst>
            </p:cNvPr>
            <p:cNvSpPr/>
            <p:nvPr/>
          </p:nvSpPr>
          <p:spPr>
            <a:xfrm>
              <a:off x="2213332" y="4731121"/>
              <a:ext cx="1223021" cy="1223021"/>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oup 35">
            <a:extLst>
              <a:ext uri="{FF2B5EF4-FFF2-40B4-BE49-F238E27FC236}">
                <a16:creationId xmlns:a16="http://schemas.microsoft.com/office/drawing/2014/main" id="{81EC1DE5-75BD-43CE-1B09-6FDF27CF06F4}"/>
              </a:ext>
            </a:extLst>
          </p:cNvPr>
          <p:cNvGrpSpPr/>
          <p:nvPr/>
        </p:nvGrpSpPr>
        <p:grpSpPr>
          <a:xfrm>
            <a:off x="3154403" y="4445119"/>
            <a:ext cx="1968149" cy="1968149"/>
            <a:chOff x="2018201" y="4535990"/>
            <a:chExt cx="1613282" cy="1613282"/>
          </a:xfrm>
        </p:grpSpPr>
        <p:sp>
          <p:nvSpPr>
            <p:cNvPr id="37" name="Oval 36">
              <a:extLst>
                <a:ext uri="{FF2B5EF4-FFF2-40B4-BE49-F238E27FC236}">
                  <a16:creationId xmlns:a16="http://schemas.microsoft.com/office/drawing/2014/main" id="{F90B6F5B-3E38-C426-C600-16E4EE2065EB}"/>
                </a:ext>
              </a:extLst>
            </p:cNvPr>
            <p:cNvSpPr/>
            <p:nvPr/>
          </p:nvSpPr>
          <p:spPr>
            <a:xfrm>
              <a:off x="2018201" y="4535990"/>
              <a:ext cx="1613282" cy="1613282"/>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6E54D2AC-D340-7F77-9B23-5181E43F4D9F}"/>
                </a:ext>
              </a:extLst>
            </p:cNvPr>
            <p:cNvSpPr/>
            <p:nvPr/>
          </p:nvSpPr>
          <p:spPr>
            <a:xfrm>
              <a:off x="2078698" y="4596487"/>
              <a:ext cx="1492288" cy="1492288"/>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E4E5523D-237B-9BE2-1768-88CF48A73A83}"/>
                </a:ext>
              </a:extLst>
            </p:cNvPr>
            <p:cNvSpPr/>
            <p:nvPr/>
          </p:nvSpPr>
          <p:spPr>
            <a:xfrm>
              <a:off x="2213332" y="4731121"/>
              <a:ext cx="1223021" cy="1223021"/>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0" name="Straight Arrow Connector 39">
            <a:extLst>
              <a:ext uri="{FF2B5EF4-FFF2-40B4-BE49-F238E27FC236}">
                <a16:creationId xmlns:a16="http://schemas.microsoft.com/office/drawing/2014/main" id="{17FB47DA-89CB-CD7C-893C-D83BDCB5666B}"/>
              </a:ext>
            </a:extLst>
          </p:cNvPr>
          <p:cNvCxnSpPr>
            <a:cxnSpLocks/>
          </p:cNvCxnSpPr>
          <p:nvPr/>
        </p:nvCxnSpPr>
        <p:spPr>
          <a:xfrm>
            <a:off x="1333356" y="5427751"/>
            <a:ext cx="10062586" cy="0"/>
          </a:xfrm>
          <a:prstGeom prst="straightConnector1">
            <a:avLst/>
          </a:prstGeom>
          <a:ln w="50800">
            <a:solidFill>
              <a:srgbClr val="FF157C"/>
            </a:solidFill>
            <a:tailEnd type="arrow" w="lg" len="sm"/>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2E42-EBB3-CC7B-4411-B116B8364684}"/>
              </a:ext>
            </a:extLst>
          </p:cNvPr>
          <p:cNvSpPr txBox="1"/>
          <p:nvPr/>
        </p:nvSpPr>
        <p:spPr>
          <a:xfrm>
            <a:off x="6051442" y="5248434"/>
            <a:ext cx="1382723" cy="369332"/>
          </a:xfrm>
          <a:prstGeom prst="rect">
            <a:avLst/>
          </a:prstGeom>
          <a:noFill/>
        </p:spPr>
        <p:txBody>
          <a:bodyPr wrap="square" lIns="91440" tIns="45720" rIns="91440" bIns="45720" rtlCol="0" anchor="t">
            <a:spAutoFit/>
          </a:bodyPr>
          <a:lstStyle/>
          <a:p>
            <a:pPr algn="ctr"/>
            <a:r>
              <a:rPr lang="en-GB" b="1">
                <a:solidFill>
                  <a:schemeClr val="bg1"/>
                </a:solidFill>
                <a:latin typeface="Avenir Book"/>
              </a:rPr>
              <a:t>University</a:t>
            </a:r>
            <a:endParaRPr lang="en-GB" b="1">
              <a:solidFill>
                <a:schemeClr val="bg1"/>
              </a:solidFill>
              <a:latin typeface="Avenir Book" panose="02000503020000020003" pitchFamily="2" charset="0"/>
            </a:endParaRPr>
          </a:p>
        </p:txBody>
      </p:sp>
      <p:grpSp>
        <p:nvGrpSpPr>
          <p:cNvPr id="44" name="Group 43">
            <a:extLst>
              <a:ext uri="{FF2B5EF4-FFF2-40B4-BE49-F238E27FC236}">
                <a16:creationId xmlns:a16="http://schemas.microsoft.com/office/drawing/2014/main" id="{304900B2-A0C7-B21D-FEBA-4E61E00B562C}"/>
              </a:ext>
            </a:extLst>
          </p:cNvPr>
          <p:cNvGrpSpPr/>
          <p:nvPr/>
        </p:nvGrpSpPr>
        <p:grpSpPr>
          <a:xfrm>
            <a:off x="555226" y="4445119"/>
            <a:ext cx="1968149" cy="1968149"/>
            <a:chOff x="2018201" y="4535990"/>
            <a:chExt cx="1613282" cy="1613282"/>
          </a:xfrm>
        </p:grpSpPr>
        <p:sp>
          <p:nvSpPr>
            <p:cNvPr id="45" name="Oval 44">
              <a:extLst>
                <a:ext uri="{FF2B5EF4-FFF2-40B4-BE49-F238E27FC236}">
                  <a16:creationId xmlns:a16="http://schemas.microsoft.com/office/drawing/2014/main" id="{49087ACF-969B-1BF0-8BA8-5688BF906D18}"/>
                </a:ext>
              </a:extLst>
            </p:cNvPr>
            <p:cNvSpPr/>
            <p:nvPr/>
          </p:nvSpPr>
          <p:spPr>
            <a:xfrm>
              <a:off x="2018201" y="4535990"/>
              <a:ext cx="1613282" cy="1613282"/>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5E69326B-02DD-550A-D728-6A7EAE5F66A9}"/>
                </a:ext>
              </a:extLst>
            </p:cNvPr>
            <p:cNvSpPr/>
            <p:nvPr/>
          </p:nvSpPr>
          <p:spPr>
            <a:xfrm>
              <a:off x="2078698" y="4596487"/>
              <a:ext cx="1492288" cy="1492288"/>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559A196E-E7D6-40C7-32AC-DF84888CD993}"/>
                </a:ext>
              </a:extLst>
            </p:cNvPr>
            <p:cNvSpPr/>
            <p:nvPr/>
          </p:nvSpPr>
          <p:spPr>
            <a:xfrm>
              <a:off x="2213332" y="4731121"/>
              <a:ext cx="1223021" cy="1223021"/>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TextBox 47">
            <a:extLst>
              <a:ext uri="{FF2B5EF4-FFF2-40B4-BE49-F238E27FC236}">
                <a16:creationId xmlns:a16="http://schemas.microsoft.com/office/drawing/2014/main" id="{29C1193D-478D-17F0-EFF9-010B0C2A2173}"/>
              </a:ext>
            </a:extLst>
          </p:cNvPr>
          <p:cNvSpPr txBox="1"/>
          <p:nvPr/>
        </p:nvSpPr>
        <p:spPr>
          <a:xfrm>
            <a:off x="734669" y="5110232"/>
            <a:ext cx="1589965" cy="646331"/>
          </a:xfrm>
          <a:prstGeom prst="rect">
            <a:avLst/>
          </a:prstGeom>
          <a:noFill/>
        </p:spPr>
        <p:txBody>
          <a:bodyPr wrap="square" rtlCol="0">
            <a:spAutoFit/>
          </a:bodyPr>
          <a:lstStyle/>
          <a:p>
            <a:pPr algn="ctr"/>
            <a:r>
              <a:rPr lang="en-GB" b="1">
                <a:solidFill>
                  <a:schemeClr val="bg1"/>
                </a:solidFill>
                <a:latin typeface="Avenir Book" panose="02000503020000020003" pitchFamily="2" charset="0"/>
              </a:rPr>
              <a:t>Year 12/S5/ </a:t>
            </a:r>
          </a:p>
          <a:p>
            <a:pPr algn="ctr"/>
            <a:r>
              <a:rPr lang="en-GB" b="1">
                <a:solidFill>
                  <a:schemeClr val="bg1"/>
                </a:solidFill>
                <a:latin typeface="Avenir Book" panose="02000503020000020003" pitchFamily="2" charset="0"/>
              </a:rPr>
              <a:t>Lower Sixth</a:t>
            </a:r>
          </a:p>
        </p:txBody>
      </p:sp>
      <p:sp>
        <p:nvSpPr>
          <p:cNvPr id="49" name="Rounded Rectangle 48">
            <a:extLst>
              <a:ext uri="{FF2B5EF4-FFF2-40B4-BE49-F238E27FC236}">
                <a16:creationId xmlns:a16="http://schemas.microsoft.com/office/drawing/2014/main" id="{F88A2414-6D9D-024A-0001-BCAD989D6519}"/>
              </a:ext>
            </a:extLst>
          </p:cNvPr>
          <p:cNvSpPr/>
          <p:nvPr/>
        </p:nvSpPr>
        <p:spPr>
          <a:xfrm>
            <a:off x="8587533" y="5172312"/>
            <a:ext cx="1818147" cy="510878"/>
          </a:xfrm>
          <a:prstGeom prst="roundRect">
            <a:avLst>
              <a:gd name="adj" fmla="val 50000"/>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bg1"/>
                </a:solidFill>
                <a:latin typeface="Avenir Book" panose="02000503020000020003" pitchFamily="2" charset="0"/>
              </a:rPr>
              <a:t>Employment!</a:t>
            </a:r>
          </a:p>
        </p:txBody>
      </p:sp>
      <p:sp>
        <p:nvSpPr>
          <p:cNvPr id="50" name="Block Arc 49">
            <a:extLst>
              <a:ext uri="{FF2B5EF4-FFF2-40B4-BE49-F238E27FC236}">
                <a16:creationId xmlns:a16="http://schemas.microsoft.com/office/drawing/2014/main" id="{23215306-93B9-2254-A88E-6E9B7228C31B}"/>
              </a:ext>
            </a:extLst>
          </p:cNvPr>
          <p:cNvSpPr/>
          <p:nvPr/>
        </p:nvSpPr>
        <p:spPr>
          <a:xfrm rot="4759850">
            <a:off x="10158047" y="-1509535"/>
            <a:ext cx="2644726" cy="2644726"/>
          </a:xfrm>
          <a:prstGeom prst="blockArc">
            <a:avLst>
              <a:gd name="adj1" fmla="val 18842161"/>
              <a:gd name="adj2" fmla="val 6027573"/>
              <a:gd name="adj3" fmla="val 14841"/>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Box 5">
            <a:extLst>
              <a:ext uri="{FF2B5EF4-FFF2-40B4-BE49-F238E27FC236}">
                <a16:creationId xmlns:a16="http://schemas.microsoft.com/office/drawing/2014/main" id="{3909E857-0289-1D45-19B1-9F30DB0447EB}"/>
              </a:ext>
            </a:extLst>
          </p:cNvPr>
          <p:cNvSpPr txBox="1"/>
          <p:nvPr/>
        </p:nvSpPr>
        <p:spPr>
          <a:xfrm>
            <a:off x="3466384" y="5104585"/>
            <a:ext cx="1384996" cy="646331"/>
          </a:xfrm>
          <a:prstGeom prst="rect">
            <a:avLst/>
          </a:prstGeom>
          <a:noFill/>
        </p:spPr>
        <p:txBody>
          <a:bodyPr wrap="square" rtlCol="0">
            <a:spAutoFit/>
          </a:bodyPr>
          <a:lstStyle/>
          <a:p>
            <a:pPr algn="ctr"/>
            <a:r>
              <a:rPr lang="en-GB" b="1">
                <a:solidFill>
                  <a:schemeClr val="bg1"/>
                </a:solidFill>
                <a:latin typeface="Avenir Book" panose="02000503020000020003" pitchFamily="2" charset="0"/>
              </a:rPr>
              <a:t>Year 13/S6/ </a:t>
            </a:r>
          </a:p>
          <a:p>
            <a:pPr algn="ctr"/>
            <a:r>
              <a:rPr lang="en-GB" b="1">
                <a:solidFill>
                  <a:schemeClr val="bg1"/>
                </a:solidFill>
                <a:latin typeface="Avenir Book" panose="02000503020000020003" pitchFamily="2" charset="0"/>
              </a:rPr>
              <a:t>Upper Sixth</a:t>
            </a:r>
          </a:p>
        </p:txBody>
      </p:sp>
    </p:spTree>
    <p:extLst>
      <p:ext uri="{BB962C8B-B14F-4D97-AF65-F5344CB8AC3E}">
        <p14:creationId xmlns:p14="http://schemas.microsoft.com/office/powerpoint/2010/main" val="3120649728"/>
      </p:ext>
    </p:extLst>
  </p:cSld>
  <p:clrMapOvr>
    <a:masterClrMapping/>
  </p:clrMapOvr>
  <p:extLst>
    <p:ext uri="{6950BFC3-D8DA-4A85-94F7-54DA5524770B}">
      <p188:commentRel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Diagram 27">
            <a:extLst>
              <a:ext uri="{FF2B5EF4-FFF2-40B4-BE49-F238E27FC236}">
                <a16:creationId xmlns:a16="http://schemas.microsoft.com/office/drawing/2014/main" id="{350D3BEE-3ED1-0EB1-849D-126D54B484EF}"/>
              </a:ext>
            </a:extLst>
          </p:cNvPr>
          <p:cNvGraphicFramePr/>
          <p:nvPr/>
        </p:nvGraphicFramePr>
        <p:xfrm>
          <a:off x="4949328" y="757160"/>
          <a:ext cx="6989538" cy="55101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7" name="Diagram 66">
            <a:extLst>
              <a:ext uri="{FF2B5EF4-FFF2-40B4-BE49-F238E27FC236}">
                <a16:creationId xmlns:a16="http://schemas.microsoft.com/office/drawing/2014/main" id="{6539D5D7-12C8-1C32-4D15-B7EEDE247E28}"/>
              </a:ext>
            </a:extLst>
          </p:cNvPr>
          <p:cNvGraphicFramePr/>
          <p:nvPr/>
        </p:nvGraphicFramePr>
        <p:xfrm>
          <a:off x="4949328" y="538177"/>
          <a:ext cx="6989538" cy="596888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3" name="TextBox 32">
            <a:extLst>
              <a:ext uri="{FF2B5EF4-FFF2-40B4-BE49-F238E27FC236}">
                <a16:creationId xmlns:a16="http://schemas.microsoft.com/office/drawing/2014/main" id="{581CB627-0299-6785-2719-9BEAC96C8135}"/>
              </a:ext>
            </a:extLst>
          </p:cNvPr>
          <p:cNvSpPr txBox="1"/>
          <p:nvPr/>
        </p:nvSpPr>
        <p:spPr>
          <a:xfrm>
            <a:off x="7029876" y="2702406"/>
            <a:ext cx="2761338" cy="44627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300" b="1" i="0" u="none" strike="noStrike" kern="1200" cap="none" spc="0" normalizeH="0" baseline="0" noProof="0">
                <a:ln>
                  <a:noFill/>
                </a:ln>
                <a:solidFill>
                  <a:srgbClr val="51AD5C"/>
                </a:solidFill>
                <a:effectLst/>
                <a:uLnTx/>
                <a:uFillTx/>
                <a:latin typeface="Avenir Book" panose="02000503020000020003"/>
                <a:ea typeface="+mn-ea"/>
                <a:cs typeface="Arial" panose="020B0604020202020204" pitchFamily="34" charset="0"/>
              </a:rPr>
              <a:t>Background Criteria:</a:t>
            </a:r>
          </a:p>
        </p:txBody>
      </p:sp>
      <p:pic>
        <p:nvPicPr>
          <p:cNvPr id="17" name="Picture 16" descr="A picture containing person, indoor, ceiling, standing&#10;&#10;Description automatically generated">
            <a:extLst>
              <a:ext uri="{FF2B5EF4-FFF2-40B4-BE49-F238E27FC236}">
                <a16:creationId xmlns:a16="http://schemas.microsoft.com/office/drawing/2014/main" id="{B1D7287B-473B-5866-57EB-F3933025A594}"/>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8624" y="0"/>
            <a:ext cx="4570346" cy="6858000"/>
          </a:xfrm>
          <a:prstGeom prst="rect">
            <a:avLst/>
          </a:prstGeom>
        </p:spPr>
      </p:pic>
      <p:sp>
        <p:nvSpPr>
          <p:cNvPr id="5" name="TextBox 4"/>
          <p:cNvSpPr txBox="1"/>
          <p:nvPr/>
        </p:nvSpPr>
        <p:spPr>
          <a:xfrm>
            <a:off x="4813075" y="122247"/>
            <a:ext cx="882102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1F0D52"/>
                </a:solidFill>
                <a:effectLst/>
                <a:uLnTx/>
                <a:uFillTx/>
                <a:latin typeface="Avenir Book" panose="02000503020000020003"/>
                <a:ea typeface="+mn-ea"/>
                <a:cs typeface="Arial" panose="020B0604020202020204" pitchFamily="34" charset="0"/>
              </a:rPr>
              <a:t>Who can apply? </a:t>
            </a:r>
          </a:p>
        </p:txBody>
      </p:sp>
      <p:cxnSp>
        <p:nvCxnSpPr>
          <p:cNvPr id="2" name="Straight Connector 1">
            <a:extLst>
              <a:ext uri="{FF2B5EF4-FFF2-40B4-BE49-F238E27FC236}">
                <a16:creationId xmlns:a16="http://schemas.microsoft.com/office/drawing/2014/main" id="{65361572-67F6-1287-7ACC-84EF8FD22688}"/>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6DABACB6-5497-919D-D109-E7F147860778}"/>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FB518EC1-B921-5939-85E9-539F20D6B9EA}"/>
              </a:ext>
            </a:extLst>
          </p:cNvPr>
          <p:cNvGrpSpPr/>
          <p:nvPr/>
        </p:nvGrpSpPr>
        <p:grpSpPr>
          <a:xfrm>
            <a:off x="4118850" y="2801606"/>
            <a:ext cx="914400" cy="914400"/>
            <a:chOff x="4078123" y="2107853"/>
            <a:chExt cx="914400" cy="914400"/>
          </a:xfrm>
        </p:grpSpPr>
        <p:sp>
          <p:nvSpPr>
            <p:cNvPr id="21" name="Oval 20">
              <a:extLst>
                <a:ext uri="{FF2B5EF4-FFF2-40B4-BE49-F238E27FC236}">
                  <a16:creationId xmlns:a16="http://schemas.microsoft.com/office/drawing/2014/main" id="{7646C38E-B215-D584-E225-33EBE4628047}"/>
                </a:ext>
              </a:extLst>
            </p:cNvPr>
            <p:cNvSpPr/>
            <p:nvPr/>
          </p:nvSpPr>
          <p:spPr>
            <a:xfrm>
              <a:off x="4078123" y="2107853"/>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5C92895E-4605-C505-2CF2-1237A642782F}"/>
                </a:ext>
              </a:extLst>
            </p:cNvPr>
            <p:cNvSpPr/>
            <p:nvPr/>
          </p:nvSpPr>
          <p:spPr>
            <a:xfrm>
              <a:off x="4335267" y="2380685"/>
              <a:ext cx="400111" cy="400111"/>
            </a:xfrm>
            <a:prstGeom prst="ellipse">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4" name="Graphic 23">
              <a:extLst>
                <a:ext uri="{FF2B5EF4-FFF2-40B4-BE49-F238E27FC236}">
                  <a16:creationId xmlns:a16="http://schemas.microsoft.com/office/drawing/2014/main" id="{59A4066A-483E-9669-10DD-60DBDEDAFCD1}"/>
                </a:ext>
              </a:extLst>
            </p:cNvPr>
            <p:cNvPicPr>
              <a:picLocks noChangeAspect="1"/>
            </p:cNvPicPr>
            <p:nvPr/>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4249375" y="2265168"/>
              <a:ext cx="563700" cy="563700"/>
            </a:xfrm>
            <a:prstGeom prst="rect">
              <a:avLst/>
            </a:prstGeom>
          </p:spPr>
        </p:pic>
      </p:grpSp>
      <p:pic>
        <p:nvPicPr>
          <p:cNvPr id="6" name="Picture 5">
            <a:extLst>
              <a:ext uri="{FF2B5EF4-FFF2-40B4-BE49-F238E27FC236}">
                <a16:creationId xmlns:a16="http://schemas.microsoft.com/office/drawing/2014/main" id="{2EB7F138-5BA9-5B86-9C26-273E6E1BB106}"/>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06866" y="6279815"/>
            <a:ext cx="948120" cy="386307"/>
          </a:xfrm>
          <a:prstGeom prst="rect">
            <a:avLst/>
          </a:prstGeom>
        </p:spPr>
      </p:pic>
      <p:sp>
        <p:nvSpPr>
          <p:cNvPr id="53" name="Block Arc 52">
            <a:extLst>
              <a:ext uri="{FF2B5EF4-FFF2-40B4-BE49-F238E27FC236}">
                <a16:creationId xmlns:a16="http://schemas.microsoft.com/office/drawing/2014/main" id="{8BE8D2E5-0AF4-301E-D209-09DE9E44B290}"/>
              </a:ext>
            </a:extLst>
          </p:cNvPr>
          <p:cNvSpPr/>
          <p:nvPr/>
        </p:nvSpPr>
        <p:spPr>
          <a:xfrm rot="16200000">
            <a:off x="5526401" y="5974159"/>
            <a:ext cx="2644726" cy="2644726"/>
          </a:xfrm>
          <a:prstGeom prst="blockArc">
            <a:avLst>
              <a:gd name="adj1" fmla="val 15794142"/>
              <a:gd name="adj2" fmla="val 6027573"/>
              <a:gd name="adj3" fmla="val 14841"/>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Block Arc 53">
            <a:extLst>
              <a:ext uri="{FF2B5EF4-FFF2-40B4-BE49-F238E27FC236}">
                <a16:creationId xmlns:a16="http://schemas.microsoft.com/office/drawing/2014/main" id="{0EA8833F-5C2C-5DDA-3255-3E3F656A5572}"/>
              </a:ext>
            </a:extLst>
          </p:cNvPr>
          <p:cNvSpPr/>
          <p:nvPr/>
        </p:nvSpPr>
        <p:spPr>
          <a:xfrm rot="4759850">
            <a:off x="10534680" y="-1824384"/>
            <a:ext cx="2644726" cy="2644726"/>
          </a:xfrm>
          <a:prstGeom prst="blockArc">
            <a:avLst>
              <a:gd name="adj1" fmla="val 18842161"/>
              <a:gd name="adj2" fmla="val 6027573"/>
              <a:gd name="adj3" fmla="val 14841"/>
            </a:avLst>
          </a:prstGeom>
          <a:solidFill>
            <a:srgbClr val="5DB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60ABD74C-F1EF-570A-5801-1AD0CE94B2FE}"/>
              </a:ext>
            </a:extLst>
          </p:cNvPr>
          <p:cNvGrpSpPr/>
          <p:nvPr/>
        </p:nvGrpSpPr>
        <p:grpSpPr>
          <a:xfrm>
            <a:off x="2185710" y="71707"/>
            <a:ext cx="2295622" cy="2295937"/>
            <a:chOff x="6989434" y="3923059"/>
            <a:chExt cx="1938677" cy="1938677"/>
          </a:xfrm>
        </p:grpSpPr>
        <p:grpSp>
          <p:nvGrpSpPr>
            <p:cNvPr id="12" name="Group 11">
              <a:extLst>
                <a:ext uri="{FF2B5EF4-FFF2-40B4-BE49-F238E27FC236}">
                  <a16:creationId xmlns:a16="http://schemas.microsoft.com/office/drawing/2014/main" id="{4E343191-10A3-1CF5-4007-4ED666A76420}"/>
                </a:ext>
              </a:extLst>
            </p:cNvPr>
            <p:cNvGrpSpPr/>
            <p:nvPr/>
          </p:nvGrpSpPr>
          <p:grpSpPr>
            <a:xfrm>
              <a:off x="6989434" y="3923059"/>
              <a:ext cx="1938677" cy="1938677"/>
              <a:chOff x="2018201" y="4535990"/>
              <a:chExt cx="1613282" cy="1613282"/>
            </a:xfrm>
          </p:grpSpPr>
          <p:sp>
            <p:nvSpPr>
              <p:cNvPr id="15" name="Oval 14">
                <a:extLst>
                  <a:ext uri="{FF2B5EF4-FFF2-40B4-BE49-F238E27FC236}">
                    <a16:creationId xmlns:a16="http://schemas.microsoft.com/office/drawing/2014/main" id="{10D7ACE8-5068-6FC3-C1ED-8FB5D4358866}"/>
                  </a:ext>
                </a:extLst>
              </p:cNvPr>
              <p:cNvSpPr/>
              <p:nvPr/>
            </p:nvSpPr>
            <p:spPr>
              <a:xfrm>
                <a:off x="2018201" y="4535990"/>
                <a:ext cx="1613282" cy="1613282"/>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59947E2F-CD7C-D4D3-0BF5-4F124F8A28BE}"/>
                  </a:ext>
                </a:extLst>
              </p:cNvPr>
              <p:cNvSpPr/>
              <p:nvPr/>
            </p:nvSpPr>
            <p:spPr>
              <a:xfrm>
                <a:off x="2078698" y="4596487"/>
                <a:ext cx="1492288" cy="1492288"/>
              </a:xfrm>
              <a:prstGeom prst="ellipse">
                <a:avLst/>
              </a:prstGeom>
              <a:solidFill>
                <a:srgbClr val="FF157C">
                  <a:alpha val="3668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E4218D92-593A-70CF-0AC3-178AC4ED4227}"/>
                  </a:ext>
                </a:extLst>
              </p:cNvPr>
              <p:cNvSpPr/>
              <p:nvPr/>
            </p:nvSpPr>
            <p:spPr>
              <a:xfrm>
                <a:off x="2213332" y="4731121"/>
                <a:ext cx="1223021" cy="1223021"/>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 name="TextBox 12">
              <a:extLst>
                <a:ext uri="{FF2B5EF4-FFF2-40B4-BE49-F238E27FC236}">
                  <a16:creationId xmlns:a16="http://schemas.microsoft.com/office/drawing/2014/main" id="{103D3D8E-61E3-CEC1-1EF4-F2E37D3E7881}"/>
                </a:ext>
              </a:extLst>
            </p:cNvPr>
            <p:cNvSpPr txBox="1"/>
            <p:nvPr/>
          </p:nvSpPr>
          <p:spPr>
            <a:xfrm>
              <a:off x="7276820" y="4381763"/>
              <a:ext cx="1359278" cy="9560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a:ln>
                    <a:noFill/>
                  </a:ln>
                  <a:solidFill>
                    <a:prstClr val="white"/>
                  </a:solidFill>
                  <a:effectLst/>
                  <a:uLnTx/>
                  <a:uFillTx/>
                  <a:latin typeface="Avenir Book" panose="02000503020000020003" pitchFamily="2" charset="0"/>
                  <a:ea typeface="+mn-ea"/>
                  <a:cs typeface="+mn-cs"/>
                </a:rPr>
                <a:t>Use the online application form to check your eligibility</a:t>
              </a:r>
            </a:p>
          </p:txBody>
        </p:sp>
      </p:grpSp>
      <p:sp>
        <p:nvSpPr>
          <p:cNvPr id="3" name="TextBox 2">
            <a:extLst>
              <a:ext uri="{FF2B5EF4-FFF2-40B4-BE49-F238E27FC236}">
                <a16:creationId xmlns:a16="http://schemas.microsoft.com/office/drawing/2014/main" id="{0356BA3E-75A5-9219-6F30-71EAEA6B2281}"/>
              </a:ext>
            </a:extLst>
          </p:cNvPr>
          <p:cNvSpPr txBox="1"/>
          <p:nvPr/>
        </p:nvSpPr>
        <p:spPr>
          <a:xfrm>
            <a:off x="7164019" y="701805"/>
            <a:ext cx="254959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51AD5C"/>
                </a:solidFill>
                <a:effectLst/>
                <a:uLnTx/>
                <a:uFillTx/>
                <a:latin typeface="Avenir Book" panose="02000503020000020003"/>
                <a:ea typeface="+mn-ea"/>
                <a:cs typeface="Arial" panose="020B0604020202020204" pitchFamily="34" charset="0"/>
              </a:rPr>
              <a:t>Academic Criteria:</a:t>
            </a:r>
          </a:p>
        </p:txBody>
      </p:sp>
      <p:sp>
        <p:nvSpPr>
          <p:cNvPr id="7" name="TextBox 6">
            <a:extLst>
              <a:ext uri="{FF2B5EF4-FFF2-40B4-BE49-F238E27FC236}">
                <a16:creationId xmlns:a16="http://schemas.microsoft.com/office/drawing/2014/main" id="{77AB5B48-D2A0-6CB0-D01E-05F522065793}"/>
              </a:ext>
            </a:extLst>
          </p:cNvPr>
          <p:cNvSpPr txBox="1"/>
          <p:nvPr/>
        </p:nvSpPr>
        <p:spPr>
          <a:xfrm>
            <a:off x="4809125" y="1859955"/>
            <a:ext cx="990648" cy="692823"/>
          </a:xfrm>
          <a:prstGeom prst="rect">
            <a:avLst/>
          </a:prstGeom>
          <a:noFill/>
        </p:spPr>
        <p:txBody>
          <a:bodyPr vert="horz" wrap="square" lIns="91440" tIns="45720" rIns="91440" bIns="45720" rtlCol="0" anchor="ctr" anchorCtr="0">
            <a:normAutofit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FF157C"/>
                </a:solidFill>
                <a:effectLst/>
                <a:uLnTx/>
                <a:uFillTx/>
                <a:latin typeface="Avenir Book" panose="02000503020000020003"/>
                <a:ea typeface="+mn-ea"/>
                <a:cs typeface="Arial"/>
              </a:rPr>
              <a:t>APP City &amp; Employer Insight</a:t>
            </a:r>
          </a:p>
        </p:txBody>
      </p:sp>
      <p:sp>
        <p:nvSpPr>
          <p:cNvPr id="8" name="TextBox 7">
            <a:extLst>
              <a:ext uri="{FF2B5EF4-FFF2-40B4-BE49-F238E27FC236}">
                <a16:creationId xmlns:a16="http://schemas.microsoft.com/office/drawing/2014/main" id="{1DBA3E0F-656D-B7D7-410A-EEC756671980}"/>
              </a:ext>
            </a:extLst>
          </p:cNvPr>
          <p:cNvSpPr txBox="1"/>
          <p:nvPr/>
        </p:nvSpPr>
        <p:spPr>
          <a:xfrm>
            <a:off x="10985787" y="1824991"/>
            <a:ext cx="1089332" cy="738664"/>
          </a:xfrm>
          <a:prstGeom prst="rect">
            <a:avLst/>
          </a:prstGeom>
          <a:noFill/>
        </p:spPr>
        <p:txBody>
          <a:bodyPr vert="horz"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FF157C"/>
                </a:solidFill>
                <a:effectLst/>
                <a:uLnTx/>
                <a:uFillTx/>
                <a:latin typeface="Avenir Book" panose="02000503020000020003"/>
                <a:ea typeface="+mn-ea"/>
                <a:cs typeface="Arial"/>
              </a:rPr>
              <a:t>APP Reach</a:t>
            </a:r>
            <a:r>
              <a:rPr lang="en-GB" sz="1400" b="1">
                <a:solidFill>
                  <a:srgbClr val="FF157C"/>
                </a:solidFill>
                <a:latin typeface="Avenir Book" panose="02000503020000020003"/>
                <a:cs typeface="Arial"/>
              </a:rPr>
              <a:t>/Care experienced </a:t>
            </a:r>
            <a:endParaRPr kumimoji="0" lang="en-GB" sz="1400" b="1" i="0" u="none" strike="noStrike" kern="1200" cap="none" spc="0" normalizeH="0" baseline="0" noProof="0">
              <a:ln>
                <a:noFill/>
              </a:ln>
              <a:solidFill>
                <a:srgbClr val="FF157C"/>
              </a:solidFill>
              <a:effectLst/>
              <a:uLnTx/>
              <a:uFillTx/>
              <a:latin typeface="Avenir Book" panose="02000503020000020003"/>
              <a:ea typeface="+mn-ea"/>
              <a:cs typeface="Arial"/>
            </a:endParaRPr>
          </a:p>
        </p:txBody>
      </p:sp>
      <p:sp>
        <p:nvSpPr>
          <p:cNvPr id="10" name="TextBox 9">
            <a:extLst>
              <a:ext uri="{FF2B5EF4-FFF2-40B4-BE49-F238E27FC236}">
                <a16:creationId xmlns:a16="http://schemas.microsoft.com/office/drawing/2014/main" id="{5DBD8654-CB84-493A-4D36-0ECDD09C6E2E}"/>
              </a:ext>
            </a:extLst>
          </p:cNvPr>
          <p:cNvSpPr txBox="1"/>
          <p:nvPr/>
        </p:nvSpPr>
        <p:spPr>
          <a:xfrm>
            <a:off x="6376268" y="4515786"/>
            <a:ext cx="472495" cy="369332"/>
          </a:xfrm>
          <a:prstGeom prst="rect">
            <a:avLst/>
          </a:prstGeom>
          <a:noFill/>
          <a:ln>
            <a:noFill/>
          </a:ln>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1AD5C"/>
                </a:solidFill>
                <a:effectLst/>
                <a:uLnTx/>
                <a:uFillTx/>
                <a:latin typeface="Avenir Book" panose="02000503020000020003"/>
                <a:ea typeface="+mn-ea"/>
                <a:cs typeface="Arial" panose="020B0604020202020204" pitchFamily="34" charset="0"/>
              </a:rPr>
              <a:t>o</a:t>
            </a:r>
            <a:r>
              <a:rPr kumimoji="0" lang="en-GB" sz="1800" b="1" i="0" u="none" strike="noStrike" kern="1200" cap="none" spc="0" normalizeH="0" baseline="0" noProof="0">
                <a:ln>
                  <a:noFill/>
                </a:ln>
                <a:solidFill>
                  <a:srgbClr val="51AD5C"/>
                </a:solidFill>
                <a:effectLst/>
                <a:uLnTx/>
                <a:uFillTx/>
                <a:latin typeface="Avenir Book" panose="02000503020000020003"/>
                <a:ea typeface="+mn-ea"/>
                <a:cs typeface="Arial" panose="020B0604020202020204" pitchFamily="34" charset="0"/>
              </a:rPr>
              <a:t>r</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E1946B1C-843C-82EB-9709-84F72AD20EB1}"/>
              </a:ext>
            </a:extLst>
          </p:cNvPr>
          <p:cNvSpPr txBox="1"/>
          <p:nvPr/>
        </p:nvSpPr>
        <p:spPr>
          <a:xfrm>
            <a:off x="7864204" y="6490455"/>
            <a:ext cx="433498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1F0D52"/>
                </a:solidFill>
                <a:effectLst/>
                <a:uLnTx/>
                <a:uFillTx/>
                <a:latin typeface="Avenir Book" panose="02000503020000020003"/>
                <a:ea typeface="+mn-ea"/>
                <a:cs typeface="Arial" panose="020B0604020202020204" pitchFamily="34" charset="0"/>
              </a:rPr>
              <a:t>You need to meet at least two of these to be eligible.</a:t>
            </a:r>
          </a:p>
        </p:txBody>
      </p:sp>
      <p:grpSp>
        <p:nvGrpSpPr>
          <p:cNvPr id="14" name="Group 13">
            <a:extLst>
              <a:ext uri="{FF2B5EF4-FFF2-40B4-BE49-F238E27FC236}">
                <a16:creationId xmlns:a16="http://schemas.microsoft.com/office/drawing/2014/main" id="{FE521159-78BC-0994-B385-04B5D3D558B3}"/>
              </a:ext>
            </a:extLst>
          </p:cNvPr>
          <p:cNvGrpSpPr/>
          <p:nvPr/>
        </p:nvGrpSpPr>
        <p:grpSpPr>
          <a:xfrm>
            <a:off x="7952673" y="4402496"/>
            <a:ext cx="972288" cy="876887"/>
            <a:chOff x="6989434" y="3923059"/>
            <a:chExt cx="1938677" cy="1938677"/>
          </a:xfrm>
        </p:grpSpPr>
        <p:grpSp>
          <p:nvGrpSpPr>
            <p:cNvPr id="18" name="Group 17">
              <a:extLst>
                <a:ext uri="{FF2B5EF4-FFF2-40B4-BE49-F238E27FC236}">
                  <a16:creationId xmlns:a16="http://schemas.microsoft.com/office/drawing/2014/main" id="{D8BBBD44-DCAE-DE05-074F-799736597DBD}"/>
                </a:ext>
              </a:extLst>
            </p:cNvPr>
            <p:cNvGrpSpPr/>
            <p:nvPr/>
          </p:nvGrpSpPr>
          <p:grpSpPr>
            <a:xfrm>
              <a:off x="6989434" y="3923059"/>
              <a:ext cx="1938677" cy="1938677"/>
              <a:chOff x="2018201" y="4535990"/>
              <a:chExt cx="1613282" cy="1613282"/>
            </a:xfrm>
          </p:grpSpPr>
          <p:sp>
            <p:nvSpPr>
              <p:cNvPr id="20" name="Oval 19">
                <a:extLst>
                  <a:ext uri="{FF2B5EF4-FFF2-40B4-BE49-F238E27FC236}">
                    <a16:creationId xmlns:a16="http://schemas.microsoft.com/office/drawing/2014/main" id="{9B097F2E-FBD1-B24F-31EB-A9C4112C941B}"/>
                  </a:ext>
                </a:extLst>
              </p:cNvPr>
              <p:cNvSpPr/>
              <p:nvPr/>
            </p:nvSpPr>
            <p:spPr>
              <a:xfrm>
                <a:off x="2018201" y="4535990"/>
                <a:ext cx="1613282" cy="1613282"/>
              </a:xfrm>
              <a:prstGeom prst="ellipse">
                <a:avLst/>
              </a:prstGeom>
              <a:solidFill>
                <a:srgbClr val="79C182">
                  <a:alpha val="3647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F29A744-E3C6-50EA-585D-31C787C1706C}"/>
                  </a:ext>
                </a:extLst>
              </p:cNvPr>
              <p:cNvSpPr/>
              <p:nvPr/>
            </p:nvSpPr>
            <p:spPr>
              <a:xfrm>
                <a:off x="2078698" y="4596487"/>
                <a:ext cx="1492288" cy="1492288"/>
              </a:xfrm>
              <a:prstGeom prst="ellipse">
                <a:avLst/>
              </a:prstGeom>
              <a:solidFill>
                <a:srgbClr val="51AD5C">
                  <a:alpha val="3647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31ED9B6-906C-B72F-F8F3-E3CE69F53C89}"/>
                  </a:ext>
                </a:extLst>
              </p:cNvPr>
              <p:cNvSpPr/>
              <p:nvPr/>
            </p:nvSpPr>
            <p:spPr>
              <a:xfrm>
                <a:off x="2213332" y="4731121"/>
                <a:ext cx="1223021" cy="1223021"/>
              </a:xfrm>
              <a:prstGeom prst="ellipse">
                <a:avLst/>
              </a:prstGeom>
              <a:solidFill>
                <a:srgbClr val="5DB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E6B34540-7AAA-D872-EC07-D2A2F3CA59D8}"/>
                </a:ext>
              </a:extLst>
            </p:cNvPr>
            <p:cNvSpPr txBox="1"/>
            <p:nvPr/>
          </p:nvSpPr>
          <p:spPr>
            <a:xfrm>
              <a:off x="7210043" y="4319493"/>
              <a:ext cx="1469702" cy="1020678"/>
            </a:xfrm>
            <a:prstGeom prst="rect">
              <a:avLst/>
            </a:prstGeom>
            <a:noFill/>
          </p:spPr>
          <p:txBody>
            <a:bodyPr wrap="square">
              <a:spAutoFit/>
            </a:bodyPr>
            <a:lstStyle/>
            <a:p>
              <a:pPr algn="ctr"/>
              <a:r>
                <a:rPr lang="en-US" sz="2400" b="1">
                  <a:solidFill>
                    <a:schemeClr val="bg1"/>
                  </a:solidFill>
                  <a:latin typeface="Avenir Book" panose="02000503020000020003" pitchFamily="2" charset="0"/>
                </a:rPr>
                <a:t>or</a:t>
              </a:r>
            </a:p>
          </p:txBody>
        </p:sp>
      </p:grpSp>
    </p:spTree>
    <p:extLst>
      <p:ext uri="{BB962C8B-B14F-4D97-AF65-F5344CB8AC3E}">
        <p14:creationId xmlns:p14="http://schemas.microsoft.com/office/powerpoint/2010/main" val="1812696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graphicEl>
                                              <a:dgm id="{C9E0840D-35CF-4740-B7A4-036560302EC5}"/>
                                            </p:graphicEl>
                                          </p:spTgt>
                                        </p:tgtEl>
                                        <p:attrNameLst>
                                          <p:attrName>style.visibility</p:attrName>
                                        </p:attrNameLst>
                                      </p:cBhvr>
                                      <p:to>
                                        <p:strVal val="visible"/>
                                      </p:to>
                                    </p:set>
                                    <p:animEffect transition="in" filter="fade">
                                      <p:cBhvr>
                                        <p:cTn id="12" dur="500"/>
                                        <p:tgtEl>
                                          <p:spTgt spid="28">
                                            <p:graphicEl>
                                              <a:dgm id="{C9E0840D-35CF-4740-B7A4-036560302EC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graphicEl>
                                              <a:dgm id="{2514E36C-A50A-42FF-A319-66E75DDE2837}"/>
                                            </p:graphicEl>
                                          </p:spTgt>
                                        </p:tgtEl>
                                        <p:attrNameLst>
                                          <p:attrName>style.visibility</p:attrName>
                                        </p:attrNameLst>
                                      </p:cBhvr>
                                      <p:to>
                                        <p:strVal val="visible"/>
                                      </p:to>
                                    </p:set>
                                    <p:animEffect transition="in" filter="fade">
                                      <p:cBhvr>
                                        <p:cTn id="17" dur="500"/>
                                        <p:tgtEl>
                                          <p:spTgt spid="28">
                                            <p:graphicEl>
                                              <a:dgm id="{2514E36C-A50A-42FF-A319-66E75DDE2837}"/>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8">
                                            <p:graphicEl>
                                              <a:dgm id="{D906A8D5-B62F-4182-B275-DCCF56A63949}"/>
                                            </p:graphicEl>
                                          </p:spTgt>
                                        </p:tgtEl>
                                        <p:attrNameLst>
                                          <p:attrName>style.visibility</p:attrName>
                                        </p:attrNameLst>
                                      </p:cBhvr>
                                      <p:to>
                                        <p:strVal val="visible"/>
                                      </p:to>
                                    </p:set>
                                    <p:animEffect transition="in" filter="fade">
                                      <p:cBhvr>
                                        <p:cTn id="20" dur="500"/>
                                        <p:tgtEl>
                                          <p:spTgt spid="28">
                                            <p:graphicEl>
                                              <a:dgm id="{D906A8D5-B62F-4182-B275-DCCF56A6394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8">
                                            <p:graphicEl>
                                              <a:dgm id="{70124602-5F82-41F1-A2E1-AE772B72E165}"/>
                                            </p:graphicEl>
                                          </p:spTgt>
                                        </p:tgtEl>
                                        <p:attrNameLst>
                                          <p:attrName>style.visibility</p:attrName>
                                        </p:attrNameLst>
                                      </p:cBhvr>
                                      <p:to>
                                        <p:strVal val="visible"/>
                                      </p:to>
                                    </p:set>
                                    <p:animEffect transition="in" filter="fade">
                                      <p:cBhvr>
                                        <p:cTn id="28" dur="500"/>
                                        <p:tgtEl>
                                          <p:spTgt spid="28">
                                            <p:graphicEl>
                                              <a:dgm id="{70124602-5F82-41F1-A2E1-AE772B72E16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graphicEl>
                                              <a:dgm id="{7271108F-CDE0-43D8-8A77-1239046C9421}"/>
                                            </p:graphicEl>
                                          </p:spTgt>
                                        </p:tgtEl>
                                        <p:attrNameLst>
                                          <p:attrName>style.visibility</p:attrName>
                                        </p:attrNameLst>
                                      </p:cBhvr>
                                      <p:to>
                                        <p:strVal val="visible"/>
                                      </p:to>
                                    </p:set>
                                    <p:animEffect transition="in" filter="fade">
                                      <p:cBhvr>
                                        <p:cTn id="31" dur="500"/>
                                        <p:tgtEl>
                                          <p:spTgt spid="28">
                                            <p:graphicEl>
                                              <a:dgm id="{7271108F-CDE0-43D8-8A77-1239046C9421}"/>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par>
                                <p:cTn id="39" presetID="10" presetClass="entr" presetSubtype="0" fill="hold" grpId="0" nodeType="withEffect">
                                  <p:stCondLst>
                                    <p:cond delay="0"/>
                                  </p:stCondLst>
                                  <p:childTnLst>
                                    <p:set>
                                      <p:cBhvr>
                                        <p:cTn id="40" dur="1" fill="hold">
                                          <p:stCondLst>
                                            <p:cond delay="0"/>
                                          </p:stCondLst>
                                        </p:cTn>
                                        <p:tgtEl>
                                          <p:spTgt spid="67">
                                            <p:graphicEl>
                                              <a:dgm id="{C9E0840D-35CF-4740-B7A4-036560302EC5}"/>
                                            </p:graphicEl>
                                          </p:spTgt>
                                        </p:tgtEl>
                                        <p:attrNameLst>
                                          <p:attrName>style.visibility</p:attrName>
                                        </p:attrNameLst>
                                      </p:cBhvr>
                                      <p:to>
                                        <p:strVal val="visible"/>
                                      </p:to>
                                    </p:set>
                                    <p:animEffect transition="in" filter="fade">
                                      <p:cBhvr>
                                        <p:cTn id="41" dur="500"/>
                                        <p:tgtEl>
                                          <p:spTgt spid="67">
                                            <p:graphicEl>
                                              <a:dgm id="{C9E0840D-35CF-4740-B7A4-036560302EC5}"/>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7">
                                            <p:graphicEl>
                                              <a:dgm id="{E31AAD37-B720-4968-BFB9-448C72DB0B6B}"/>
                                            </p:graphicEl>
                                          </p:spTgt>
                                        </p:tgtEl>
                                        <p:attrNameLst>
                                          <p:attrName>style.visibility</p:attrName>
                                        </p:attrNameLst>
                                      </p:cBhvr>
                                      <p:to>
                                        <p:strVal val="visible"/>
                                      </p:to>
                                    </p:set>
                                    <p:animEffect transition="in" filter="fade">
                                      <p:cBhvr>
                                        <p:cTn id="46" dur="500"/>
                                        <p:tgtEl>
                                          <p:spTgt spid="67">
                                            <p:graphicEl>
                                              <a:dgm id="{E31AAD37-B720-4968-BFB9-448C72DB0B6B}"/>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7">
                                            <p:graphicEl>
                                              <a:dgm id="{06DADF00-8419-42E1-9D1A-07643428D185}"/>
                                            </p:graphicEl>
                                          </p:spTgt>
                                        </p:tgtEl>
                                        <p:attrNameLst>
                                          <p:attrName>style.visibility</p:attrName>
                                        </p:attrNameLst>
                                      </p:cBhvr>
                                      <p:to>
                                        <p:strVal val="visible"/>
                                      </p:to>
                                    </p:set>
                                    <p:animEffect transition="in" filter="fade">
                                      <p:cBhvr>
                                        <p:cTn id="49" dur="500"/>
                                        <p:tgtEl>
                                          <p:spTgt spid="67">
                                            <p:graphicEl>
                                              <a:dgm id="{06DADF00-8419-42E1-9D1A-07643428D185}"/>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7">
                                            <p:graphicEl>
                                              <a:dgm id="{6A5542FE-AFF5-4EBF-8951-94082CE0C1DD}"/>
                                            </p:graphicEl>
                                          </p:spTgt>
                                        </p:tgtEl>
                                        <p:attrNameLst>
                                          <p:attrName>style.visibility</p:attrName>
                                        </p:attrNameLst>
                                      </p:cBhvr>
                                      <p:to>
                                        <p:strVal val="visible"/>
                                      </p:to>
                                    </p:set>
                                    <p:animEffect transition="in" filter="fade">
                                      <p:cBhvr>
                                        <p:cTn id="52" dur="500"/>
                                        <p:tgtEl>
                                          <p:spTgt spid="67">
                                            <p:graphicEl>
                                              <a:dgm id="{6A5542FE-AFF5-4EBF-8951-94082CE0C1DD}"/>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7">
                                            <p:graphicEl>
                                              <a:dgm id="{D7D0013E-C728-4F0B-8312-38220790C30D}"/>
                                            </p:graphicEl>
                                          </p:spTgt>
                                        </p:tgtEl>
                                        <p:attrNameLst>
                                          <p:attrName>style.visibility</p:attrName>
                                        </p:attrNameLst>
                                      </p:cBhvr>
                                      <p:to>
                                        <p:strVal val="visible"/>
                                      </p:to>
                                    </p:set>
                                    <p:animEffect transition="in" filter="fade">
                                      <p:cBhvr>
                                        <p:cTn id="55" dur="500"/>
                                        <p:tgtEl>
                                          <p:spTgt spid="67">
                                            <p:graphicEl>
                                              <a:dgm id="{D7D0013E-C728-4F0B-8312-38220790C30D}"/>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67">
                                            <p:graphicEl>
                                              <a:dgm id="{AEE1B00B-43E5-4D6A-B11D-38664B1B50F7}"/>
                                            </p:graphicEl>
                                          </p:spTgt>
                                        </p:tgtEl>
                                        <p:attrNameLst>
                                          <p:attrName>style.visibility</p:attrName>
                                        </p:attrNameLst>
                                      </p:cBhvr>
                                      <p:to>
                                        <p:strVal val="visible"/>
                                      </p:to>
                                    </p:set>
                                    <p:animEffect transition="in" filter="fade">
                                      <p:cBhvr>
                                        <p:cTn id="68" dur="500"/>
                                        <p:tgtEl>
                                          <p:spTgt spid="67">
                                            <p:graphicEl>
                                              <a:dgm id="{AEE1B00B-43E5-4D6A-B11D-38664B1B50F7}"/>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7">
                                            <p:graphicEl>
                                              <a:dgm id="{63B45AB6-10C1-4683-B21E-3EAACCF84D00}"/>
                                            </p:graphicEl>
                                          </p:spTgt>
                                        </p:tgtEl>
                                        <p:attrNameLst>
                                          <p:attrName>style.visibility</p:attrName>
                                        </p:attrNameLst>
                                      </p:cBhvr>
                                      <p:to>
                                        <p:strVal val="visible"/>
                                      </p:to>
                                    </p:set>
                                    <p:animEffect transition="in" filter="fade">
                                      <p:cBhvr>
                                        <p:cTn id="71" dur="500"/>
                                        <p:tgtEl>
                                          <p:spTgt spid="67">
                                            <p:graphicEl>
                                              <a:dgm id="{63B45AB6-10C1-4683-B21E-3EAACCF84D00}"/>
                                            </p:graphicEl>
                                          </p:spTgt>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7">
                                            <p:graphicEl>
                                              <a:dgm id="{9EAF22C8-9CEC-4CD6-A1C9-4CD78619BC9E}"/>
                                            </p:graphicEl>
                                          </p:spTgt>
                                        </p:tgtEl>
                                        <p:attrNameLst>
                                          <p:attrName>style.visibility</p:attrName>
                                        </p:attrNameLst>
                                      </p:cBhvr>
                                      <p:to>
                                        <p:strVal val="visible"/>
                                      </p:to>
                                    </p:set>
                                    <p:animEffect transition="in" filter="fade">
                                      <p:cBhvr>
                                        <p:cTn id="74" dur="500"/>
                                        <p:tgtEl>
                                          <p:spTgt spid="67">
                                            <p:graphicEl>
                                              <a:dgm id="{9EAF22C8-9CEC-4CD6-A1C9-4CD78619BC9E}"/>
                                            </p:graphicEl>
                                          </p:spTgt>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7">
                                            <p:graphicEl>
                                              <a:dgm id="{0623E7F2-0720-420A-9256-DBE5E02ADA01}"/>
                                            </p:graphicEl>
                                          </p:spTgt>
                                        </p:tgtEl>
                                        <p:attrNameLst>
                                          <p:attrName>style.visibility</p:attrName>
                                        </p:attrNameLst>
                                      </p:cBhvr>
                                      <p:to>
                                        <p:strVal val="visible"/>
                                      </p:to>
                                    </p:set>
                                    <p:animEffect transition="in" filter="fade">
                                      <p:cBhvr>
                                        <p:cTn id="77" dur="500"/>
                                        <p:tgtEl>
                                          <p:spTgt spid="67">
                                            <p:graphicEl>
                                              <a:dgm id="{0623E7F2-0720-420A-9256-DBE5E02ADA01}"/>
                                            </p:graphic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7">
                                            <p:graphicEl>
                                              <a:dgm id="{0A923FBF-7DDE-4FB1-89E7-09F7F9AB9287}"/>
                                            </p:graphicEl>
                                          </p:spTgt>
                                        </p:tgtEl>
                                        <p:attrNameLst>
                                          <p:attrName>style.visibility</p:attrName>
                                        </p:attrNameLst>
                                      </p:cBhvr>
                                      <p:to>
                                        <p:strVal val="visible"/>
                                      </p:to>
                                    </p:set>
                                    <p:animEffect transition="in" filter="fade">
                                      <p:cBhvr>
                                        <p:cTn id="80" dur="500"/>
                                        <p:tgtEl>
                                          <p:spTgt spid="67">
                                            <p:graphicEl>
                                              <a:dgm id="{0A923FBF-7DDE-4FB1-89E7-09F7F9AB9287}"/>
                                            </p:graphicEl>
                                          </p:spTgt>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7">
                                            <p:graphicEl>
                                              <a:dgm id="{BD51D6B3-64D3-4872-9FFE-86E87F89F0B3}"/>
                                            </p:graphicEl>
                                          </p:spTgt>
                                        </p:tgtEl>
                                        <p:attrNameLst>
                                          <p:attrName>style.visibility</p:attrName>
                                        </p:attrNameLst>
                                      </p:cBhvr>
                                      <p:to>
                                        <p:strVal val="visible"/>
                                      </p:to>
                                    </p:set>
                                    <p:animEffect transition="in" filter="fade">
                                      <p:cBhvr>
                                        <p:cTn id="83" dur="500"/>
                                        <p:tgtEl>
                                          <p:spTgt spid="67">
                                            <p:graphicEl>
                                              <a:dgm id="{BD51D6B3-64D3-4872-9FFE-86E87F89F0B3}"/>
                                            </p:graphicEl>
                                          </p:spTgt>
                                        </p:tgtEl>
                                      </p:cBhvr>
                                    </p:animEffect>
                                  </p:childTnLst>
                                </p:cTn>
                              </p:par>
                            </p:childTnLst>
                          </p:cTn>
                        </p:par>
                        <p:par>
                          <p:cTn id="84" fill="hold">
                            <p:stCondLst>
                              <p:cond delay="500"/>
                            </p:stCondLst>
                            <p:childTnLst>
                              <p:par>
                                <p:cTn id="85" presetID="22" presetClass="entr" presetSubtype="8" fill="hold" grpId="0"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lef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uiExpand="1">
        <p:bldSub>
          <a:bldDgm bld="one"/>
        </p:bldSub>
      </p:bldGraphic>
      <p:bldGraphic spid="67" grpId="0" uiExpand="1">
        <p:bldSub>
          <a:bldDgm bld="one"/>
        </p:bldSub>
      </p:bldGraphic>
      <p:bldP spid="33" grpId="0"/>
      <p:bldP spid="3" grpId="0"/>
      <p:bldP spid="7" grpId="0"/>
      <p:bldP spid="8" grpId="0"/>
      <p:bldP spid="10"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Donut 210">
            <a:extLst>
              <a:ext uri="{FF2B5EF4-FFF2-40B4-BE49-F238E27FC236}">
                <a16:creationId xmlns:a16="http://schemas.microsoft.com/office/drawing/2014/main" id="{A317EA9E-73D1-C6BA-820F-F9BBBCE83D1F}"/>
              </a:ext>
            </a:extLst>
          </p:cNvPr>
          <p:cNvSpPr/>
          <p:nvPr/>
        </p:nvSpPr>
        <p:spPr>
          <a:xfrm>
            <a:off x="-618736" y="5579475"/>
            <a:ext cx="1786905" cy="1786905"/>
          </a:xfrm>
          <a:prstGeom prst="donut">
            <a:avLst>
              <a:gd name="adj" fmla="val 15718"/>
            </a:avLst>
          </a:prstGeom>
          <a:solidFill>
            <a:srgbClr val="00B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0" name="Oval 139">
            <a:extLst>
              <a:ext uri="{FF2B5EF4-FFF2-40B4-BE49-F238E27FC236}">
                <a16:creationId xmlns:a16="http://schemas.microsoft.com/office/drawing/2014/main" id="{33840CA9-5337-B82F-15F3-BC5DD7734581}"/>
              </a:ext>
            </a:extLst>
          </p:cNvPr>
          <p:cNvSpPr/>
          <p:nvPr/>
        </p:nvSpPr>
        <p:spPr>
          <a:xfrm>
            <a:off x="8243945" y="3733141"/>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Oval 140">
            <a:extLst>
              <a:ext uri="{FF2B5EF4-FFF2-40B4-BE49-F238E27FC236}">
                <a16:creationId xmlns:a16="http://schemas.microsoft.com/office/drawing/2014/main" id="{8A4B39FE-1F0A-0BA1-ED34-28D7C4DB52D1}"/>
              </a:ext>
            </a:extLst>
          </p:cNvPr>
          <p:cNvSpPr/>
          <p:nvPr/>
        </p:nvSpPr>
        <p:spPr>
          <a:xfrm>
            <a:off x="8243945" y="2676664"/>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Oval 141">
            <a:extLst>
              <a:ext uri="{FF2B5EF4-FFF2-40B4-BE49-F238E27FC236}">
                <a16:creationId xmlns:a16="http://schemas.microsoft.com/office/drawing/2014/main" id="{E4AE56DE-DBA7-65A2-F055-FBA5FBB813E9}"/>
              </a:ext>
            </a:extLst>
          </p:cNvPr>
          <p:cNvSpPr/>
          <p:nvPr/>
        </p:nvSpPr>
        <p:spPr>
          <a:xfrm>
            <a:off x="8243945" y="1722837"/>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Oval 135">
            <a:extLst>
              <a:ext uri="{FF2B5EF4-FFF2-40B4-BE49-F238E27FC236}">
                <a16:creationId xmlns:a16="http://schemas.microsoft.com/office/drawing/2014/main" id="{A37C3BED-A804-7712-4251-1894E874D482}"/>
              </a:ext>
            </a:extLst>
          </p:cNvPr>
          <p:cNvSpPr/>
          <p:nvPr/>
        </p:nvSpPr>
        <p:spPr>
          <a:xfrm>
            <a:off x="4477408" y="1722837"/>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Oval 136">
            <a:extLst>
              <a:ext uri="{FF2B5EF4-FFF2-40B4-BE49-F238E27FC236}">
                <a16:creationId xmlns:a16="http://schemas.microsoft.com/office/drawing/2014/main" id="{C8786BCC-731A-331B-F94A-1EA57A51076F}"/>
              </a:ext>
            </a:extLst>
          </p:cNvPr>
          <p:cNvSpPr/>
          <p:nvPr/>
        </p:nvSpPr>
        <p:spPr>
          <a:xfrm>
            <a:off x="4477408" y="2676664"/>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Oval 137">
            <a:extLst>
              <a:ext uri="{FF2B5EF4-FFF2-40B4-BE49-F238E27FC236}">
                <a16:creationId xmlns:a16="http://schemas.microsoft.com/office/drawing/2014/main" id="{3135F073-7F0B-E3F3-2473-636FE05BB3D9}"/>
              </a:ext>
            </a:extLst>
          </p:cNvPr>
          <p:cNvSpPr/>
          <p:nvPr/>
        </p:nvSpPr>
        <p:spPr>
          <a:xfrm>
            <a:off x="4477408" y="3733141"/>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Oval 138">
            <a:extLst>
              <a:ext uri="{FF2B5EF4-FFF2-40B4-BE49-F238E27FC236}">
                <a16:creationId xmlns:a16="http://schemas.microsoft.com/office/drawing/2014/main" id="{6450071D-3371-0CA4-3728-E51DE5436721}"/>
              </a:ext>
            </a:extLst>
          </p:cNvPr>
          <p:cNvSpPr/>
          <p:nvPr/>
        </p:nvSpPr>
        <p:spPr>
          <a:xfrm>
            <a:off x="4477408" y="4599598"/>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BBE37BA3-5D2C-C67E-B826-A276674D6DCA}"/>
              </a:ext>
            </a:extLst>
          </p:cNvPr>
          <p:cNvSpPr/>
          <p:nvPr/>
        </p:nvSpPr>
        <p:spPr>
          <a:xfrm>
            <a:off x="934342" y="1722837"/>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Oval 132">
            <a:extLst>
              <a:ext uri="{FF2B5EF4-FFF2-40B4-BE49-F238E27FC236}">
                <a16:creationId xmlns:a16="http://schemas.microsoft.com/office/drawing/2014/main" id="{297A60B2-B616-1108-9E82-6782800D617B}"/>
              </a:ext>
            </a:extLst>
          </p:cNvPr>
          <p:cNvSpPr/>
          <p:nvPr/>
        </p:nvSpPr>
        <p:spPr>
          <a:xfrm>
            <a:off x="934342" y="2676664"/>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Oval 133">
            <a:extLst>
              <a:ext uri="{FF2B5EF4-FFF2-40B4-BE49-F238E27FC236}">
                <a16:creationId xmlns:a16="http://schemas.microsoft.com/office/drawing/2014/main" id="{913476E7-448C-003D-2C38-6D61B26847C8}"/>
              </a:ext>
            </a:extLst>
          </p:cNvPr>
          <p:cNvSpPr/>
          <p:nvPr/>
        </p:nvSpPr>
        <p:spPr>
          <a:xfrm>
            <a:off x="934342" y="3733141"/>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Oval 134">
            <a:extLst>
              <a:ext uri="{FF2B5EF4-FFF2-40B4-BE49-F238E27FC236}">
                <a16:creationId xmlns:a16="http://schemas.microsoft.com/office/drawing/2014/main" id="{3DD20CC3-CAFA-EB86-EC3F-62489B9322CA}"/>
              </a:ext>
            </a:extLst>
          </p:cNvPr>
          <p:cNvSpPr/>
          <p:nvPr/>
        </p:nvSpPr>
        <p:spPr>
          <a:xfrm>
            <a:off x="934342" y="4599598"/>
            <a:ext cx="332509" cy="332509"/>
          </a:xfrm>
          <a:prstGeom prst="ellipse">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00100" y="596349"/>
            <a:ext cx="9612060" cy="707886"/>
          </a:xfrm>
          <a:prstGeom prst="rect">
            <a:avLst/>
          </a:prstGeom>
          <a:noFill/>
        </p:spPr>
        <p:txBody>
          <a:bodyPr wrap="square" rtlCol="0">
            <a:spAutoFit/>
          </a:bodyPr>
          <a:lstStyle/>
          <a:p>
            <a:r>
              <a:rPr lang="en-GB" sz="4000" b="1">
                <a:solidFill>
                  <a:srgbClr val="1F0D52"/>
                </a:solidFill>
                <a:latin typeface="Avenir Book" panose="02000503020000020003"/>
                <a:cs typeface="Arial" panose="020B0604020202020204" pitchFamily="34" charset="0"/>
              </a:rPr>
              <a:t>Which careers and sectors do we support? </a:t>
            </a:r>
          </a:p>
        </p:txBody>
      </p:sp>
      <p:sp>
        <p:nvSpPr>
          <p:cNvPr id="9" name="Text Placeholder 2"/>
          <p:cNvSpPr>
            <a:spLocks noGrp="1"/>
          </p:cNvSpPr>
          <p:nvPr>
            <p:ph type="body" sz="quarter" idx="14"/>
          </p:nvPr>
        </p:nvSpPr>
        <p:spPr>
          <a:xfrm>
            <a:off x="1479561" y="1406473"/>
            <a:ext cx="2231227" cy="3798732"/>
          </a:xfrm>
        </p:spPr>
        <p:txBody>
          <a:bodyPr wrap="square">
            <a:spAutoFit/>
          </a:bodyPr>
          <a:lstStyle/>
          <a:p>
            <a:pPr>
              <a:lnSpc>
                <a:spcPct val="200000"/>
              </a:lnSpc>
            </a:pPr>
            <a:r>
              <a:rPr lang="en-US" sz="1800" b="0">
                <a:solidFill>
                  <a:srgbClr val="1F0D52"/>
                </a:solidFill>
                <a:latin typeface="Avenir Book" panose="02000503020000020003" pitchFamily="2" charset="0"/>
                <a:cs typeface="Arial" panose="020B0604020202020204" pitchFamily="34" charset="0"/>
              </a:rPr>
              <a:t>Accountancy*</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Architecture*</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Banking &amp; Finance*</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Biology &amp; Chemistry*</a:t>
            </a:r>
          </a:p>
        </p:txBody>
      </p:sp>
      <p:sp>
        <p:nvSpPr>
          <p:cNvPr id="8" name="Text Placeholder 2"/>
          <p:cNvSpPr>
            <a:spLocks noGrp="1"/>
          </p:cNvSpPr>
          <p:nvPr>
            <p:ph type="body" sz="quarter" idx="14"/>
          </p:nvPr>
        </p:nvSpPr>
        <p:spPr>
          <a:xfrm>
            <a:off x="5042503" y="1406473"/>
            <a:ext cx="2392892" cy="3798732"/>
          </a:xfrm>
        </p:spPr>
        <p:txBody>
          <a:bodyPr wrap="square">
            <a:spAutoFit/>
          </a:bodyPr>
          <a:lstStyle/>
          <a:p>
            <a:pPr>
              <a:lnSpc>
                <a:spcPct val="200000"/>
              </a:lnSpc>
            </a:pPr>
            <a:r>
              <a:rPr lang="en-US" sz="1800" b="0">
                <a:solidFill>
                  <a:srgbClr val="1F0D52"/>
                </a:solidFill>
                <a:latin typeface="Avenir Book" panose="02000503020000020003" pitchFamily="2" charset="0"/>
                <a:cs typeface="Arial" panose="020B0604020202020204" pitchFamily="34" charset="0"/>
              </a:rPr>
              <a:t>Business </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Digital </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Engineering &amp; Physics*</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Law</a:t>
            </a:r>
          </a:p>
        </p:txBody>
      </p:sp>
      <p:sp>
        <p:nvSpPr>
          <p:cNvPr id="6" name="Text Placeholder 2"/>
          <p:cNvSpPr>
            <a:spLocks noGrp="1"/>
          </p:cNvSpPr>
          <p:nvPr>
            <p:ph type="body" sz="quarter" idx="14"/>
          </p:nvPr>
        </p:nvSpPr>
        <p:spPr>
          <a:xfrm>
            <a:off x="8821668" y="1423505"/>
            <a:ext cx="2495869" cy="3798732"/>
          </a:xfrm>
        </p:spPr>
        <p:txBody>
          <a:bodyPr wrap="square">
            <a:spAutoFit/>
          </a:bodyPr>
          <a:lstStyle/>
          <a:p>
            <a:pPr>
              <a:lnSpc>
                <a:spcPct val="200000"/>
              </a:lnSpc>
            </a:pPr>
            <a:r>
              <a:rPr lang="en-US" sz="1800" b="0">
                <a:solidFill>
                  <a:srgbClr val="1F0D52"/>
                </a:solidFill>
                <a:latin typeface="Avenir Book" panose="02000503020000020003" pitchFamily="2" charset="0"/>
                <a:cs typeface="Arial" panose="020B0604020202020204" pitchFamily="34" charset="0"/>
              </a:rPr>
              <a:t>Media &amp; Communications</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Medicine*</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Politics</a:t>
            </a:r>
          </a:p>
          <a:p>
            <a:pPr>
              <a:lnSpc>
                <a:spcPct val="200000"/>
              </a:lnSpc>
            </a:pPr>
            <a:endParaRPr lang="en-US" sz="1800" b="0">
              <a:solidFill>
                <a:srgbClr val="1F0D52"/>
              </a:solidFill>
              <a:latin typeface="Avenir Book" panose="02000503020000020003" pitchFamily="2" charset="0"/>
              <a:cs typeface="Arial" panose="020B0604020202020204" pitchFamily="34" charset="0"/>
            </a:endParaRPr>
          </a:p>
          <a:p>
            <a:pPr>
              <a:lnSpc>
                <a:spcPct val="200000"/>
              </a:lnSpc>
            </a:pPr>
            <a:r>
              <a:rPr lang="en-US" sz="1800" b="0">
                <a:solidFill>
                  <a:srgbClr val="1F0D52"/>
                </a:solidFill>
                <a:latin typeface="Avenir Book" panose="02000503020000020003" pitchFamily="2" charset="0"/>
                <a:cs typeface="Arial" panose="020B0604020202020204" pitchFamily="34" charset="0"/>
              </a:rPr>
              <a:t>No Preference</a:t>
            </a:r>
          </a:p>
        </p:txBody>
      </p:sp>
      <p:sp>
        <p:nvSpPr>
          <p:cNvPr id="7" name="Text Placeholder 2"/>
          <p:cNvSpPr>
            <a:spLocks noGrp="1"/>
          </p:cNvSpPr>
          <p:nvPr>
            <p:ph type="body" sz="quarter" idx="14"/>
          </p:nvPr>
        </p:nvSpPr>
        <p:spPr>
          <a:xfrm>
            <a:off x="2031300" y="5677888"/>
            <a:ext cx="8335430" cy="553998"/>
          </a:xfrm>
        </p:spPr>
        <p:txBody>
          <a:bodyPr vert="horz" lIns="0" tIns="0" rIns="0" bIns="0" rtlCol="0" anchor="t">
            <a:spAutoFit/>
          </a:bodyPr>
          <a:lstStyle/>
          <a:p>
            <a:pPr algn="ctr"/>
            <a:r>
              <a:rPr lang="en-US" sz="1800">
                <a:solidFill>
                  <a:srgbClr val="1F0D52"/>
                </a:solidFill>
                <a:latin typeface="Avenir Book" panose="02000503020000020003"/>
              </a:rPr>
              <a:t>*These sectors or their Employer Insight </a:t>
            </a:r>
            <a:r>
              <a:rPr lang="en-US" sz="1800" err="1">
                <a:solidFill>
                  <a:srgbClr val="1F0D52"/>
                </a:solidFill>
                <a:latin typeface="Avenir Book" panose="02000503020000020003"/>
              </a:rPr>
              <a:t>programmes</a:t>
            </a:r>
            <a:r>
              <a:rPr lang="en-US" sz="1800">
                <a:solidFill>
                  <a:srgbClr val="1F0D52"/>
                </a:solidFill>
                <a:latin typeface="Avenir Book" panose="02000503020000020003"/>
              </a:rPr>
              <a:t> have </a:t>
            </a:r>
            <a:r>
              <a:rPr lang="en-US" sz="1800">
                <a:solidFill>
                  <a:srgbClr val="FF157C"/>
                </a:solidFill>
                <a:latin typeface="Avenir Book" panose="02000503020000020003"/>
              </a:rPr>
              <a:t>subject requirements </a:t>
            </a:r>
            <a:r>
              <a:rPr lang="en-US" sz="1800">
                <a:solidFill>
                  <a:srgbClr val="1F0D52"/>
                </a:solidFill>
                <a:latin typeface="Avenir Book" panose="02000503020000020003"/>
              </a:rPr>
              <a:t>aligned with standard university requirements</a:t>
            </a:r>
          </a:p>
        </p:txBody>
      </p:sp>
      <p:cxnSp>
        <p:nvCxnSpPr>
          <p:cNvPr id="2" name="Straight Connector 1">
            <a:extLst>
              <a:ext uri="{FF2B5EF4-FFF2-40B4-BE49-F238E27FC236}">
                <a16:creationId xmlns:a16="http://schemas.microsoft.com/office/drawing/2014/main" id="{DF15ED2A-2C3A-E861-1315-67D043CA5EA5}"/>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FBDF8051-4220-F558-6136-1492CDD8011B}"/>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grpSp>
        <p:nvGrpSpPr>
          <p:cNvPr id="102" name="Graphic 27">
            <a:extLst>
              <a:ext uri="{FF2B5EF4-FFF2-40B4-BE49-F238E27FC236}">
                <a16:creationId xmlns:a16="http://schemas.microsoft.com/office/drawing/2014/main" id="{96A33239-5ACF-A936-E2F1-24E886E4FD6C}"/>
              </a:ext>
            </a:extLst>
          </p:cNvPr>
          <p:cNvGrpSpPr/>
          <p:nvPr/>
        </p:nvGrpSpPr>
        <p:grpSpPr>
          <a:xfrm>
            <a:off x="8184967" y="1662467"/>
            <a:ext cx="450464" cy="453249"/>
            <a:chOff x="8158715" y="1980307"/>
            <a:chExt cx="513298" cy="516471"/>
          </a:xfrm>
          <a:solidFill>
            <a:srgbClr val="000000"/>
          </a:solidFill>
        </p:grpSpPr>
        <p:sp>
          <p:nvSpPr>
            <p:cNvPr id="103" name="Freeform 102">
              <a:extLst>
                <a:ext uri="{FF2B5EF4-FFF2-40B4-BE49-F238E27FC236}">
                  <a16:creationId xmlns:a16="http://schemas.microsoft.com/office/drawing/2014/main" id="{8EF5D14C-5755-A6A0-FA4F-963241D8383C}"/>
                </a:ext>
              </a:extLst>
            </p:cNvPr>
            <p:cNvSpPr/>
            <p:nvPr/>
          </p:nvSpPr>
          <p:spPr>
            <a:xfrm>
              <a:off x="8405933" y="2133788"/>
              <a:ext cx="136403" cy="136358"/>
            </a:xfrm>
            <a:custGeom>
              <a:avLst/>
              <a:gdLst>
                <a:gd name="connsiteX0" fmla="*/ 19972 w 136403"/>
                <a:gd name="connsiteY0" fmla="*/ 19932 h 136358"/>
                <a:gd name="connsiteX1" fmla="*/ 5203 w 136403"/>
                <a:gd name="connsiteY1" fmla="*/ 94268 h 136358"/>
                <a:gd name="connsiteX2" fmla="*/ 68202 w 136403"/>
                <a:gd name="connsiteY2" fmla="*/ 136359 h 136358"/>
                <a:gd name="connsiteX3" fmla="*/ 131200 w 136403"/>
                <a:gd name="connsiteY3" fmla="*/ 94268 h 136358"/>
                <a:gd name="connsiteX4" fmla="*/ 116431 w 136403"/>
                <a:gd name="connsiteY4" fmla="*/ 19932 h 136358"/>
                <a:gd name="connsiteX5" fmla="*/ 19972 w 136403"/>
                <a:gd name="connsiteY5" fmla="*/ 19932 h 136358"/>
                <a:gd name="connsiteX6" fmla="*/ 104368 w 136403"/>
                <a:gd name="connsiteY6" fmla="*/ 104329 h 136358"/>
                <a:gd name="connsiteX7" fmla="*/ 48637 w 136403"/>
                <a:gd name="connsiteY7" fmla="*/ 115411 h 136358"/>
                <a:gd name="connsiteX8" fmla="*/ 17052 w 136403"/>
                <a:gd name="connsiteY8" fmla="*/ 68162 h 136358"/>
                <a:gd name="connsiteX9" fmla="*/ 48637 w 136403"/>
                <a:gd name="connsiteY9" fmla="*/ 20913 h 136358"/>
                <a:gd name="connsiteX10" fmla="*/ 104368 w 136403"/>
                <a:gd name="connsiteY10" fmla="*/ 31995 h 136358"/>
                <a:gd name="connsiteX11" fmla="*/ 104368 w 136403"/>
                <a:gd name="connsiteY11" fmla="*/ 104329 h 136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403" h="136358">
                  <a:moveTo>
                    <a:pt x="19972" y="19932"/>
                  </a:moveTo>
                  <a:cubicBezTo>
                    <a:pt x="471" y="39432"/>
                    <a:pt x="-5368" y="68779"/>
                    <a:pt x="5203" y="94268"/>
                  </a:cubicBezTo>
                  <a:cubicBezTo>
                    <a:pt x="15752" y="119736"/>
                    <a:pt x="40623" y="136359"/>
                    <a:pt x="68202" y="136359"/>
                  </a:cubicBezTo>
                  <a:cubicBezTo>
                    <a:pt x="95780" y="136359"/>
                    <a:pt x="120650" y="119736"/>
                    <a:pt x="131200" y="94268"/>
                  </a:cubicBezTo>
                  <a:cubicBezTo>
                    <a:pt x="141771" y="68779"/>
                    <a:pt x="135932" y="39431"/>
                    <a:pt x="116431" y="19932"/>
                  </a:cubicBezTo>
                  <a:cubicBezTo>
                    <a:pt x="89770" y="-6644"/>
                    <a:pt x="46635" y="-6644"/>
                    <a:pt x="19972" y="19932"/>
                  </a:cubicBezTo>
                  <a:close/>
                  <a:moveTo>
                    <a:pt x="104368" y="104329"/>
                  </a:moveTo>
                  <a:cubicBezTo>
                    <a:pt x="89748" y="118970"/>
                    <a:pt x="67755" y="123339"/>
                    <a:pt x="48637" y="115411"/>
                  </a:cubicBezTo>
                  <a:cubicBezTo>
                    <a:pt x="29520" y="107504"/>
                    <a:pt x="17052" y="88856"/>
                    <a:pt x="17052" y="68162"/>
                  </a:cubicBezTo>
                  <a:cubicBezTo>
                    <a:pt x="17052" y="47468"/>
                    <a:pt x="29520" y="28820"/>
                    <a:pt x="48637" y="20913"/>
                  </a:cubicBezTo>
                  <a:cubicBezTo>
                    <a:pt x="67754" y="12985"/>
                    <a:pt x="89748" y="17354"/>
                    <a:pt x="104368" y="31995"/>
                  </a:cubicBezTo>
                  <a:cubicBezTo>
                    <a:pt x="124316" y="51986"/>
                    <a:pt x="124316" y="84337"/>
                    <a:pt x="104368" y="104329"/>
                  </a:cubicBezTo>
                  <a:close/>
                </a:path>
              </a:pathLst>
            </a:custGeom>
            <a:solidFill>
              <a:srgbClr val="000000"/>
            </a:solidFill>
            <a:ln w="5429" cap="flat">
              <a:noFill/>
              <a:prstDash val="solid"/>
              <a:miter/>
            </a:ln>
          </p:spPr>
          <p:txBody>
            <a:bodyPr rtlCol="0" anchor="ctr"/>
            <a:lstStyle/>
            <a:p>
              <a:endParaRPr lang="en-US"/>
            </a:p>
          </p:txBody>
        </p:sp>
        <p:sp>
          <p:nvSpPr>
            <p:cNvPr id="104" name="Freeform 103">
              <a:extLst>
                <a:ext uri="{FF2B5EF4-FFF2-40B4-BE49-F238E27FC236}">
                  <a16:creationId xmlns:a16="http://schemas.microsoft.com/office/drawing/2014/main" id="{9D68F3F8-393B-8C9B-295D-B8D3A78FE02D}"/>
                </a:ext>
              </a:extLst>
            </p:cNvPr>
            <p:cNvSpPr/>
            <p:nvPr/>
          </p:nvSpPr>
          <p:spPr>
            <a:xfrm>
              <a:off x="8158715" y="1980307"/>
              <a:ext cx="513298" cy="516471"/>
            </a:xfrm>
            <a:custGeom>
              <a:avLst/>
              <a:gdLst>
                <a:gd name="connsiteX0" fmla="*/ 508312 w 513298"/>
                <a:gd name="connsiteY0" fmla="*/ 366310 h 516471"/>
                <a:gd name="connsiteX1" fmla="*/ 477388 w 513298"/>
                <a:gd name="connsiteY1" fmla="*/ 335407 h 516471"/>
                <a:gd name="connsiteX2" fmla="*/ 477388 w 513298"/>
                <a:gd name="connsiteY2" fmla="*/ 42624 h 516471"/>
                <a:gd name="connsiteX3" fmla="*/ 434764 w 513298"/>
                <a:gd name="connsiteY3" fmla="*/ 0 h 516471"/>
                <a:gd name="connsiteX4" fmla="*/ 42624 w 513298"/>
                <a:gd name="connsiteY4" fmla="*/ 0 h 516471"/>
                <a:gd name="connsiteX5" fmla="*/ 0 w 513298"/>
                <a:gd name="connsiteY5" fmla="*/ 42624 h 516471"/>
                <a:gd name="connsiteX6" fmla="*/ 0 w 513298"/>
                <a:gd name="connsiteY6" fmla="*/ 426236 h 516471"/>
                <a:gd name="connsiteX7" fmla="*/ 42624 w 513298"/>
                <a:gd name="connsiteY7" fmla="*/ 468860 h 516471"/>
                <a:gd name="connsiteX8" fmla="*/ 91705 w 513298"/>
                <a:gd name="connsiteY8" fmla="*/ 468860 h 516471"/>
                <a:gd name="connsiteX9" fmla="*/ 131815 w 513298"/>
                <a:gd name="connsiteY9" fmla="*/ 508991 h 516471"/>
                <a:gd name="connsiteX10" fmla="*/ 131836 w 513298"/>
                <a:gd name="connsiteY10" fmla="*/ 508991 h 516471"/>
                <a:gd name="connsiteX11" fmla="*/ 168002 w 513298"/>
                <a:gd name="connsiteY11" fmla="*/ 508991 h 516471"/>
                <a:gd name="connsiteX12" fmla="*/ 168002 w 513298"/>
                <a:gd name="connsiteY12" fmla="*/ 472824 h 516471"/>
                <a:gd name="connsiteX13" fmla="*/ 164038 w 513298"/>
                <a:gd name="connsiteY13" fmla="*/ 468860 h 516471"/>
                <a:gd name="connsiteX14" fmla="*/ 434763 w 513298"/>
                <a:gd name="connsiteY14" fmla="*/ 468860 h 516471"/>
                <a:gd name="connsiteX15" fmla="*/ 477387 w 513298"/>
                <a:gd name="connsiteY15" fmla="*/ 426236 h 516471"/>
                <a:gd name="connsiteX16" fmla="*/ 477387 w 513298"/>
                <a:gd name="connsiteY16" fmla="*/ 418628 h 516471"/>
                <a:gd name="connsiteX17" fmla="*/ 484207 w 513298"/>
                <a:gd name="connsiteY17" fmla="*/ 414536 h 516471"/>
                <a:gd name="connsiteX18" fmla="*/ 508311 w 513298"/>
                <a:gd name="connsiteY18" fmla="*/ 390432 h 516471"/>
                <a:gd name="connsiteX19" fmla="*/ 513298 w 513298"/>
                <a:gd name="connsiteY19" fmla="*/ 378370 h 516471"/>
                <a:gd name="connsiteX20" fmla="*/ 508311 w 513298"/>
                <a:gd name="connsiteY20" fmla="*/ 366308 h 516471"/>
                <a:gd name="connsiteX21" fmla="*/ 42627 w 513298"/>
                <a:gd name="connsiteY21" fmla="*/ 17047 h 516471"/>
                <a:gd name="connsiteX22" fmla="*/ 434767 w 513298"/>
                <a:gd name="connsiteY22" fmla="*/ 17047 h 516471"/>
                <a:gd name="connsiteX23" fmla="*/ 460341 w 513298"/>
                <a:gd name="connsiteY23" fmla="*/ 42622 h 516471"/>
                <a:gd name="connsiteX24" fmla="*/ 460341 w 513298"/>
                <a:gd name="connsiteY24" fmla="*/ 68196 h 516471"/>
                <a:gd name="connsiteX25" fmla="*/ 17052 w 513298"/>
                <a:gd name="connsiteY25" fmla="*/ 68196 h 516471"/>
                <a:gd name="connsiteX26" fmla="*/ 17052 w 513298"/>
                <a:gd name="connsiteY26" fmla="*/ 42622 h 516471"/>
                <a:gd name="connsiteX27" fmla="*/ 42627 w 513298"/>
                <a:gd name="connsiteY27" fmla="*/ 17047 h 516471"/>
                <a:gd name="connsiteX28" fmla="*/ 160310 w 513298"/>
                <a:gd name="connsiteY28" fmla="*/ 308401 h 516471"/>
                <a:gd name="connsiteX29" fmla="*/ 139637 w 513298"/>
                <a:gd name="connsiteY29" fmla="*/ 287728 h 516471"/>
                <a:gd name="connsiteX30" fmla="*/ 155940 w 513298"/>
                <a:gd name="connsiteY30" fmla="*/ 291991 h 516471"/>
                <a:gd name="connsiteX31" fmla="*/ 160949 w 513298"/>
                <a:gd name="connsiteY31" fmla="*/ 304053 h 516471"/>
                <a:gd name="connsiteX32" fmla="*/ 160310 w 513298"/>
                <a:gd name="connsiteY32" fmla="*/ 308401 h 516471"/>
                <a:gd name="connsiteX33" fmla="*/ 171008 w 513298"/>
                <a:gd name="connsiteY33" fmla="*/ 343225 h 516471"/>
                <a:gd name="connsiteX34" fmla="*/ 171008 w 513298"/>
                <a:gd name="connsiteY34" fmla="*/ 361297 h 516471"/>
                <a:gd name="connsiteX35" fmla="*/ 152935 w 513298"/>
                <a:gd name="connsiteY35" fmla="*/ 361297 h 516471"/>
                <a:gd name="connsiteX36" fmla="*/ 86614 w 513298"/>
                <a:gd name="connsiteY36" fmla="*/ 294954 h 516471"/>
                <a:gd name="connsiteX37" fmla="*/ 86614 w 513298"/>
                <a:gd name="connsiteY37" fmla="*/ 276860 h 516471"/>
                <a:gd name="connsiteX38" fmla="*/ 104708 w 513298"/>
                <a:gd name="connsiteY38" fmla="*/ 276860 h 516471"/>
                <a:gd name="connsiteX39" fmla="*/ 78684 w 513298"/>
                <a:gd name="connsiteY39" fmla="*/ 311150 h 516471"/>
                <a:gd name="connsiteX40" fmla="*/ 136778 w 513298"/>
                <a:gd name="connsiteY40" fmla="*/ 369244 h 516471"/>
                <a:gd name="connsiteX41" fmla="*/ 66490 w 513298"/>
                <a:gd name="connsiteY41" fmla="*/ 419477 h 516471"/>
                <a:gd name="connsiteX42" fmla="*/ 53469 w 513298"/>
                <a:gd name="connsiteY42" fmla="*/ 406498 h 516471"/>
                <a:gd name="connsiteX43" fmla="*/ 65531 w 513298"/>
                <a:gd name="connsiteY43" fmla="*/ 394435 h 516471"/>
                <a:gd name="connsiteX44" fmla="*/ 53469 w 513298"/>
                <a:gd name="connsiteY44" fmla="*/ 382394 h 516471"/>
                <a:gd name="connsiteX45" fmla="*/ 41406 w 513298"/>
                <a:gd name="connsiteY45" fmla="*/ 394457 h 516471"/>
                <a:gd name="connsiteX46" fmla="*/ 28427 w 513298"/>
                <a:gd name="connsiteY46" fmla="*/ 381478 h 516471"/>
                <a:gd name="connsiteX47" fmla="*/ 17305 w 513298"/>
                <a:gd name="connsiteY47" fmla="*/ 418565 h 516471"/>
                <a:gd name="connsiteX48" fmla="*/ 17071 w 513298"/>
                <a:gd name="connsiteY48" fmla="*/ 418267 h 516471"/>
                <a:gd name="connsiteX49" fmla="*/ 17071 w 513298"/>
                <a:gd name="connsiteY49" fmla="*/ 406843 h 516471"/>
                <a:gd name="connsiteX50" fmla="*/ 17305 w 513298"/>
                <a:gd name="connsiteY50" fmla="*/ 406524 h 516471"/>
                <a:gd name="connsiteX51" fmla="*/ 23358 w 513298"/>
                <a:gd name="connsiteY51" fmla="*/ 400471 h 516471"/>
                <a:gd name="connsiteX52" fmla="*/ 47462 w 513298"/>
                <a:gd name="connsiteY52" fmla="*/ 424596 h 516471"/>
                <a:gd name="connsiteX53" fmla="*/ 41409 w 513298"/>
                <a:gd name="connsiteY53" fmla="*/ 430607 h 516471"/>
                <a:gd name="connsiteX54" fmla="*/ 41388 w 513298"/>
                <a:gd name="connsiteY54" fmla="*/ 430607 h 516471"/>
                <a:gd name="connsiteX55" fmla="*/ 29390 w 513298"/>
                <a:gd name="connsiteY55" fmla="*/ 430607 h 516471"/>
                <a:gd name="connsiteX56" fmla="*/ 42624 w 513298"/>
                <a:gd name="connsiteY56" fmla="*/ 451812 h 516471"/>
                <a:gd name="connsiteX57" fmla="*/ 33097 w 513298"/>
                <a:gd name="connsiteY57" fmla="*/ 449937 h 516471"/>
                <a:gd name="connsiteX58" fmla="*/ 35378 w 513298"/>
                <a:gd name="connsiteY58" fmla="*/ 450150 h 516471"/>
                <a:gd name="connsiteX59" fmla="*/ 53408 w 513298"/>
                <a:gd name="connsiteY59" fmla="*/ 442691 h 516471"/>
                <a:gd name="connsiteX60" fmla="*/ 59503 w 513298"/>
                <a:gd name="connsiteY60" fmla="*/ 436638 h 516471"/>
                <a:gd name="connsiteX61" fmla="*/ 74656 w 513298"/>
                <a:gd name="connsiteY61" fmla="*/ 451812 h 516471"/>
                <a:gd name="connsiteX62" fmla="*/ 155942 w 513298"/>
                <a:gd name="connsiteY62" fmla="*/ 496930 h 516471"/>
                <a:gd name="connsiteX63" fmla="*/ 143901 w 513298"/>
                <a:gd name="connsiteY63" fmla="*/ 496930 h 516471"/>
                <a:gd name="connsiteX64" fmla="*/ 78687 w 513298"/>
                <a:gd name="connsiteY64" fmla="*/ 431716 h 516471"/>
                <a:gd name="connsiteX65" fmla="*/ 92753 w 513298"/>
                <a:gd name="connsiteY65" fmla="*/ 421678 h 516471"/>
                <a:gd name="connsiteX66" fmla="*/ 155964 w 513298"/>
                <a:gd name="connsiteY66" fmla="*/ 484890 h 516471"/>
                <a:gd name="connsiteX67" fmla="*/ 155943 w 513298"/>
                <a:gd name="connsiteY67" fmla="*/ 484868 h 516471"/>
                <a:gd name="connsiteX68" fmla="*/ 158458 w 513298"/>
                <a:gd name="connsiteY68" fmla="*/ 490900 h 516471"/>
                <a:gd name="connsiteX69" fmla="*/ 155943 w 513298"/>
                <a:gd name="connsiteY69" fmla="*/ 496931 h 516471"/>
                <a:gd name="connsiteX70" fmla="*/ 434764 w 513298"/>
                <a:gd name="connsiteY70" fmla="*/ 451812 h 516471"/>
                <a:gd name="connsiteX71" fmla="*/ 146989 w 513298"/>
                <a:gd name="connsiteY71" fmla="*/ 451812 h 516471"/>
                <a:gd name="connsiteX72" fmla="*/ 106795 w 513298"/>
                <a:gd name="connsiteY72" fmla="*/ 411618 h 516471"/>
                <a:gd name="connsiteX73" fmla="*/ 151060 w 513298"/>
                <a:gd name="connsiteY73" fmla="*/ 379991 h 516471"/>
                <a:gd name="connsiteX74" fmla="*/ 183070 w 513298"/>
                <a:gd name="connsiteY74" fmla="*/ 373363 h 516471"/>
                <a:gd name="connsiteX75" fmla="*/ 183070 w 513298"/>
                <a:gd name="connsiteY75" fmla="*/ 331187 h 516471"/>
                <a:gd name="connsiteX76" fmla="*/ 173182 w 513298"/>
                <a:gd name="connsiteY76" fmla="*/ 321298 h 516471"/>
                <a:gd name="connsiteX77" fmla="*/ 173182 w 513298"/>
                <a:gd name="connsiteY77" fmla="*/ 321277 h 516471"/>
                <a:gd name="connsiteX78" fmla="*/ 168045 w 513298"/>
                <a:gd name="connsiteY78" fmla="*/ 279889 h 516471"/>
                <a:gd name="connsiteX79" fmla="*/ 126658 w 513298"/>
                <a:gd name="connsiteY79" fmla="*/ 274753 h 516471"/>
                <a:gd name="connsiteX80" fmla="*/ 116790 w 513298"/>
                <a:gd name="connsiteY80" fmla="*/ 264864 h 516471"/>
                <a:gd name="connsiteX81" fmla="*/ 74593 w 513298"/>
                <a:gd name="connsiteY81" fmla="*/ 264864 h 516471"/>
                <a:gd name="connsiteX82" fmla="*/ 67965 w 513298"/>
                <a:gd name="connsiteY82" fmla="*/ 296875 h 516471"/>
                <a:gd name="connsiteX83" fmla="*/ 17051 w 513298"/>
                <a:gd name="connsiteY83" fmla="*/ 368101 h 516471"/>
                <a:gd name="connsiteX84" fmla="*/ 17051 w 513298"/>
                <a:gd name="connsiteY84" fmla="*/ 85247 h 516471"/>
                <a:gd name="connsiteX85" fmla="*/ 460339 w 513298"/>
                <a:gd name="connsiteY85" fmla="*/ 85247 h 516471"/>
                <a:gd name="connsiteX86" fmla="*/ 460339 w 513298"/>
                <a:gd name="connsiteY86" fmla="*/ 318360 h 516471"/>
                <a:gd name="connsiteX87" fmla="*/ 429949 w 513298"/>
                <a:gd name="connsiteY87" fmla="*/ 287969 h 516471"/>
                <a:gd name="connsiteX88" fmla="*/ 429949 w 513298"/>
                <a:gd name="connsiteY88" fmla="*/ 287948 h 516471"/>
                <a:gd name="connsiteX89" fmla="*/ 417886 w 513298"/>
                <a:gd name="connsiteY89" fmla="*/ 287948 h 516471"/>
                <a:gd name="connsiteX90" fmla="*/ 403437 w 513298"/>
                <a:gd name="connsiteY90" fmla="*/ 273520 h 516471"/>
                <a:gd name="connsiteX91" fmla="*/ 403458 w 513298"/>
                <a:gd name="connsiteY91" fmla="*/ 273520 h 516471"/>
                <a:gd name="connsiteX92" fmla="*/ 408338 w 513298"/>
                <a:gd name="connsiteY92" fmla="*/ 178768 h 516471"/>
                <a:gd name="connsiteX93" fmla="*/ 333342 w 513298"/>
                <a:gd name="connsiteY93" fmla="*/ 120652 h 516471"/>
                <a:gd name="connsiteX94" fmla="*/ 242808 w 513298"/>
                <a:gd name="connsiteY94" fmla="*/ 149039 h 516471"/>
                <a:gd name="connsiteX95" fmla="*/ 214420 w 513298"/>
                <a:gd name="connsiteY95" fmla="*/ 239574 h 516471"/>
                <a:gd name="connsiteX96" fmla="*/ 272536 w 513298"/>
                <a:gd name="connsiteY96" fmla="*/ 314570 h 516471"/>
                <a:gd name="connsiteX97" fmla="*/ 367288 w 513298"/>
                <a:gd name="connsiteY97" fmla="*/ 309689 h 516471"/>
                <a:gd name="connsiteX98" fmla="*/ 381716 w 513298"/>
                <a:gd name="connsiteY98" fmla="*/ 324139 h 516471"/>
                <a:gd name="connsiteX99" fmla="*/ 381716 w 513298"/>
                <a:gd name="connsiteY99" fmla="*/ 324117 h 516471"/>
                <a:gd name="connsiteX100" fmla="*/ 381716 w 513298"/>
                <a:gd name="connsiteY100" fmla="*/ 336180 h 516471"/>
                <a:gd name="connsiteX101" fmla="*/ 460079 w 513298"/>
                <a:gd name="connsiteY101" fmla="*/ 414542 h 516471"/>
                <a:gd name="connsiteX102" fmla="*/ 460334 w 513298"/>
                <a:gd name="connsiteY102" fmla="*/ 414756 h 516471"/>
                <a:gd name="connsiteX103" fmla="*/ 460334 w 513298"/>
                <a:gd name="connsiteY103" fmla="*/ 426243 h 516471"/>
                <a:gd name="connsiteX104" fmla="*/ 434760 w 513298"/>
                <a:gd name="connsiteY104" fmla="*/ 451817 h 516471"/>
                <a:gd name="connsiteX105" fmla="*/ 399813 w 513298"/>
                <a:gd name="connsiteY105" fmla="*/ 330141 h 516471"/>
                <a:gd name="connsiteX106" fmla="*/ 423917 w 513298"/>
                <a:gd name="connsiteY106" fmla="*/ 306037 h 516471"/>
                <a:gd name="connsiteX107" fmla="*/ 435979 w 513298"/>
                <a:gd name="connsiteY107" fmla="*/ 318100 h 516471"/>
                <a:gd name="connsiteX108" fmla="*/ 411875 w 513298"/>
                <a:gd name="connsiteY108" fmla="*/ 342204 h 516471"/>
                <a:gd name="connsiteX109" fmla="*/ 375709 w 513298"/>
                <a:gd name="connsiteY109" fmla="*/ 281912 h 516471"/>
                <a:gd name="connsiteX110" fmla="*/ 315416 w 513298"/>
                <a:gd name="connsiteY110" fmla="*/ 306890 h 516471"/>
                <a:gd name="connsiteX111" fmla="*/ 255145 w 513298"/>
                <a:gd name="connsiteY111" fmla="*/ 281912 h 516471"/>
                <a:gd name="connsiteX112" fmla="*/ 230167 w 513298"/>
                <a:gd name="connsiteY112" fmla="*/ 221642 h 516471"/>
                <a:gd name="connsiteX113" fmla="*/ 255145 w 513298"/>
                <a:gd name="connsiteY113" fmla="*/ 161371 h 516471"/>
                <a:gd name="connsiteX114" fmla="*/ 315416 w 513298"/>
                <a:gd name="connsiteY114" fmla="*/ 136393 h 516471"/>
                <a:gd name="connsiteX115" fmla="*/ 375709 w 513298"/>
                <a:gd name="connsiteY115" fmla="*/ 161371 h 516471"/>
                <a:gd name="connsiteX116" fmla="*/ 400622 w 513298"/>
                <a:gd name="connsiteY116" fmla="*/ 221642 h 516471"/>
                <a:gd name="connsiteX117" fmla="*/ 375687 w 513298"/>
                <a:gd name="connsiteY117" fmla="*/ 281912 h 516471"/>
                <a:gd name="connsiteX118" fmla="*/ 387771 w 513298"/>
                <a:gd name="connsiteY118" fmla="*/ 293975 h 516471"/>
                <a:gd name="connsiteX119" fmla="*/ 393504 w 513298"/>
                <a:gd name="connsiteY119" fmla="*/ 287645 h 516471"/>
                <a:gd name="connsiteX120" fmla="*/ 405865 w 513298"/>
                <a:gd name="connsiteY120" fmla="*/ 300006 h 516471"/>
                <a:gd name="connsiteX121" fmla="*/ 393802 w 513298"/>
                <a:gd name="connsiteY121" fmla="*/ 312068 h 516471"/>
                <a:gd name="connsiteX122" fmla="*/ 381442 w 513298"/>
                <a:gd name="connsiteY122" fmla="*/ 299707 h 516471"/>
                <a:gd name="connsiteX123" fmla="*/ 387750 w 513298"/>
                <a:gd name="connsiteY123" fmla="*/ 293974 h 516471"/>
                <a:gd name="connsiteX124" fmla="*/ 496272 w 513298"/>
                <a:gd name="connsiteY124" fmla="*/ 378372 h 516471"/>
                <a:gd name="connsiteX125" fmla="*/ 472168 w 513298"/>
                <a:gd name="connsiteY125" fmla="*/ 402476 h 516471"/>
                <a:gd name="connsiteX126" fmla="*/ 423939 w 513298"/>
                <a:gd name="connsiteY126" fmla="*/ 354247 h 516471"/>
                <a:gd name="connsiteX127" fmla="*/ 448043 w 513298"/>
                <a:gd name="connsiteY127" fmla="*/ 330143 h 516471"/>
                <a:gd name="connsiteX128" fmla="*/ 496272 w 513298"/>
                <a:gd name="connsiteY128" fmla="*/ 378350 h 516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513298" h="516471">
                  <a:moveTo>
                    <a:pt x="508312" y="366310"/>
                  </a:moveTo>
                  <a:lnTo>
                    <a:pt x="477388" y="335407"/>
                  </a:lnTo>
                  <a:lnTo>
                    <a:pt x="477388" y="42624"/>
                  </a:lnTo>
                  <a:cubicBezTo>
                    <a:pt x="477366" y="19096"/>
                    <a:pt x="458292" y="21"/>
                    <a:pt x="434764" y="0"/>
                  </a:cubicBezTo>
                  <a:lnTo>
                    <a:pt x="42624" y="0"/>
                  </a:lnTo>
                  <a:cubicBezTo>
                    <a:pt x="19096" y="21"/>
                    <a:pt x="21" y="19096"/>
                    <a:pt x="0" y="42624"/>
                  </a:cubicBezTo>
                  <a:lnTo>
                    <a:pt x="0" y="426236"/>
                  </a:lnTo>
                  <a:cubicBezTo>
                    <a:pt x="21" y="449765"/>
                    <a:pt x="19096" y="468839"/>
                    <a:pt x="42624" y="468860"/>
                  </a:cubicBezTo>
                  <a:lnTo>
                    <a:pt x="91705" y="468860"/>
                  </a:lnTo>
                  <a:lnTo>
                    <a:pt x="131815" y="508991"/>
                  </a:lnTo>
                  <a:lnTo>
                    <a:pt x="131836" y="508991"/>
                  </a:lnTo>
                  <a:cubicBezTo>
                    <a:pt x="141810" y="518965"/>
                    <a:pt x="158007" y="518965"/>
                    <a:pt x="168002" y="508991"/>
                  </a:cubicBezTo>
                  <a:cubicBezTo>
                    <a:pt x="177976" y="498996"/>
                    <a:pt x="177976" y="482798"/>
                    <a:pt x="168002" y="472824"/>
                  </a:cubicBezTo>
                  <a:lnTo>
                    <a:pt x="164038" y="468860"/>
                  </a:lnTo>
                  <a:lnTo>
                    <a:pt x="434763" y="468860"/>
                  </a:lnTo>
                  <a:cubicBezTo>
                    <a:pt x="458292" y="468839"/>
                    <a:pt x="477366" y="449765"/>
                    <a:pt x="477387" y="426236"/>
                  </a:cubicBezTo>
                  <a:lnTo>
                    <a:pt x="477387" y="418628"/>
                  </a:lnTo>
                  <a:cubicBezTo>
                    <a:pt x="479966" y="417819"/>
                    <a:pt x="482289" y="416433"/>
                    <a:pt x="484207" y="414536"/>
                  </a:cubicBezTo>
                  <a:lnTo>
                    <a:pt x="508311" y="390432"/>
                  </a:lnTo>
                  <a:cubicBezTo>
                    <a:pt x="511508" y="387236"/>
                    <a:pt x="513298" y="382888"/>
                    <a:pt x="513298" y="378370"/>
                  </a:cubicBezTo>
                  <a:cubicBezTo>
                    <a:pt x="513298" y="373852"/>
                    <a:pt x="511508" y="369504"/>
                    <a:pt x="508311" y="366308"/>
                  </a:cubicBezTo>
                  <a:close/>
                  <a:moveTo>
                    <a:pt x="42627" y="17047"/>
                  </a:moveTo>
                  <a:lnTo>
                    <a:pt x="434767" y="17047"/>
                  </a:lnTo>
                  <a:cubicBezTo>
                    <a:pt x="448896" y="17047"/>
                    <a:pt x="460341" y="28492"/>
                    <a:pt x="460341" y="42622"/>
                  </a:cubicBezTo>
                  <a:lnTo>
                    <a:pt x="460341" y="68196"/>
                  </a:lnTo>
                  <a:lnTo>
                    <a:pt x="17052" y="68196"/>
                  </a:lnTo>
                  <a:lnTo>
                    <a:pt x="17052" y="42622"/>
                  </a:lnTo>
                  <a:cubicBezTo>
                    <a:pt x="17052" y="28492"/>
                    <a:pt x="28497" y="17047"/>
                    <a:pt x="42627" y="17047"/>
                  </a:cubicBezTo>
                  <a:close/>
                  <a:moveTo>
                    <a:pt x="160310" y="308401"/>
                  </a:moveTo>
                  <a:lnTo>
                    <a:pt x="139637" y="287728"/>
                  </a:lnTo>
                  <a:cubicBezTo>
                    <a:pt x="145434" y="286237"/>
                    <a:pt x="151614" y="287835"/>
                    <a:pt x="155940" y="291991"/>
                  </a:cubicBezTo>
                  <a:cubicBezTo>
                    <a:pt x="159158" y="295188"/>
                    <a:pt x="160949" y="299514"/>
                    <a:pt x="160949" y="304053"/>
                  </a:cubicBezTo>
                  <a:cubicBezTo>
                    <a:pt x="160906" y="305524"/>
                    <a:pt x="160714" y="306994"/>
                    <a:pt x="160310" y="308401"/>
                  </a:cubicBezTo>
                  <a:close/>
                  <a:moveTo>
                    <a:pt x="171008" y="343225"/>
                  </a:moveTo>
                  <a:cubicBezTo>
                    <a:pt x="176016" y="348212"/>
                    <a:pt x="176016" y="356310"/>
                    <a:pt x="171008" y="361297"/>
                  </a:cubicBezTo>
                  <a:cubicBezTo>
                    <a:pt x="166021" y="366306"/>
                    <a:pt x="157923" y="366306"/>
                    <a:pt x="152935" y="361297"/>
                  </a:cubicBezTo>
                  <a:lnTo>
                    <a:pt x="86614" y="294954"/>
                  </a:lnTo>
                  <a:cubicBezTo>
                    <a:pt x="81627" y="289967"/>
                    <a:pt x="81627" y="281869"/>
                    <a:pt x="86614" y="276860"/>
                  </a:cubicBezTo>
                  <a:cubicBezTo>
                    <a:pt x="91601" y="271873"/>
                    <a:pt x="99699" y="271873"/>
                    <a:pt x="104708" y="276860"/>
                  </a:cubicBezTo>
                  <a:close/>
                  <a:moveTo>
                    <a:pt x="78684" y="311150"/>
                  </a:moveTo>
                  <a:lnTo>
                    <a:pt x="136778" y="369244"/>
                  </a:lnTo>
                  <a:lnTo>
                    <a:pt x="66490" y="419477"/>
                  </a:lnTo>
                  <a:lnTo>
                    <a:pt x="53469" y="406498"/>
                  </a:lnTo>
                  <a:lnTo>
                    <a:pt x="65531" y="394435"/>
                  </a:lnTo>
                  <a:lnTo>
                    <a:pt x="53469" y="382394"/>
                  </a:lnTo>
                  <a:lnTo>
                    <a:pt x="41406" y="394457"/>
                  </a:lnTo>
                  <a:lnTo>
                    <a:pt x="28427" y="381478"/>
                  </a:lnTo>
                  <a:close/>
                  <a:moveTo>
                    <a:pt x="17305" y="418565"/>
                  </a:moveTo>
                  <a:cubicBezTo>
                    <a:pt x="17220" y="418480"/>
                    <a:pt x="17156" y="418352"/>
                    <a:pt x="17071" y="418267"/>
                  </a:cubicBezTo>
                  <a:lnTo>
                    <a:pt x="17071" y="406843"/>
                  </a:lnTo>
                  <a:cubicBezTo>
                    <a:pt x="17156" y="406737"/>
                    <a:pt x="17220" y="406630"/>
                    <a:pt x="17305" y="406524"/>
                  </a:cubicBezTo>
                  <a:lnTo>
                    <a:pt x="23358" y="400471"/>
                  </a:lnTo>
                  <a:lnTo>
                    <a:pt x="47462" y="424596"/>
                  </a:lnTo>
                  <a:lnTo>
                    <a:pt x="41409" y="430607"/>
                  </a:lnTo>
                  <a:lnTo>
                    <a:pt x="41388" y="430607"/>
                  </a:lnTo>
                  <a:cubicBezTo>
                    <a:pt x="38042" y="433846"/>
                    <a:pt x="32736" y="433846"/>
                    <a:pt x="29390" y="430607"/>
                  </a:cubicBezTo>
                  <a:close/>
                  <a:moveTo>
                    <a:pt x="42624" y="451812"/>
                  </a:moveTo>
                  <a:cubicBezTo>
                    <a:pt x="39363" y="451812"/>
                    <a:pt x="36124" y="451173"/>
                    <a:pt x="33097" y="449937"/>
                  </a:cubicBezTo>
                  <a:cubicBezTo>
                    <a:pt x="33865" y="450001"/>
                    <a:pt x="34611" y="450150"/>
                    <a:pt x="35378" y="450150"/>
                  </a:cubicBezTo>
                  <a:cubicBezTo>
                    <a:pt x="42134" y="450171"/>
                    <a:pt x="48634" y="447486"/>
                    <a:pt x="53408" y="442691"/>
                  </a:cubicBezTo>
                  <a:lnTo>
                    <a:pt x="59503" y="436638"/>
                  </a:lnTo>
                  <a:lnTo>
                    <a:pt x="74656" y="451812"/>
                  </a:lnTo>
                  <a:close/>
                  <a:moveTo>
                    <a:pt x="155942" y="496930"/>
                  </a:moveTo>
                  <a:cubicBezTo>
                    <a:pt x="152575" y="500147"/>
                    <a:pt x="147268" y="500147"/>
                    <a:pt x="143901" y="496930"/>
                  </a:cubicBezTo>
                  <a:lnTo>
                    <a:pt x="78687" y="431716"/>
                  </a:lnTo>
                  <a:lnTo>
                    <a:pt x="92753" y="421678"/>
                  </a:lnTo>
                  <a:lnTo>
                    <a:pt x="155964" y="484890"/>
                  </a:lnTo>
                  <a:lnTo>
                    <a:pt x="155943" y="484868"/>
                  </a:lnTo>
                  <a:cubicBezTo>
                    <a:pt x="157542" y="486467"/>
                    <a:pt x="158458" y="488640"/>
                    <a:pt x="158458" y="490900"/>
                  </a:cubicBezTo>
                  <a:cubicBezTo>
                    <a:pt x="158458" y="493159"/>
                    <a:pt x="157542" y="495333"/>
                    <a:pt x="155943" y="496931"/>
                  </a:cubicBezTo>
                  <a:close/>
                  <a:moveTo>
                    <a:pt x="434764" y="451812"/>
                  </a:moveTo>
                  <a:lnTo>
                    <a:pt x="146989" y="451812"/>
                  </a:lnTo>
                  <a:lnTo>
                    <a:pt x="106795" y="411618"/>
                  </a:lnTo>
                  <a:lnTo>
                    <a:pt x="151060" y="379991"/>
                  </a:lnTo>
                  <a:cubicBezTo>
                    <a:pt x="162099" y="384339"/>
                    <a:pt x="174673" y="381738"/>
                    <a:pt x="183070" y="373363"/>
                  </a:cubicBezTo>
                  <a:cubicBezTo>
                    <a:pt x="194728" y="361727"/>
                    <a:pt x="194728" y="342823"/>
                    <a:pt x="183070" y="331187"/>
                  </a:cubicBezTo>
                  <a:lnTo>
                    <a:pt x="173182" y="321298"/>
                  </a:lnTo>
                  <a:lnTo>
                    <a:pt x="173182" y="321277"/>
                  </a:lnTo>
                  <a:cubicBezTo>
                    <a:pt x="181152" y="307935"/>
                    <a:pt x="179042" y="290886"/>
                    <a:pt x="168045" y="279889"/>
                  </a:cubicBezTo>
                  <a:cubicBezTo>
                    <a:pt x="157049" y="268892"/>
                    <a:pt x="139999" y="266782"/>
                    <a:pt x="126658" y="274753"/>
                  </a:cubicBezTo>
                  <a:lnTo>
                    <a:pt x="116790" y="264864"/>
                  </a:lnTo>
                  <a:cubicBezTo>
                    <a:pt x="104983" y="253590"/>
                    <a:pt x="86400" y="253590"/>
                    <a:pt x="74593" y="264864"/>
                  </a:cubicBezTo>
                  <a:cubicBezTo>
                    <a:pt x="66217" y="273261"/>
                    <a:pt x="63617" y="285835"/>
                    <a:pt x="67965" y="296875"/>
                  </a:cubicBezTo>
                  <a:lnTo>
                    <a:pt x="17051" y="368101"/>
                  </a:lnTo>
                  <a:lnTo>
                    <a:pt x="17051" y="85247"/>
                  </a:lnTo>
                  <a:lnTo>
                    <a:pt x="460339" y="85247"/>
                  </a:lnTo>
                  <a:lnTo>
                    <a:pt x="460339" y="318360"/>
                  </a:lnTo>
                  <a:lnTo>
                    <a:pt x="429949" y="287969"/>
                  </a:lnTo>
                  <a:lnTo>
                    <a:pt x="429949" y="287948"/>
                  </a:lnTo>
                  <a:cubicBezTo>
                    <a:pt x="426560" y="284751"/>
                    <a:pt x="421275" y="284751"/>
                    <a:pt x="417886" y="287948"/>
                  </a:cubicBezTo>
                  <a:lnTo>
                    <a:pt x="403437" y="273520"/>
                  </a:lnTo>
                  <a:lnTo>
                    <a:pt x="403458" y="273520"/>
                  </a:lnTo>
                  <a:cubicBezTo>
                    <a:pt x="420486" y="244642"/>
                    <a:pt x="422319" y="209244"/>
                    <a:pt x="408338" y="178768"/>
                  </a:cubicBezTo>
                  <a:cubicBezTo>
                    <a:pt x="394358" y="148291"/>
                    <a:pt x="366354" y="126575"/>
                    <a:pt x="333342" y="120652"/>
                  </a:cubicBezTo>
                  <a:cubicBezTo>
                    <a:pt x="300351" y="114727"/>
                    <a:pt x="266530" y="125341"/>
                    <a:pt x="242808" y="149039"/>
                  </a:cubicBezTo>
                  <a:cubicBezTo>
                    <a:pt x="219108" y="172760"/>
                    <a:pt x="208495" y="206582"/>
                    <a:pt x="214420" y="239574"/>
                  </a:cubicBezTo>
                  <a:cubicBezTo>
                    <a:pt x="220345" y="272586"/>
                    <a:pt x="242062" y="300592"/>
                    <a:pt x="272536" y="314570"/>
                  </a:cubicBezTo>
                  <a:cubicBezTo>
                    <a:pt x="303010" y="328548"/>
                    <a:pt x="338410" y="326718"/>
                    <a:pt x="367288" y="309689"/>
                  </a:cubicBezTo>
                  <a:lnTo>
                    <a:pt x="381716" y="324139"/>
                  </a:lnTo>
                  <a:lnTo>
                    <a:pt x="381716" y="324117"/>
                  </a:lnTo>
                  <a:cubicBezTo>
                    <a:pt x="378391" y="327463"/>
                    <a:pt x="378391" y="332855"/>
                    <a:pt x="381716" y="336180"/>
                  </a:cubicBezTo>
                  <a:lnTo>
                    <a:pt x="460079" y="414542"/>
                  </a:lnTo>
                  <a:cubicBezTo>
                    <a:pt x="460164" y="414628"/>
                    <a:pt x="460249" y="414670"/>
                    <a:pt x="460334" y="414756"/>
                  </a:cubicBezTo>
                  <a:lnTo>
                    <a:pt x="460334" y="426243"/>
                  </a:lnTo>
                  <a:cubicBezTo>
                    <a:pt x="460334" y="440372"/>
                    <a:pt x="448890" y="451817"/>
                    <a:pt x="434760" y="451817"/>
                  </a:cubicBezTo>
                  <a:close/>
                  <a:moveTo>
                    <a:pt x="399813" y="330141"/>
                  </a:moveTo>
                  <a:lnTo>
                    <a:pt x="423917" y="306037"/>
                  </a:lnTo>
                  <a:lnTo>
                    <a:pt x="435979" y="318100"/>
                  </a:lnTo>
                  <a:lnTo>
                    <a:pt x="411875" y="342204"/>
                  </a:lnTo>
                  <a:close/>
                  <a:moveTo>
                    <a:pt x="375709" y="281912"/>
                  </a:moveTo>
                  <a:cubicBezTo>
                    <a:pt x="359725" y="297918"/>
                    <a:pt x="338029" y="306890"/>
                    <a:pt x="315416" y="306890"/>
                  </a:cubicBezTo>
                  <a:cubicBezTo>
                    <a:pt x="292825" y="306890"/>
                    <a:pt x="271130" y="297918"/>
                    <a:pt x="255145" y="281912"/>
                  </a:cubicBezTo>
                  <a:cubicBezTo>
                    <a:pt x="239161" y="265928"/>
                    <a:pt x="230167" y="244254"/>
                    <a:pt x="230167" y="221642"/>
                  </a:cubicBezTo>
                  <a:cubicBezTo>
                    <a:pt x="230167" y="199029"/>
                    <a:pt x="239161" y="177355"/>
                    <a:pt x="255145" y="161371"/>
                  </a:cubicBezTo>
                  <a:cubicBezTo>
                    <a:pt x="271129" y="145365"/>
                    <a:pt x="292824" y="136393"/>
                    <a:pt x="315416" y="136393"/>
                  </a:cubicBezTo>
                  <a:cubicBezTo>
                    <a:pt x="338028" y="136393"/>
                    <a:pt x="359723" y="145365"/>
                    <a:pt x="375709" y="161371"/>
                  </a:cubicBezTo>
                  <a:cubicBezTo>
                    <a:pt x="391671" y="177355"/>
                    <a:pt x="400622" y="199050"/>
                    <a:pt x="400622" y="221642"/>
                  </a:cubicBezTo>
                  <a:cubicBezTo>
                    <a:pt x="400622" y="244253"/>
                    <a:pt x="391650" y="265928"/>
                    <a:pt x="375687" y="281912"/>
                  </a:cubicBezTo>
                  <a:close/>
                  <a:moveTo>
                    <a:pt x="387771" y="293975"/>
                  </a:moveTo>
                  <a:cubicBezTo>
                    <a:pt x="389817" y="291950"/>
                    <a:pt x="391671" y="289798"/>
                    <a:pt x="393504" y="287645"/>
                  </a:cubicBezTo>
                  <a:lnTo>
                    <a:pt x="405865" y="300006"/>
                  </a:lnTo>
                  <a:lnTo>
                    <a:pt x="393802" y="312068"/>
                  </a:lnTo>
                  <a:lnTo>
                    <a:pt x="381442" y="299707"/>
                  </a:lnTo>
                  <a:cubicBezTo>
                    <a:pt x="383615" y="297875"/>
                    <a:pt x="385726" y="296020"/>
                    <a:pt x="387750" y="293974"/>
                  </a:cubicBezTo>
                  <a:close/>
                  <a:moveTo>
                    <a:pt x="496272" y="378372"/>
                  </a:moveTo>
                  <a:lnTo>
                    <a:pt x="472168" y="402476"/>
                  </a:lnTo>
                  <a:lnTo>
                    <a:pt x="423939" y="354247"/>
                  </a:lnTo>
                  <a:lnTo>
                    <a:pt x="448043" y="330143"/>
                  </a:lnTo>
                  <a:lnTo>
                    <a:pt x="496272" y="378350"/>
                  </a:lnTo>
                  <a:close/>
                </a:path>
              </a:pathLst>
            </a:custGeom>
            <a:solidFill>
              <a:srgbClr val="000000"/>
            </a:solidFill>
            <a:ln w="5429" cap="flat">
              <a:noFill/>
              <a:prstDash val="solid"/>
              <a:miter/>
            </a:ln>
          </p:spPr>
          <p:txBody>
            <a:bodyPr rtlCol="0" anchor="ctr"/>
            <a:lstStyle/>
            <a:p>
              <a:endParaRPr lang="en-US"/>
            </a:p>
          </p:txBody>
        </p:sp>
        <p:sp>
          <p:nvSpPr>
            <p:cNvPr id="105" name="Freeform 104">
              <a:extLst>
                <a:ext uri="{FF2B5EF4-FFF2-40B4-BE49-F238E27FC236}">
                  <a16:creationId xmlns:a16="http://schemas.microsoft.com/office/drawing/2014/main" id="{7B0865CA-81FB-024E-E3AB-C909CAB7498B}"/>
                </a:ext>
              </a:extLst>
            </p:cNvPr>
            <p:cNvSpPr/>
            <p:nvPr/>
          </p:nvSpPr>
          <p:spPr>
            <a:xfrm>
              <a:off x="8224251" y="2338581"/>
              <a:ext cx="24124" cy="24124"/>
            </a:xfrm>
            <a:custGeom>
              <a:avLst/>
              <a:gdLst>
                <a:gd name="connsiteX0" fmla="*/ 0 w 24124"/>
                <a:gd name="connsiteY0" fmla="*/ 12062 h 24124"/>
                <a:gd name="connsiteX1" fmla="*/ 12062 w 24124"/>
                <a:gd name="connsiteY1" fmla="*/ 0 h 24124"/>
                <a:gd name="connsiteX2" fmla="*/ 24125 w 24124"/>
                <a:gd name="connsiteY2" fmla="*/ 12062 h 24124"/>
                <a:gd name="connsiteX3" fmla="*/ 12062 w 24124"/>
                <a:gd name="connsiteY3" fmla="*/ 24125 h 24124"/>
              </a:gdLst>
              <a:ahLst/>
              <a:cxnLst>
                <a:cxn ang="0">
                  <a:pos x="connsiteX0" y="connsiteY0"/>
                </a:cxn>
                <a:cxn ang="0">
                  <a:pos x="connsiteX1" y="connsiteY1"/>
                </a:cxn>
                <a:cxn ang="0">
                  <a:pos x="connsiteX2" y="connsiteY2"/>
                </a:cxn>
                <a:cxn ang="0">
                  <a:pos x="connsiteX3" y="connsiteY3"/>
                </a:cxn>
              </a:cxnLst>
              <a:rect l="l" t="t" r="r" b="b"/>
              <a:pathLst>
                <a:path w="24124" h="24124">
                  <a:moveTo>
                    <a:pt x="0" y="12062"/>
                  </a:moveTo>
                  <a:lnTo>
                    <a:pt x="12062" y="0"/>
                  </a:lnTo>
                  <a:lnTo>
                    <a:pt x="24125" y="12062"/>
                  </a:lnTo>
                  <a:lnTo>
                    <a:pt x="12062" y="24125"/>
                  </a:lnTo>
                  <a:close/>
                </a:path>
              </a:pathLst>
            </a:custGeom>
            <a:solidFill>
              <a:srgbClr val="000000"/>
            </a:solidFill>
            <a:ln w="5429" cap="flat">
              <a:noFill/>
              <a:prstDash val="solid"/>
              <a:miter/>
            </a:ln>
          </p:spPr>
          <p:txBody>
            <a:bodyPr rtlCol="0" anchor="ctr"/>
            <a:lstStyle/>
            <a:p>
              <a:endParaRPr lang="en-US"/>
            </a:p>
          </p:txBody>
        </p:sp>
        <p:sp>
          <p:nvSpPr>
            <p:cNvPr id="106" name="Freeform 105">
              <a:extLst>
                <a:ext uri="{FF2B5EF4-FFF2-40B4-BE49-F238E27FC236}">
                  <a16:creationId xmlns:a16="http://schemas.microsoft.com/office/drawing/2014/main" id="{322AB9C1-FD5E-1FD1-832C-8FC1EA8CE6EF}"/>
                </a:ext>
              </a:extLst>
            </p:cNvPr>
            <p:cNvSpPr/>
            <p:nvPr/>
          </p:nvSpPr>
          <p:spPr>
            <a:xfrm>
              <a:off x="8209864" y="2014404"/>
              <a:ext cx="17049" cy="17049"/>
            </a:xfrm>
            <a:custGeom>
              <a:avLst/>
              <a:gdLst>
                <a:gd name="connsiteX0" fmla="*/ 0 w 17049"/>
                <a:gd name="connsiteY0" fmla="*/ 0 h 17049"/>
                <a:gd name="connsiteX1" fmla="*/ 17050 w 17049"/>
                <a:gd name="connsiteY1" fmla="*/ 0 h 17049"/>
                <a:gd name="connsiteX2" fmla="*/ 17050 w 17049"/>
                <a:gd name="connsiteY2" fmla="*/ 17050 h 17049"/>
                <a:gd name="connsiteX3" fmla="*/ 0 w 17049"/>
                <a:gd name="connsiteY3" fmla="*/ 17050 h 17049"/>
              </a:gdLst>
              <a:ahLst/>
              <a:cxnLst>
                <a:cxn ang="0">
                  <a:pos x="connsiteX0" y="connsiteY0"/>
                </a:cxn>
                <a:cxn ang="0">
                  <a:pos x="connsiteX1" y="connsiteY1"/>
                </a:cxn>
                <a:cxn ang="0">
                  <a:pos x="connsiteX2" y="connsiteY2"/>
                </a:cxn>
                <a:cxn ang="0">
                  <a:pos x="connsiteX3" y="connsiteY3"/>
                </a:cxn>
              </a:cxnLst>
              <a:rect l="l" t="t" r="r" b="b"/>
              <a:pathLst>
                <a:path w="17049" h="17049">
                  <a:moveTo>
                    <a:pt x="0" y="0"/>
                  </a:moveTo>
                  <a:lnTo>
                    <a:pt x="17050" y="0"/>
                  </a:lnTo>
                  <a:lnTo>
                    <a:pt x="17050" y="17050"/>
                  </a:lnTo>
                  <a:lnTo>
                    <a:pt x="0" y="17050"/>
                  </a:lnTo>
                  <a:close/>
                </a:path>
              </a:pathLst>
            </a:custGeom>
            <a:solidFill>
              <a:srgbClr val="000000"/>
            </a:solidFill>
            <a:ln w="5429" cap="flat">
              <a:noFill/>
              <a:prstDash val="solid"/>
              <a:miter/>
            </a:ln>
          </p:spPr>
          <p:txBody>
            <a:bodyPr rtlCol="0" anchor="ctr"/>
            <a:lstStyle/>
            <a:p>
              <a:endParaRPr lang="en-US"/>
            </a:p>
          </p:txBody>
        </p:sp>
        <p:sp>
          <p:nvSpPr>
            <p:cNvPr id="107" name="Freeform 106">
              <a:extLst>
                <a:ext uri="{FF2B5EF4-FFF2-40B4-BE49-F238E27FC236}">
                  <a16:creationId xmlns:a16="http://schemas.microsoft.com/office/drawing/2014/main" id="{3D6259BA-ED45-CAB4-F891-D7248E8B6806}"/>
                </a:ext>
              </a:extLst>
            </p:cNvPr>
            <p:cNvSpPr/>
            <p:nvPr/>
          </p:nvSpPr>
          <p:spPr>
            <a:xfrm>
              <a:off x="8243963" y="2014404"/>
              <a:ext cx="17049" cy="17049"/>
            </a:xfrm>
            <a:custGeom>
              <a:avLst/>
              <a:gdLst>
                <a:gd name="connsiteX0" fmla="*/ 0 w 17049"/>
                <a:gd name="connsiteY0" fmla="*/ 0 h 17049"/>
                <a:gd name="connsiteX1" fmla="*/ 17050 w 17049"/>
                <a:gd name="connsiteY1" fmla="*/ 0 h 17049"/>
                <a:gd name="connsiteX2" fmla="*/ 17050 w 17049"/>
                <a:gd name="connsiteY2" fmla="*/ 17050 h 17049"/>
                <a:gd name="connsiteX3" fmla="*/ 0 w 17049"/>
                <a:gd name="connsiteY3" fmla="*/ 17050 h 17049"/>
              </a:gdLst>
              <a:ahLst/>
              <a:cxnLst>
                <a:cxn ang="0">
                  <a:pos x="connsiteX0" y="connsiteY0"/>
                </a:cxn>
                <a:cxn ang="0">
                  <a:pos x="connsiteX1" y="connsiteY1"/>
                </a:cxn>
                <a:cxn ang="0">
                  <a:pos x="connsiteX2" y="connsiteY2"/>
                </a:cxn>
                <a:cxn ang="0">
                  <a:pos x="connsiteX3" y="connsiteY3"/>
                </a:cxn>
              </a:cxnLst>
              <a:rect l="l" t="t" r="r" b="b"/>
              <a:pathLst>
                <a:path w="17049" h="17049">
                  <a:moveTo>
                    <a:pt x="0" y="0"/>
                  </a:moveTo>
                  <a:lnTo>
                    <a:pt x="17050" y="0"/>
                  </a:lnTo>
                  <a:lnTo>
                    <a:pt x="17050" y="17050"/>
                  </a:lnTo>
                  <a:lnTo>
                    <a:pt x="0" y="17050"/>
                  </a:lnTo>
                  <a:close/>
                </a:path>
              </a:pathLst>
            </a:custGeom>
            <a:solidFill>
              <a:srgbClr val="000000"/>
            </a:solidFill>
            <a:ln w="5429" cap="flat">
              <a:noFill/>
              <a:prstDash val="solid"/>
              <a:miter/>
            </a:ln>
          </p:spPr>
          <p:txBody>
            <a:bodyPr rtlCol="0" anchor="ctr"/>
            <a:lstStyle/>
            <a:p>
              <a:endParaRPr lang="en-US"/>
            </a:p>
          </p:txBody>
        </p:sp>
        <p:sp>
          <p:nvSpPr>
            <p:cNvPr id="108" name="Freeform 107">
              <a:extLst>
                <a:ext uri="{FF2B5EF4-FFF2-40B4-BE49-F238E27FC236}">
                  <a16:creationId xmlns:a16="http://schemas.microsoft.com/office/drawing/2014/main" id="{74374CB7-504E-C84C-F575-168540CAF371}"/>
                </a:ext>
              </a:extLst>
            </p:cNvPr>
            <p:cNvSpPr/>
            <p:nvPr/>
          </p:nvSpPr>
          <p:spPr>
            <a:xfrm>
              <a:off x="8278062" y="2014404"/>
              <a:ext cx="17049" cy="17049"/>
            </a:xfrm>
            <a:custGeom>
              <a:avLst/>
              <a:gdLst>
                <a:gd name="connsiteX0" fmla="*/ 0 w 17049"/>
                <a:gd name="connsiteY0" fmla="*/ 0 h 17049"/>
                <a:gd name="connsiteX1" fmla="*/ 17050 w 17049"/>
                <a:gd name="connsiteY1" fmla="*/ 0 h 17049"/>
                <a:gd name="connsiteX2" fmla="*/ 17050 w 17049"/>
                <a:gd name="connsiteY2" fmla="*/ 17050 h 17049"/>
                <a:gd name="connsiteX3" fmla="*/ 0 w 17049"/>
                <a:gd name="connsiteY3" fmla="*/ 17050 h 17049"/>
              </a:gdLst>
              <a:ahLst/>
              <a:cxnLst>
                <a:cxn ang="0">
                  <a:pos x="connsiteX0" y="connsiteY0"/>
                </a:cxn>
                <a:cxn ang="0">
                  <a:pos x="connsiteX1" y="connsiteY1"/>
                </a:cxn>
                <a:cxn ang="0">
                  <a:pos x="connsiteX2" y="connsiteY2"/>
                </a:cxn>
                <a:cxn ang="0">
                  <a:pos x="connsiteX3" y="connsiteY3"/>
                </a:cxn>
              </a:cxnLst>
              <a:rect l="l" t="t" r="r" b="b"/>
              <a:pathLst>
                <a:path w="17049" h="17049">
                  <a:moveTo>
                    <a:pt x="0" y="0"/>
                  </a:moveTo>
                  <a:lnTo>
                    <a:pt x="17050" y="0"/>
                  </a:lnTo>
                  <a:lnTo>
                    <a:pt x="17050" y="17050"/>
                  </a:lnTo>
                  <a:lnTo>
                    <a:pt x="0" y="17050"/>
                  </a:lnTo>
                  <a:close/>
                </a:path>
              </a:pathLst>
            </a:custGeom>
            <a:solidFill>
              <a:srgbClr val="000000"/>
            </a:solidFill>
            <a:ln w="5429" cap="flat">
              <a:noFill/>
              <a:prstDash val="solid"/>
              <a:miter/>
            </a:ln>
          </p:spPr>
          <p:txBody>
            <a:bodyPr rtlCol="0" anchor="ctr"/>
            <a:lstStyle/>
            <a:p>
              <a:endParaRPr lang="en-US"/>
            </a:p>
          </p:txBody>
        </p:sp>
        <p:sp>
          <p:nvSpPr>
            <p:cNvPr id="109" name="Freeform 108">
              <a:extLst>
                <a:ext uri="{FF2B5EF4-FFF2-40B4-BE49-F238E27FC236}">
                  <a16:creationId xmlns:a16="http://schemas.microsoft.com/office/drawing/2014/main" id="{CD3A66B6-95FB-641D-1214-0969D1727F59}"/>
                </a:ext>
              </a:extLst>
            </p:cNvPr>
            <p:cNvSpPr/>
            <p:nvPr/>
          </p:nvSpPr>
          <p:spPr>
            <a:xfrm>
              <a:off x="8209864" y="2082602"/>
              <a:ext cx="136395" cy="136396"/>
            </a:xfrm>
            <a:custGeom>
              <a:avLst/>
              <a:gdLst>
                <a:gd name="connsiteX0" fmla="*/ 119347 w 136395"/>
                <a:gd name="connsiteY0" fmla="*/ 0 h 136396"/>
                <a:gd name="connsiteX1" fmla="*/ 17050 w 136395"/>
                <a:gd name="connsiteY1" fmla="*/ 0 h 136396"/>
                <a:gd name="connsiteX2" fmla="*/ 0 w 136395"/>
                <a:gd name="connsiteY2" fmla="*/ 17050 h 136396"/>
                <a:gd name="connsiteX3" fmla="*/ 0 w 136395"/>
                <a:gd name="connsiteY3" fmla="*/ 119347 h 136396"/>
                <a:gd name="connsiteX4" fmla="*/ 4987 w 136395"/>
                <a:gd name="connsiteY4" fmla="*/ 131409 h 136396"/>
                <a:gd name="connsiteX5" fmla="*/ 17050 w 136395"/>
                <a:gd name="connsiteY5" fmla="*/ 136397 h 136396"/>
                <a:gd name="connsiteX6" fmla="*/ 119347 w 136395"/>
                <a:gd name="connsiteY6" fmla="*/ 136397 h 136396"/>
                <a:gd name="connsiteX7" fmla="*/ 131409 w 136395"/>
                <a:gd name="connsiteY7" fmla="*/ 131409 h 136396"/>
                <a:gd name="connsiteX8" fmla="*/ 136396 w 136395"/>
                <a:gd name="connsiteY8" fmla="*/ 119347 h 136396"/>
                <a:gd name="connsiteX9" fmla="*/ 136396 w 136395"/>
                <a:gd name="connsiteY9" fmla="*/ 17050 h 136396"/>
                <a:gd name="connsiteX10" fmla="*/ 131409 w 136395"/>
                <a:gd name="connsiteY10" fmla="*/ 4987 h 136396"/>
                <a:gd name="connsiteX11" fmla="*/ 119347 w 136395"/>
                <a:gd name="connsiteY11" fmla="*/ 0 h 136396"/>
                <a:gd name="connsiteX12" fmla="*/ 119347 w 136395"/>
                <a:gd name="connsiteY12" fmla="*/ 119347 h 136396"/>
                <a:gd name="connsiteX13" fmla="*/ 17050 w 136395"/>
                <a:gd name="connsiteY13" fmla="*/ 119347 h 136396"/>
                <a:gd name="connsiteX14" fmla="*/ 17050 w 136395"/>
                <a:gd name="connsiteY14" fmla="*/ 17050 h 136396"/>
                <a:gd name="connsiteX15" fmla="*/ 119347 w 136395"/>
                <a:gd name="connsiteY15" fmla="*/ 17050 h 13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6395" h="136396">
                  <a:moveTo>
                    <a:pt x="119347" y="0"/>
                  </a:moveTo>
                  <a:lnTo>
                    <a:pt x="17050" y="0"/>
                  </a:lnTo>
                  <a:cubicBezTo>
                    <a:pt x="7629" y="0"/>
                    <a:pt x="0" y="7629"/>
                    <a:pt x="0" y="17050"/>
                  </a:cubicBezTo>
                  <a:lnTo>
                    <a:pt x="0" y="119347"/>
                  </a:lnTo>
                  <a:cubicBezTo>
                    <a:pt x="0" y="123865"/>
                    <a:pt x="1790" y="128213"/>
                    <a:pt x="4987" y="131409"/>
                  </a:cubicBezTo>
                  <a:cubicBezTo>
                    <a:pt x="8184" y="134606"/>
                    <a:pt x="12532" y="136397"/>
                    <a:pt x="17050" y="136397"/>
                  </a:cubicBezTo>
                  <a:lnTo>
                    <a:pt x="119347" y="136397"/>
                  </a:lnTo>
                  <a:cubicBezTo>
                    <a:pt x="123865" y="136397"/>
                    <a:pt x="128213" y="134606"/>
                    <a:pt x="131409" y="131409"/>
                  </a:cubicBezTo>
                  <a:cubicBezTo>
                    <a:pt x="134606" y="128213"/>
                    <a:pt x="136396" y="123865"/>
                    <a:pt x="136396" y="119347"/>
                  </a:cubicBezTo>
                  <a:lnTo>
                    <a:pt x="136396" y="17050"/>
                  </a:lnTo>
                  <a:cubicBezTo>
                    <a:pt x="136396" y="12532"/>
                    <a:pt x="134606" y="8184"/>
                    <a:pt x="131409" y="4987"/>
                  </a:cubicBezTo>
                  <a:cubicBezTo>
                    <a:pt x="128212" y="1791"/>
                    <a:pt x="123865" y="0"/>
                    <a:pt x="119347" y="0"/>
                  </a:cubicBezTo>
                  <a:close/>
                  <a:moveTo>
                    <a:pt x="119347" y="119347"/>
                  </a:moveTo>
                  <a:lnTo>
                    <a:pt x="17050" y="119347"/>
                  </a:lnTo>
                  <a:lnTo>
                    <a:pt x="17050" y="17050"/>
                  </a:lnTo>
                  <a:lnTo>
                    <a:pt x="119347" y="17050"/>
                  </a:lnTo>
                  <a:close/>
                </a:path>
              </a:pathLst>
            </a:custGeom>
            <a:solidFill>
              <a:srgbClr val="000000"/>
            </a:solidFill>
            <a:ln w="5429" cap="flat">
              <a:noFill/>
              <a:prstDash val="solid"/>
              <a:miter/>
            </a:ln>
          </p:spPr>
          <p:txBody>
            <a:bodyPr rtlCol="0" anchor="ctr"/>
            <a:lstStyle/>
            <a:p>
              <a:endParaRPr lang="en-US"/>
            </a:p>
          </p:txBody>
        </p:sp>
        <p:sp>
          <p:nvSpPr>
            <p:cNvPr id="110" name="Freeform 109">
              <a:extLst>
                <a:ext uri="{FF2B5EF4-FFF2-40B4-BE49-F238E27FC236}">
                  <a16:creationId xmlns:a16="http://schemas.microsoft.com/office/drawing/2014/main" id="{4642C0D4-A2EE-5695-D858-B9B88C614A04}"/>
                </a:ext>
              </a:extLst>
            </p:cNvPr>
            <p:cNvSpPr/>
            <p:nvPr/>
          </p:nvSpPr>
          <p:spPr>
            <a:xfrm>
              <a:off x="8252488" y="2121945"/>
              <a:ext cx="57670" cy="57694"/>
            </a:xfrm>
            <a:custGeom>
              <a:avLst/>
              <a:gdLst>
                <a:gd name="connsiteX0" fmla="*/ 8078 w 57670"/>
                <a:gd name="connsiteY0" fmla="*/ 55131 h 57694"/>
                <a:gd name="connsiteX1" fmla="*/ 24680 w 57670"/>
                <a:gd name="connsiteY1" fmla="*/ 55877 h 57694"/>
                <a:gd name="connsiteX2" fmla="*/ 48229 w 57670"/>
                <a:gd name="connsiteY2" fmla="*/ 44091 h 57694"/>
                <a:gd name="connsiteX3" fmla="*/ 48229 w 57670"/>
                <a:gd name="connsiteY3" fmla="*/ 44112 h 57694"/>
                <a:gd name="connsiteX4" fmla="*/ 57671 w 57670"/>
                <a:gd name="connsiteY4" fmla="*/ 28853 h 57694"/>
                <a:gd name="connsiteX5" fmla="*/ 48229 w 57670"/>
                <a:gd name="connsiteY5" fmla="*/ 13593 h 57694"/>
                <a:gd name="connsiteX6" fmla="*/ 24722 w 57670"/>
                <a:gd name="connsiteY6" fmla="*/ 1829 h 57694"/>
                <a:gd name="connsiteX7" fmla="*/ 8099 w 57670"/>
                <a:gd name="connsiteY7" fmla="*/ 2532 h 57694"/>
                <a:gd name="connsiteX8" fmla="*/ 0 w 57670"/>
                <a:gd name="connsiteY8" fmla="*/ 17067 h 57694"/>
                <a:gd name="connsiteX9" fmla="*/ 0 w 57670"/>
                <a:gd name="connsiteY9" fmla="*/ 40638 h 57694"/>
                <a:gd name="connsiteX10" fmla="*/ 8078 w 57670"/>
                <a:gd name="connsiteY10" fmla="*/ 55130 h 57694"/>
                <a:gd name="connsiteX11" fmla="*/ 17050 w 57670"/>
                <a:gd name="connsiteY11" fmla="*/ 17067 h 57694"/>
                <a:gd name="connsiteX12" fmla="*/ 40621 w 57670"/>
                <a:gd name="connsiteY12" fmla="*/ 28853 h 57694"/>
                <a:gd name="connsiteX13" fmla="*/ 17050 w 57670"/>
                <a:gd name="connsiteY13" fmla="*/ 40681 h 57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670" h="57694">
                  <a:moveTo>
                    <a:pt x="8078" y="55131"/>
                  </a:moveTo>
                  <a:cubicBezTo>
                    <a:pt x="13107" y="58263"/>
                    <a:pt x="19394" y="58541"/>
                    <a:pt x="24680" y="55877"/>
                  </a:cubicBezTo>
                  <a:lnTo>
                    <a:pt x="48229" y="44091"/>
                  </a:lnTo>
                  <a:lnTo>
                    <a:pt x="48229" y="44112"/>
                  </a:lnTo>
                  <a:cubicBezTo>
                    <a:pt x="54005" y="41214"/>
                    <a:pt x="57671" y="35310"/>
                    <a:pt x="57671" y="28853"/>
                  </a:cubicBezTo>
                  <a:cubicBezTo>
                    <a:pt x="57671" y="22395"/>
                    <a:pt x="54005" y="16492"/>
                    <a:pt x="48229" y="13593"/>
                  </a:cubicBezTo>
                  <a:lnTo>
                    <a:pt x="24722" y="1829"/>
                  </a:lnTo>
                  <a:cubicBezTo>
                    <a:pt x="19437" y="-835"/>
                    <a:pt x="13150" y="-579"/>
                    <a:pt x="8099" y="2532"/>
                  </a:cubicBezTo>
                  <a:cubicBezTo>
                    <a:pt x="3048" y="5644"/>
                    <a:pt x="0" y="11142"/>
                    <a:pt x="0" y="17067"/>
                  </a:cubicBezTo>
                  <a:lnTo>
                    <a:pt x="0" y="40638"/>
                  </a:lnTo>
                  <a:cubicBezTo>
                    <a:pt x="-21" y="46542"/>
                    <a:pt x="3048" y="52040"/>
                    <a:pt x="8078" y="55130"/>
                  </a:cubicBezTo>
                  <a:close/>
                  <a:moveTo>
                    <a:pt x="17050" y="17067"/>
                  </a:moveTo>
                  <a:lnTo>
                    <a:pt x="40621" y="28853"/>
                  </a:lnTo>
                  <a:lnTo>
                    <a:pt x="17050" y="40681"/>
                  </a:lnTo>
                  <a:close/>
                </a:path>
              </a:pathLst>
            </a:custGeom>
            <a:solidFill>
              <a:srgbClr val="000000"/>
            </a:solidFill>
            <a:ln w="5429" cap="flat">
              <a:noFill/>
              <a:prstDash val="solid"/>
              <a:miter/>
            </a:ln>
          </p:spPr>
          <p:txBody>
            <a:bodyPr rtlCol="0" anchor="ctr"/>
            <a:lstStyle/>
            <a:p>
              <a:endParaRPr lang="en-US"/>
            </a:p>
          </p:txBody>
        </p:sp>
        <p:sp>
          <p:nvSpPr>
            <p:cNvPr id="111" name="Freeform 110">
              <a:extLst>
                <a:ext uri="{FF2B5EF4-FFF2-40B4-BE49-F238E27FC236}">
                  <a16:creationId xmlns:a16="http://schemas.microsoft.com/office/drawing/2014/main" id="{02015A87-7A7E-DA2B-7F6B-45C89124CBDF}"/>
                </a:ext>
              </a:extLst>
            </p:cNvPr>
            <p:cNvSpPr/>
            <p:nvPr/>
          </p:nvSpPr>
          <p:spPr>
            <a:xfrm>
              <a:off x="8363310" y="2346868"/>
              <a:ext cx="17049" cy="17049"/>
            </a:xfrm>
            <a:custGeom>
              <a:avLst/>
              <a:gdLst>
                <a:gd name="connsiteX0" fmla="*/ 0 w 17049"/>
                <a:gd name="connsiteY0" fmla="*/ 0 h 17049"/>
                <a:gd name="connsiteX1" fmla="*/ 17050 w 17049"/>
                <a:gd name="connsiteY1" fmla="*/ 0 h 17049"/>
                <a:gd name="connsiteX2" fmla="*/ 17050 w 17049"/>
                <a:gd name="connsiteY2" fmla="*/ 17050 h 17049"/>
                <a:gd name="connsiteX3" fmla="*/ 0 w 17049"/>
                <a:gd name="connsiteY3" fmla="*/ 17050 h 17049"/>
              </a:gdLst>
              <a:ahLst/>
              <a:cxnLst>
                <a:cxn ang="0">
                  <a:pos x="connsiteX0" y="connsiteY0"/>
                </a:cxn>
                <a:cxn ang="0">
                  <a:pos x="connsiteX1" y="connsiteY1"/>
                </a:cxn>
                <a:cxn ang="0">
                  <a:pos x="connsiteX2" y="connsiteY2"/>
                </a:cxn>
                <a:cxn ang="0">
                  <a:pos x="connsiteX3" y="connsiteY3"/>
                </a:cxn>
              </a:cxnLst>
              <a:rect l="l" t="t" r="r" b="b"/>
              <a:pathLst>
                <a:path w="17049" h="17049">
                  <a:moveTo>
                    <a:pt x="0" y="0"/>
                  </a:moveTo>
                  <a:lnTo>
                    <a:pt x="17050" y="0"/>
                  </a:lnTo>
                  <a:lnTo>
                    <a:pt x="17050" y="17050"/>
                  </a:lnTo>
                  <a:lnTo>
                    <a:pt x="0" y="17050"/>
                  </a:lnTo>
                  <a:close/>
                </a:path>
              </a:pathLst>
            </a:custGeom>
            <a:solidFill>
              <a:srgbClr val="000000"/>
            </a:solidFill>
            <a:ln w="5429" cap="flat">
              <a:noFill/>
              <a:prstDash val="solid"/>
              <a:miter/>
            </a:ln>
          </p:spPr>
          <p:txBody>
            <a:bodyPr rtlCol="0" anchor="ctr"/>
            <a:lstStyle/>
            <a:p>
              <a:endParaRPr lang="en-US"/>
            </a:p>
          </p:txBody>
        </p:sp>
        <p:sp>
          <p:nvSpPr>
            <p:cNvPr id="112" name="Freeform 111">
              <a:extLst>
                <a:ext uri="{FF2B5EF4-FFF2-40B4-BE49-F238E27FC236}">
                  <a16:creationId xmlns:a16="http://schemas.microsoft.com/office/drawing/2014/main" id="{C464E9EB-722A-3092-0861-209926488975}"/>
                </a:ext>
              </a:extLst>
            </p:cNvPr>
            <p:cNvSpPr/>
            <p:nvPr/>
          </p:nvSpPr>
          <p:spPr>
            <a:xfrm>
              <a:off x="8397409" y="2346868"/>
              <a:ext cx="68198" cy="17049"/>
            </a:xfrm>
            <a:custGeom>
              <a:avLst/>
              <a:gdLst>
                <a:gd name="connsiteX0" fmla="*/ 0 w 68198"/>
                <a:gd name="connsiteY0" fmla="*/ 0 h 17049"/>
                <a:gd name="connsiteX1" fmla="*/ 68198 w 68198"/>
                <a:gd name="connsiteY1" fmla="*/ 0 h 17049"/>
                <a:gd name="connsiteX2" fmla="*/ 68198 w 68198"/>
                <a:gd name="connsiteY2" fmla="*/ 17050 h 17049"/>
                <a:gd name="connsiteX3" fmla="*/ 0 w 68198"/>
                <a:gd name="connsiteY3" fmla="*/ 17050 h 17049"/>
              </a:gdLst>
              <a:ahLst/>
              <a:cxnLst>
                <a:cxn ang="0">
                  <a:pos x="connsiteX0" y="connsiteY0"/>
                </a:cxn>
                <a:cxn ang="0">
                  <a:pos x="connsiteX1" y="connsiteY1"/>
                </a:cxn>
                <a:cxn ang="0">
                  <a:pos x="connsiteX2" y="connsiteY2"/>
                </a:cxn>
                <a:cxn ang="0">
                  <a:pos x="connsiteX3" y="connsiteY3"/>
                </a:cxn>
              </a:cxnLst>
              <a:rect l="l" t="t" r="r" b="b"/>
              <a:pathLst>
                <a:path w="68198" h="17049">
                  <a:moveTo>
                    <a:pt x="0" y="0"/>
                  </a:moveTo>
                  <a:lnTo>
                    <a:pt x="68198" y="0"/>
                  </a:lnTo>
                  <a:lnTo>
                    <a:pt x="68198" y="17050"/>
                  </a:lnTo>
                  <a:lnTo>
                    <a:pt x="0" y="17050"/>
                  </a:lnTo>
                  <a:close/>
                </a:path>
              </a:pathLst>
            </a:custGeom>
            <a:solidFill>
              <a:srgbClr val="000000"/>
            </a:solidFill>
            <a:ln w="5429" cap="flat">
              <a:noFill/>
              <a:prstDash val="solid"/>
              <a:miter/>
            </a:ln>
          </p:spPr>
          <p:txBody>
            <a:bodyPr rtlCol="0" anchor="ctr"/>
            <a:lstStyle/>
            <a:p>
              <a:endParaRPr lang="en-US"/>
            </a:p>
          </p:txBody>
        </p:sp>
        <p:sp>
          <p:nvSpPr>
            <p:cNvPr id="113" name="Freeform 112">
              <a:extLst>
                <a:ext uri="{FF2B5EF4-FFF2-40B4-BE49-F238E27FC236}">
                  <a16:creationId xmlns:a16="http://schemas.microsoft.com/office/drawing/2014/main" id="{BF314ABE-255B-BF4A-469D-4080800C4990}"/>
                </a:ext>
              </a:extLst>
            </p:cNvPr>
            <p:cNvSpPr/>
            <p:nvPr/>
          </p:nvSpPr>
          <p:spPr>
            <a:xfrm>
              <a:off x="8363310" y="2380967"/>
              <a:ext cx="102297" cy="17049"/>
            </a:xfrm>
            <a:custGeom>
              <a:avLst/>
              <a:gdLst>
                <a:gd name="connsiteX0" fmla="*/ 0 w 102297"/>
                <a:gd name="connsiteY0" fmla="*/ 0 h 17049"/>
                <a:gd name="connsiteX1" fmla="*/ 102297 w 102297"/>
                <a:gd name="connsiteY1" fmla="*/ 0 h 17049"/>
                <a:gd name="connsiteX2" fmla="*/ 102297 w 102297"/>
                <a:gd name="connsiteY2" fmla="*/ 17050 h 17049"/>
                <a:gd name="connsiteX3" fmla="*/ 0 w 102297"/>
                <a:gd name="connsiteY3" fmla="*/ 17050 h 17049"/>
              </a:gdLst>
              <a:ahLst/>
              <a:cxnLst>
                <a:cxn ang="0">
                  <a:pos x="connsiteX0" y="connsiteY0"/>
                </a:cxn>
                <a:cxn ang="0">
                  <a:pos x="connsiteX1" y="connsiteY1"/>
                </a:cxn>
                <a:cxn ang="0">
                  <a:pos x="connsiteX2" y="connsiteY2"/>
                </a:cxn>
                <a:cxn ang="0">
                  <a:pos x="connsiteX3" y="connsiteY3"/>
                </a:cxn>
              </a:cxnLst>
              <a:rect l="l" t="t" r="r" b="b"/>
              <a:pathLst>
                <a:path w="102297" h="17049">
                  <a:moveTo>
                    <a:pt x="0" y="0"/>
                  </a:moveTo>
                  <a:lnTo>
                    <a:pt x="102297" y="0"/>
                  </a:lnTo>
                  <a:lnTo>
                    <a:pt x="102297" y="17050"/>
                  </a:lnTo>
                  <a:lnTo>
                    <a:pt x="0" y="17050"/>
                  </a:lnTo>
                  <a:close/>
                </a:path>
              </a:pathLst>
            </a:custGeom>
            <a:solidFill>
              <a:srgbClr val="000000"/>
            </a:solidFill>
            <a:ln w="5429" cap="flat">
              <a:noFill/>
              <a:prstDash val="solid"/>
              <a:miter/>
            </a:ln>
          </p:spPr>
          <p:txBody>
            <a:bodyPr rtlCol="0" anchor="ctr"/>
            <a:lstStyle/>
            <a:p>
              <a:endParaRPr lang="en-US"/>
            </a:p>
          </p:txBody>
        </p:sp>
      </p:grpSp>
      <p:grpSp>
        <p:nvGrpSpPr>
          <p:cNvPr id="114" name="Graphic 29">
            <a:extLst>
              <a:ext uri="{FF2B5EF4-FFF2-40B4-BE49-F238E27FC236}">
                <a16:creationId xmlns:a16="http://schemas.microsoft.com/office/drawing/2014/main" id="{FFDA43C2-A663-D8D9-C396-98DDADB48941}"/>
              </a:ext>
            </a:extLst>
          </p:cNvPr>
          <p:cNvGrpSpPr/>
          <p:nvPr/>
        </p:nvGrpSpPr>
        <p:grpSpPr>
          <a:xfrm>
            <a:off x="8178280" y="2610997"/>
            <a:ext cx="463838" cy="463842"/>
            <a:chOff x="8150190" y="2840224"/>
            <a:chExt cx="528536" cy="528541"/>
          </a:xfrm>
          <a:solidFill>
            <a:srgbClr val="000000"/>
          </a:solidFill>
        </p:grpSpPr>
        <p:sp>
          <p:nvSpPr>
            <p:cNvPr id="115" name="Freeform 114">
              <a:extLst>
                <a:ext uri="{FF2B5EF4-FFF2-40B4-BE49-F238E27FC236}">
                  <a16:creationId xmlns:a16="http://schemas.microsoft.com/office/drawing/2014/main" id="{5D29B2E5-EF83-95C3-DD9B-E2C9BB356AA8}"/>
                </a:ext>
              </a:extLst>
            </p:cNvPr>
            <p:cNvSpPr/>
            <p:nvPr/>
          </p:nvSpPr>
          <p:spPr>
            <a:xfrm>
              <a:off x="8150190" y="2840224"/>
              <a:ext cx="528536" cy="528541"/>
            </a:xfrm>
            <a:custGeom>
              <a:avLst/>
              <a:gdLst>
                <a:gd name="connsiteX0" fmla="*/ 494440 w 528536"/>
                <a:gd name="connsiteY0" fmla="*/ 0 h 528541"/>
                <a:gd name="connsiteX1" fmla="*/ 238697 w 528536"/>
                <a:gd name="connsiteY1" fmla="*/ 0 h 528541"/>
                <a:gd name="connsiteX2" fmla="*/ 204597 w 528536"/>
                <a:gd name="connsiteY2" fmla="*/ 34099 h 528541"/>
                <a:gd name="connsiteX3" fmla="*/ 204597 w 528536"/>
                <a:gd name="connsiteY3" fmla="*/ 93775 h 528541"/>
                <a:gd name="connsiteX4" fmla="*/ 42624 w 528536"/>
                <a:gd name="connsiteY4" fmla="*/ 93775 h 528541"/>
                <a:gd name="connsiteX5" fmla="*/ 17050 w 528536"/>
                <a:gd name="connsiteY5" fmla="*/ 119350 h 528541"/>
                <a:gd name="connsiteX6" fmla="*/ 17050 w 528536"/>
                <a:gd name="connsiteY6" fmla="*/ 153449 h 528541"/>
                <a:gd name="connsiteX7" fmla="*/ 42624 w 528536"/>
                <a:gd name="connsiteY7" fmla="*/ 179023 h 528541"/>
                <a:gd name="connsiteX8" fmla="*/ 42624 w 528536"/>
                <a:gd name="connsiteY8" fmla="*/ 221647 h 528541"/>
                <a:gd name="connsiteX9" fmla="*/ 0 w 528536"/>
                <a:gd name="connsiteY9" fmla="*/ 264271 h 528541"/>
                <a:gd name="connsiteX10" fmla="*/ 0 w 528536"/>
                <a:gd name="connsiteY10" fmla="*/ 494443 h 528541"/>
                <a:gd name="connsiteX11" fmla="*/ 34099 w 528536"/>
                <a:gd name="connsiteY11" fmla="*/ 528542 h 528541"/>
                <a:gd name="connsiteX12" fmla="*/ 494437 w 528536"/>
                <a:gd name="connsiteY12" fmla="*/ 528542 h 528541"/>
                <a:gd name="connsiteX13" fmla="*/ 528536 w 528536"/>
                <a:gd name="connsiteY13" fmla="*/ 494443 h 528541"/>
                <a:gd name="connsiteX14" fmla="*/ 528536 w 528536"/>
                <a:gd name="connsiteY14" fmla="*/ 34105 h 528541"/>
                <a:gd name="connsiteX15" fmla="*/ 494437 w 528536"/>
                <a:gd name="connsiteY15" fmla="*/ 5 h 528541"/>
                <a:gd name="connsiteX16" fmla="*/ 34102 w 528536"/>
                <a:gd name="connsiteY16" fmla="*/ 153446 h 528541"/>
                <a:gd name="connsiteX17" fmla="*/ 34102 w 528536"/>
                <a:gd name="connsiteY17" fmla="*/ 119347 h 528541"/>
                <a:gd name="connsiteX18" fmla="*/ 42627 w 528536"/>
                <a:gd name="connsiteY18" fmla="*/ 110822 h 528541"/>
                <a:gd name="connsiteX19" fmla="*/ 76726 w 528536"/>
                <a:gd name="connsiteY19" fmla="*/ 110822 h 528541"/>
                <a:gd name="connsiteX20" fmla="*/ 76726 w 528536"/>
                <a:gd name="connsiteY20" fmla="*/ 127872 h 528541"/>
                <a:gd name="connsiteX21" fmla="*/ 85251 w 528536"/>
                <a:gd name="connsiteY21" fmla="*/ 136397 h 528541"/>
                <a:gd name="connsiteX22" fmla="*/ 93775 w 528536"/>
                <a:gd name="connsiteY22" fmla="*/ 127872 h 528541"/>
                <a:gd name="connsiteX23" fmla="*/ 93775 w 528536"/>
                <a:gd name="connsiteY23" fmla="*/ 110822 h 528541"/>
                <a:gd name="connsiteX24" fmla="*/ 127874 w 528536"/>
                <a:gd name="connsiteY24" fmla="*/ 110822 h 528541"/>
                <a:gd name="connsiteX25" fmla="*/ 127874 w 528536"/>
                <a:gd name="connsiteY25" fmla="*/ 127872 h 528541"/>
                <a:gd name="connsiteX26" fmla="*/ 136399 w 528536"/>
                <a:gd name="connsiteY26" fmla="*/ 136397 h 528541"/>
                <a:gd name="connsiteX27" fmla="*/ 144924 w 528536"/>
                <a:gd name="connsiteY27" fmla="*/ 127872 h 528541"/>
                <a:gd name="connsiteX28" fmla="*/ 144924 w 528536"/>
                <a:gd name="connsiteY28" fmla="*/ 110822 h 528541"/>
                <a:gd name="connsiteX29" fmla="*/ 179023 w 528536"/>
                <a:gd name="connsiteY29" fmla="*/ 110822 h 528541"/>
                <a:gd name="connsiteX30" fmla="*/ 179023 w 528536"/>
                <a:gd name="connsiteY30" fmla="*/ 127872 h 528541"/>
                <a:gd name="connsiteX31" fmla="*/ 187548 w 528536"/>
                <a:gd name="connsiteY31" fmla="*/ 136397 h 528541"/>
                <a:gd name="connsiteX32" fmla="*/ 196073 w 528536"/>
                <a:gd name="connsiteY32" fmla="*/ 127872 h 528541"/>
                <a:gd name="connsiteX33" fmla="*/ 196073 w 528536"/>
                <a:gd name="connsiteY33" fmla="*/ 110822 h 528541"/>
                <a:gd name="connsiteX34" fmla="*/ 230172 w 528536"/>
                <a:gd name="connsiteY34" fmla="*/ 110822 h 528541"/>
                <a:gd name="connsiteX35" fmla="*/ 230172 w 528536"/>
                <a:gd name="connsiteY35" fmla="*/ 127872 h 528541"/>
                <a:gd name="connsiteX36" fmla="*/ 238697 w 528536"/>
                <a:gd name="connsiteY36" fmla="*/ 136397 h 528541"/>
                <a:gd name="connsiteX37" fmla="*/ 247221 w 528536"/>
                <a:gd name="connsiteY37" fmla="*/ 127872 h 528541"/>
                <a:gd name="connsiteX38" fmla="*/ 247221 w 528536"/>
                <a:gd name="connsiteY38" fmla="*/ 110822 h 528541"/>
                <a:gd name="connsiteX39" fmla="*/ 281321 w 528536"/>
                <a:gd name="connsiteY39" fmla="*/ 110822 h 528541"/>
                <a:gd name="connsiteX40" fmla="*/ 281406 w 528536"/>
                <a:gd name="connsiteY40" fmla="*/ 110822 h 528541"/>
                <a:gd name="connsiteX41" fmla="*/ 289845 w 528536"/>
                <a:gd name="connsiteY41" fmla="*/ 119262 h 528541"/>
                <a:gd name="connsiteX42" fmla="*/ 289845 w 528536"/>
                <a:gd name="connsiteY42" fmla="*/ 119347 h 528541"/>
                <a:gd name="connsiteX43" fmla="*/ 289845 w 528536"/>
                <a:gd name="connsiteY43" fmla="*/ 153446 h 528541"/>
                <a:gd name="connsiteX44" fmla="*/ 281321 w 528536"/>
                <a:gd name="connsiteY44" fmla="*/ 161971 h 528541"/>
                <a:gd name="connsiteX45" fmla="*/ 42627 w 528536"/>
                <a:gd name="connsiteY45" fmla="*/ 161971 h 528541"/>
                <a:gd name="connsiteX46" fmla="*/ 34102 w 528536"/>
                <a:gd name="connsiteY46" fmla="*/ 153446 h 528541"/>
                <a:gd name="connsiteX47" fmla="*/ 301886 w 528536"/>
                <a:gd name="connsiteY47" fmla="*/ 97289 h 528541"/>
                <a:gd name="connsiteX48" fmla="*/ 298434 w 528536"/>
                <a:gd name="connsiteY48" fmla="*/ 100337 h 528541"/>
                <a:gd name="connsiteX49" fmla="*/ 298008 w 528536"/>
                <a:gd name="connsiteY49" fmla="*/ 100017 h 528541"/>
                <a:gd name="connsiteX50" fmla="*/ 295024 w 528536"/>
                <a:gd name="connsiteY50" fmla="*/ 97800 h 528541"/>
                <a:gd name="connsiteX51" fmla="*/ 294640 w 528536"/>
                <a:gd name="connsiteY51" fmla="*/ 97524 h 528541"/>
                <a:gd name="connsiteX52" fmla="*/ 290911 w 528536"/>
                <a:gd name="connsiteY52" fmla="*/ 95669 h 528541"/>
                <a:gd name="connsiteX53" fmla="*/ 289824 w 528536"/>
                <a:gd name="connsiteY53" fmla="*/ 95286 h 528541"/>
                <a:gd name="connsiteX54" fmla="*/ 286776 w 528536"/>
                <a:gd name="connsiteY54" fmla="*/ 94412 h 528541"/>
                <a:gd name="connsiteX55" fmla="*/ 285583 w 528536"/>
                <a:gd name="connsiteY55" fmla="*/ 94156 h 528541"/>
                <a:gd name="connsiteX56" fmla="*/ 281321 w 528536"/>
                <a:gd name="connsiteY56" fmla="*/ 93773 h 528541"/>
                <a:gd name="connsiteX57" fmla="*/ 268214 w 528536"/>
                <a:gd name="connsiteY57" fmla="*/ 93773 h 528541"/>
                <a:gd name="connsiteX58" fmla="*/ 277804 w 528536"/>
                <a:gd name="connsiteY58" fmla="*/ 73207 h 528541"/>
                <a:gd name="connsiteX59" fmla="*/ 307939 w 528536"/>
                <a:gd name="connsiteY59" fmla="*/ 67154 h 528541"/>
                <a:gd name="connsiteX60" fmla="*/ 301886 w 528536"/>
                <a:gd name="connsiteY60" fmla="*/ 97289 h 528541"/>
                <a:gd name="connsiteX61" fmla="*/ 59673 w 528536"/>
                <a:gd name="connsiteY61" fmla="*/ 179018 h 528541"/>
                <a:gd name="connsiteX62" fmla="*/ 264268 w 528536"/>
                <a:gd name="connsiteY62" fmla="*/ 179018 h 528541"/>
                <a:gd name="connsiteX63" fmla="*/ 264268 w 528536"/>
                <a:gd name="connsiteY63" fmla="*/ 221642 h 528541"/>
                <a:gd name="connsiteX64" fmla="*/ 59673 w 528536"/>
                <a:gd name="connsiteY64" fmla="*/ 221642 h 528541"/>
                <a:gd name="connsiteX65" fmla="*/ 42624 w 528536"/>
                <a:gd name="connsiteY65" fmla="*/ 238694 h 528541"/>
                <a:gd name="connsiteX66" fmla="*/ 281318 w 528536"/>
                <a:gd name="connsiteY66" fmla="*/ 238694 h 528541"/>
                <a:gd name="connsiteX67" fmla="*/ 306892 w 528536"/>
                <a:gd name="connsiteY67" fmla="*/ 264268 h 528541"/>
                <a:gd name="connsiteX68" fmla="*/ 306892 w 528536"/>
                <a:gd name="connsiteY68" fmla="*/ 281318 h 528541"/>
                <a:gd name="connsiteX69" fmla="*/ 17050 w 528536"/>
                <a:gd name="connsiteY69" fmla="*/ 281318 h 528541"/>
                <a:gd name="connsiteX70" fmla="*/ 17050 w 528536"/>
                <a:gd name="connsiteY70" fmla="*/ 264268 h 528541"/>
                <a:gd name="connsiteX71" fmla="*/ 42624 w 528536"/>
                <a:gd name="connsiteY71" fmla="*/ 238694 h 528541"/>
                <a:gd name="connsiteX72" fmla="*/ 17050 w 528536"/>
                <a:gd name="connsiteY72" fmla="*/ 298370 h 528541"/>
                <a:gd name="connsiteX73" fmla="*/ 306892 w 528536"/>
                <a:gd name="connsiteY73" fmla="*/ 298370 h 528541"/>
                <a:gd name="connsiteX74" fmla="*/ 306892 w 528536"/>
                <a:gd name="connsiteY74" fmla="*/ 460344 h 528541"/>
                <a:gd name="connsiteX75" fmla="*/ 17050 w 528536"/>
                <a:gd name="connsiteY75" fmla="*/ 460344 h 528541"/>
                <a:gd name="connsiteX76" fmla="*/ 213122 w 528536"/>
                <a:gd name="connsiteY76" fmla="*/ 511487 h 528541"/>
                <a:gd name="connsiteX77" fmla="*/ 34105 w 528536"/>
                <a:gd name="connsiteY77" fmla="*/ 511487 h 528541"/>
                <a:gd name="connsiteX78" fmla="*/ 17055 w 528536"/>
                <a:gd name="connsiteY78" fmla="*/ 494437 h 528541"/>
                <a:gd name="connsiteX79" fmla="*/ 17055 w 528536"/>
                <a:gd name="connsiteY79" fmla="*/ 477388 h 528541"/>
                <a:gd name="connsiteX80" fmla="*/ 306898 w 528536"/>
                <a:gd name="connsiteY80" fmla="*/ 477388 h 528541"/>
                <a:gd name="connsiteX81" fmla="*/ 306898 w 528536"/>
                <a:gd name="connsiteY81" fmla="*/ 494437 h 528541"/>
                <a:gd name="connsiteX82" fmla="*/ 289848 w 528536"/>
                <a:gd name="connsiteY82" fmla="*/ 511487 h 528541"/>
                <a:gd name="connsiteX83" fmla="*/ 511492 w 528536"/>
                <a:gd name="connsiteY83" fmla="*/ 494437 h 528541"/>
                <a:gd name="connsiteX84" fmla="*/ 494443 w 528536"/>
                <a:gd name="connsiteY84" fmla="*/ 511487 h 528541"/>
                <a:gd name="connsiteX85" fmla="*/ 319217 w 528536"/>
                <a:gd name="connsiteY85" fmla="*/ 511487 h 528541"/>
                <a:gd name="connsiteX86" fmla="*/ 323948 w 528536"/>
                <a:gd name="connsiteY86" fmla="*/ 494437 h 528541"/>
                <a:gd name="connsiteX87" fmla="*/ 323948 w 528536"/>
                <a:gd name="connsiteY87" fmla="*/ 264266 h 528541"/>
                <a:gd name="connsiteX88" fmla="*/ 281324 w 528536"/>
                <a:gd name="connsiteY88" fmla="*/ 221642 h 528541"/>
                <a:gd name="connsiteX89" fmla="*/ 281324 w 528536"/>
                <a:gd name="connsiteY89" fmla="*/ 179018 h 528541"/>
                <a:gd name="connsiteX90" fmla="*/ 306899 w 528536"/>
                <a:gd name="connsiteY90" fmla="*/ 153443 h 528541"/>
                <a:gd name="connsiteX91" fmla="*/ 306899 w 528536"/>
                <a:gd name="connsiteY91" fmla="*/ 119344 h 528541"/>
                <a:gd name="connsiteX92" fmla="*/ 306430 w 528536"/>
                <a:gd name="connsiteY92" fmla="*/ 115508 h 528541"/>
                <a:gd name="connsiteX93" fmla="*/ 313953 w 528536"/>
                <a:gd name="connsiteY93" fmla="*/ 109349 h 528541"/>
                <a:gd name="connsiteX94" fmla="*/ 320006 w 528536"/>
                <a:gd name="connsiteY94" fmla="*/ 55089 h 528541"/>
                <a:gd name="connsiteX95" fmla="*/ 265746 w 528536"/>
                <a:gd name="connsiteY95" fmla="*/ 61142 h 528541"/>
                <a:gd name="connsiteX96" fmla="*/ 251254 w 528536"/>
                <a:gd name="connsiteY96" fmla="*/ 93770 h 528541"/>
                <a:gd name="connsiteX97" fmla="*/ 221651 w 528536"/>
                <a:gd name="connsiteY97" fmla="*/ 93770 h 528541"/>
                <a:gd name="connsiteX98" fmla="*/ 221651 w 528536"/>
                <a:gd name="connsiteY98" fmla="*/ 34094 h 528541"/>
                <a:gd name="connsiteX99" fmla="*/ 238701 w 528536"/>
                <a:gd name="connsiteY99" fmla="*/ 17045 h 528541"/>
                <a:gd name="connsiteX100" fmla="*/ 494444 w 528536"/>
                <a:gd name="connsiteY100" fmla="*/ 17045 h 528541"/>
                <a:gd name="connsiteX101" fmla="*/ 511494 w 528536"/>
                <a:gd name="connsiteY101" fmla="*/ 34094 h 528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28536" h="528541">
                  <a:moveTo>
                    <a:pt x="494440" y="0"/>
                  </a:moveTo>
                  <a:lnTo>
                    <a:pt x="238697" y="0"/>
                  </a:lnTo>
                  <a:cubicBezTo>
                    <a:pt x="220006" y="21"/>
                    <a:pt x="204619" y="15408"/>
                    <a:pt x="204597" y="34099"/>
                  </a:cubicBezTo>
                  <a:lnTo>
                    <a:pt x="204597" y="93775"/>
                  </a:lnTo>
                  <a:lnTo>
                    <a:pt x="42624" y="93775"/>
                  </a:lnTo>
                  <a:cubicBezTo>
                    <a:pt x="28601" y="93797"/>
                    <a:pt x="17071" y="105326"/>
                    <a:pt x="17050" y="119350"/>
                  </a:cubicBezTo>
                  <a:lnTo>
                    <a:pt x="17050" y="153449"/>
                  </a:lnTo>
                  <a:cubicBezTo>
                    <a:pt x="17071" y="167472"/>
                    <a:pt x="28601" y="179002"/>
                    <a:pt x="42624" y="179023"/>
                  </a:cubicBezTo>
                  <a:lnTo>
                    <a:pt x="42624" y="221647"/>
                  </a:lnTo>
                  <a:cubicBezTo>
                    <a:pt x="19244" y="221668"/>
                    <a:pt x="21" y="240892"/>
                    <a:pt x="0" y="264271"/>
                  </a:cubicBezTo>
                  <a:lnTo>
                    <a:pt x="0" y="494443"/>
                  </a:lnTo>
                  <a:cubicBezTo>
                    <a:pt x="21" y="513133"/>
                    <a:pt x="15408" y="528521"/>
                    <a:pt x="34099" y="528542"/>
                  </a:cubicBezTo>
                  <a:lnTo>
                    <a:pt x="494437" y="528542"/>
                  </a:lnTo>
                  <a:cubicBezTo>
                    <a:pt x="513128" y="528521"/>
                    <a:pt x="528515" y="513133"/>
                    <a:pt x="528536" y="494443"/>
                  </a:cubicBezTo>
                  <a:lnTo>
                    <a:pt x="528536" y="34105"/>
                  </a:lnTo>
                  <a:cubicBezTo>
                    <a:pt x="528515" y="15414"/>
                    <a:pt x="513128" y="27"/>
                    <a:pt x="494437" y="5"/>
                  </a:cubicBezTo>
                  <a:close/>
                  <a:moveTo>
                    <a:pt x="34102" y="153446"/>
                  </a:moveTo>
                  <a:lnTo>
                    <a:pt x="34102" y="119347"/>
                  </a:lnTo>
                  <a:cubicBezTo>
                    <a:pt x="34102" y="114679"/>
                    <a:pt x="37959" y="110822"/>
                    <a:pt x="42627" y="110822"/>
                  </a:cubicBezTo>
                  <a:lnTo>
                    <a:pt x="76726" y="110822"/>
                  </a:lnTo>
                  <a:lnTo>
                    <a:pt x="76726" y="127872"/>
                  </a:lnTo>
                  <a:cubicBezTo>
                    <a:pt x="76726" y="132560"/>
                    <a:pt x="80562" y="136397"/>
                    <a:pt x="85251" y="136397"/>
                  </a:cubicBezTo>
                  <a:cubicBezTo>
                    <a:pt x="89939" y="136397"/>
                    <a:pt x="93775" y="132560"/>
                    <a:pt x="93775" y="127872"/>
                  </a:cubicBezTo>
                  <a:lnTo>
                    <a:pt x="93775" y="110822"/>
                  </a:lnTo>
                  <a:lnTo>
                    <a:pt x="127874" y="110822"/>
                  </a:lnTo>
                  <a:lnTo>
                    <a:pt x="127874" y="127872"/>
                  </a:lnTo>
                  <a:cubicBezTo>
                    <a:pt x="127874" y="132560"/>
                    <a:pt x="131710" y="136397"/>
                    <a:pt x="136399" y="136397"/>
                  </a:cubicBezTo>
                  <a:cubicBezTo>
                    <a:pt x="141088" y="136397"/>
                    <a:pt x="144924" y="132560"/>
                    <a:pt x="144924" y="127872"/>
                  </a:cubicBezTo>
                  <a:lnTo>
                    <a:pt x="144924" y="110822"/>
                  </a:lnTo>
                  <a:lnTo>
                    <a:pt x="179023" y="110822"/>
                  </a:lnTo>
                  <a:lnTo>
                    <a:pt x="179023" y="127872"/>
                  </a:lnTo>
                  <a:cubicBezTo>
                    <a:pt x="179023" y="132560"/>
                    <a:pt x="182859" y="136397"/>
                    <a:pt x="187548" y="136397"/>
                  </a:cubicBezTo>
                  <a:cubicBezTo>
                    <a:pt x="192237" y="136397"/>
                    <a:pt x="196073" y="132560"/>
                    <a:pt x="196073" y="127872"/>
                  </a:cubicBezTo>
                  <a:lnTo>
                    <a:pt x="196073" y="110822"/>
                  </a:lnTo>
                  <a:lnTo>
                    <a:pt x="230172" y="110822"/>
                  </a:lnTo>
                  <a:lnTo>
                    <a:pt x="230172" y="127872"/>
                  </a:lnTo>
                  <a:cubicBezTo>
                    <a:pt x="230172" y="132560"/>
                    <a:pt x="234008" y="136397"/>
                    <a:pt x="238697" y="136397"/>
                  </a:cubicBezTo>
                  <a:cubicBezTo>
                    <a:pt x="243385" y="136397"/>
                    <a:pt x="247221" y="132560"/>
                    <a:pt x="247221" y="127872"/>
                  </a:cubicBezTo>
                  <a:lnTo>
                    <a:pt x="247221" y="110822"/>
                  </a:lnTo>
                  <a:lnTo>
                    <a:pt x="281321" y="110822"/>
                  </a:lnTo>
                  <a:lnTo>
                    <a:pt x="281406" y="110822"/>
                  </a:lnTo>
                  <a:cubicBezTo>
                    <a:pt x="286031" y="110822"/>
                    <a:pt x="289845" y="114637"/>
                    <a:pt x="289845" y="119262"/>
                  </a:cubicBezTo>
                  <a:lnTo>
                    <a:pt x="289845" y="119347"/>
                  </a:lnTo>
                  <a:lnTo>
                    <a:pt x="289845" y="153446"/>
                  </a:lnTo>
                  <a:cubicBezTo>
                    <a:pt x="289845" y="158114"/>
                    <a:pt x="285988" y="161971"/>
                    <a:pt x="281321" y="161971"/>
                  </a:cubicBezTo>
                  <a:lnTo>
                    <a:pt x="42627" y="161971"/>
                  </a:lnTo>
                  <a:cubicBezTo>
                    <a:pt x="37959" y="161971"/>
                    <a:pt x="34102" y="158114"/>
                    <a:pt x="34102" y="153446"/>
                  </a:cubicBezTo>
                  <a:close/>
                  <a:moveTo>
                    <a:pt x="301886" y="97289"/>
                  </a:moveTo>
                  <a:cubicBezTo>
                    <a:pt x="300800" y="98376"/>
                    <a:pt x="299648" y="99399"/>
                    <a:pt x="298434" y="100337"/>
                  </a:cubicBezTo>
                  <a:cubicBezTo>
                    <a:pt x="298306" y="100230"/>
                    <a:pt x="298135" y="100144"/>
                    <a:pt x="298008" y="100017"/>
                  </a:cubicBezTo>
                  <a:cubicBezTo>
                    <a:pt x="297070" y="99207"/>
                    <a:pt x="296068" y="98461"/>
                    <a:pt x="295024" y="97800"/>
                  </a:cubicBezTo>
                  <a:cubicBezTo>
                    <a:pt x="294896" y="97715"/>
                    <a:pt x="294768" y="97609"/>
                    <a:pt x="294640" y="97524"/>
                  </a:cubicBezTo>
                  <a:cubicBezTo>
                    <a:pt x="293447" y="96799"/>
                    <a:pt x="292190" y="96202"/>
                    <a:pt x="290911" y="95669"/>
                  </a:cubicBezTo>
                  <a:cubicBezTo>
                    <a:pt x="290549" y="95520"/>
                    <a:pt x="290186" y="95414"/>
                    <a:pt x="289824" y="95286"/>
                  </a:cubicBezTo>
                  <a:cubicBezTo>
                    <a:pt x="288822" y="94923"/>
                    <a:pt x="287799" y="94646"/>
                    <a:pt x="286776" y="94412"/>
                  </a:cubicBezTo>
                  <a:cubicBezTo>
                    <a:pt x="286372" y="94326"/>
                    <a:pt x="285987" y="94241"/>
                    <a:pt x="285583" y="94156"/>
                  </a:cubicBezTo>
                  <a:cubicBezTo>
                    <a:pt x="284176" y="93922"/>
                    <a:pt x="282748" y="93773"/>
                    <a:pt x="281321" y="93773"/>
                  </a:cubicBezTo>
                  <a:lnTo>
                    <a:pt x="268214" y="93773"/>
                  </a:lnTo>
                  <a:cubicBezTo>
                    <a:pt x="268661" y="85951"/>
                    <a:pt x="272092" y="78577"/>
                    <a:pt x="277804" y="73207"/>
                  </a:cubicBezTo>
                  <a:cubicBezTo>
                    <a:pt x="287608" y="63403"/>
                    <a:pt x="301418" y="60633"/>
                    <a:pt x="307939" y="67154"/>
                  </a:cubicBezTo>
                  <a:cubicBezTo>
                    <a:pt x="314482" y="73675"/>
                    <a:pt x="311711" y="87486"/>
                    <a:pt x="301886" y="97289"/>
                  </a:cubicBezTo>
                  <a:close/>
                  <a:moveTo>
                    <a:pt x="59673" y="179018"/>
                  </a:moveTo>
                  <a:lnTo>
                    <a:pt x="264268" y="179018"/>
                  </a:lnTo>
                  <a:lnTo>
                    <a:pt x="264268" y="221642"/>
                  </a:lnTo>
                  <a:lnTo>
                    <a:pt x="59673" y="221642"/>
                  </a:lnTo>
                  <a:close/>
                  <a:moveTo>
                    <a:pt x="42624" y="238694"/>
                  </a:moveTo>
                  <a:lnTo>
                    <a:pt x="281318" y="238694"/>
                  </a:lnTo>
                  <a:cubicBezTo>
                    <a:pt x="295341" y="238715"/>
                    <a:pt x="306871" y="250245"/>
                    <a:pt x="306892" y="264268"/>
                  </a:cubicBezTo>
                  <a:lnTo>
                    <a:pt x="306892" y="281318"/>
                  </a:lnTo>
                  <a:lnTo>
                    <a:pt x="17050" y="281318"/>
                  </a:lnTo>
                  <a:lnTo>
                    <a:pt x="17050" y="264268"/>
                  </a:lnTo>
                  <a:cubicBezTo>
                    <a:pt x="17071" y="250245"/>
                    <a:pt x="28601" y="238715"/>
                    <a:pt x="42624" y="238694"/>
                  </a:cubicBezTo>
                  <a:close/>
                  <a:moveTo>
                    <a:pt x="17050" y="298370"/>
                  </a:moveTo>
                  <a:lnTo>
                    <a:pt x="306892" y="298370"/>
                  </a:lnTo>
                  <a:lnTo>
                    <a:pt x="306892" y="460344"/>
                  </a:lnTo>
                  <a:lnTo>
                    <a:pt x="17050" y="460344"/>
                  </a:lnTo>
                  <a:close/>
                  <a:moveTo>
                    <a:pt x="213122" y="511487"/>
                  </a:moveTo>
                  <a:lnTo>
                    <a:pt x="34105" y="511487"/>
                  </a:lnTo>
                  <a:cubicBezTo>
                    <a:pt x="24749" y="511487"/>
                    <a:pt x="17055" y="503793"/>
                    <a:pt x="17055" y="494437"/>
                  </a:cubicBezTo>
                  <a:lnTo>
                    <a:pt x="17055" y="477388"/>
                  </a:lnTo>
                  <a:lnTo>
                    <a:pt x="306898" y="477388"/>
                  </a:lnTo>
                  <a:lnTo>
                    <a:pt x="306898" y="494437"/>
                  </a:lnTo>
                  <a:cubicBezTo>
                    <a:pt x="306898" y="503793"/>
                    <a:pt x="299204" y="511487"/>
                    <a:pt x="289848" y="511487"/>
                  </a:cubicBezTo>
                  <a:close/>
                  <a:moveTo>
                    <a:pt x="511492" y="494437"/>
                  </a:moveTo>
                  <a:cubicBezTo>
                    <a:pt x="511492" y="503793"/>
                    <a:pt x="503798" y="511487"/>
                    <a:pt x="494443" y="511487"/>
                  </a:cubicBezTo>
                  <a:lnTo>
                    <a:pt x="319217" y="511487"/>
                  </a:lnTo>
                  <a:cubicBezTo>
                    <a:pt x="322286" y="506329"/>
                    <a:pt x="323906" y="500448"/>
                    <a:pt x="323948" y="494437"/>
                  </a:cubicBezTo>
                  <a:lnTo>
                    <a:pt x="323948" y="264266"/>
                  </a:lnTo>
                  <a:cubicBezTo>
                    <a:pt x="323927" y="240886"/>
                    <a:pt x="304704" y="221663"/>
                    <a:pt x="281324" y="221642"/>
                  </a:cubicBezTo>
                  <a:lnTo>
                    <a:pt x="281324" y="179018"/>
                  </a:lnTo>
                  <a:cubicBezTo>
                    <a:pt x="295348" y="178996"/>
                    <a:pt x="306877" y="167467"/>
                    <a:pt x="306899" y="153443"/>
                  </a:cubicBezTo>
                  <a:lnTo>
                    <a:pt x="306899" y="119344"/>
                  </a:lnTo>
                  <a:cubicBezTo>
                    <a:pt x="306835" y="118044"/>
                    <a:pt x="306685" y="116765"/>
                    <a:pt x="306430" y="115508"/>
                  </a:cubicBezTo>
                  <a:cubicBezTo>
                    <a:pt x="309136" y="113675"/>
                    <a:pt x="311651" y="111629"/>
                    <a:pt x="313953" y="109349"/>
                  </a:cubicBezTo>
                  <a:cubicBezTo>
                    <a:pt x="330577" y="92726"/>
                    <a:pt x="333283" y="68388"/>
                    <a:pt x="320006" y="55089"/>
                  </a:cubicBezTo>
                  <a:cubicBezTo>
                    <a:pt x="306707" y="41811"/>
                    <a:pt x="282390" y="44518"/>
                    <a:pt x="265746" y="61142"/>
                  </a:cubicBezTo>
                  <a:cubicBezTo>
                    <a:pt x="256859" y="69709"/>
                    <a:pt x="251659" y="81431"/>
                    <a:pt x="251254" y="93770"/>
                  </a:cubicBezTo>
                  <a:lnTo>
                    <a:pt x="221651" y="93770"/>
                  </a:lnTo>
                  <a:lnTo>
                    <a:pt x="221651" y="34094"/>
                  </a:lnTo>
                  <a:cubicBezTo>
                    <a:pt x="221651" y="24738"/>
                    <a:pt x="229345" y="17045"/>
                    <a:pt x="238701" y="17045"/>
                  </a:cubicBezTo>
                  <a:lnTo>
                    <a:pt x="494444" y="17045"/>
                  </a:lnTo>
                  <a:cubicBezTo>
                    <a:pt x="503800" y="17045"/>
                    <a:pt x="511494" y="24738"/>
                    <a:pt x="511494" y="34094"/>
                  </a:cubicBezTo>
                  <a:close/>
                </a:path>
              </a:pathLst>
            </a:custGeom>
            <a:solidFill>
              <a:srgbClr val="000000"/>
            </a:solidFill>
            <a:ln w="5429" cap="flat">
              <a:noFill/>
              <a:prstDash val="solid"/>
              <a:miter/>
            </a:ln>
          </p:spPr>
          <p:txBody>
            <a:bodyPr rtlCol="0" anchor="ctr"/>
            <a:lstStyle/>
            <a:p>
              <a:endParaRPr lang="en-US"/>
            </a:p>
          </p:txBody>
        </p:sp>
        <p:sp>
          <p:nvSpPr>
            <p:cNvPr id="116" name="Freeform 115">
              <a:extLst>
                <a:ext uri="{FF2B5EF4-FFF2-40B4-BE49-F238E27FC236}">
                  <a16:creationId xmlns:a16="http://schemas.microsoft.com/office/drawing/2014/main" id="{E5615775-F804-A0C6-B7BE-A16C4CD1E809}"/>
                </a:ext>
              </a:extLst>
            </p:cNvPr>
            <p:cNvSpPr/>
            <p:nvPr/>
          </p:nvSpPr>
          <p:spPr>
            <a:xfrm>
              <a:off x="8508231" y="2874323"/>
              <a:ext cx="17049" cy="460338"/>
            </a:xfrm>
            <a:custGeom>
              <a:avLst/>
              <a:gdLst>
                <a:gd name="connsiteX0" fmla="*/ 8525 w 17049"/>
                <a:gd name="connsiteY0" fmla="*/ 0 h 460338"/>
                <a:gd name="connsiteX1" fmla="*/ 0 w 17049"/>
                <a:gd name="connsiteY1" fmla="*/ 8525 h 460338"/>
                <a:gd name="connsiteX2" fmla="*/ 0 w 17049"/>
                <a:gd name="connsiteY2" fmla="*/ 451813 h 460338"/>
                <a:gd name="connsiteX3" fmla="*/ 8525 w 17049"/>
                <a:gd name="connsiteY3" fmla="*/ 460338 h 460338"/>
                <a:gd name="connsiteX4" fmla="*/ 17050 w 17049"/>
                <a:gd name="connsiteY4" fmla="*/ 451813 h 460338"/>
                <a:gd name="connsiteX5" fmla="*/ 17050 w 17049"/>
                <a:gd name="connsiteY5" fmla="*/ 8525 h 460338"/>
                <a:gd name="connsiteX6" fmla="*/ 8525 w 17049"/>
                <a:gd name="connsiteY6" fmla="*/ 0 h 460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49" h="460338">
                  <a:moveTo>
                    <a:pt x="8525" y="0"/>
                  </a:moveTo>
                  <a:cubicBezTo>
                    <a:pt x="3836" y="0"/>
                    <a:pt x="0" y="3836"/>
                    <a:pt x="0" y="8525"/>
                  </a:cubicBezTo>
                  <a:lnTo>
                    <a:pt x="0" y="451813"/>
                  </a:lnTo>
                  <a:cubicBezTo>
                    <a:pt x="0" y="456502"/>
                    <a:pt x="3836" y="460338"/>
                    <a:pt x="8525" y="460338"/>
                  </a:cubicBezTo>
                  <a:cubicBezTo>
                    <a:pt x="13214" y="460338"/>
                    <a:pt x="17050" y="456502"/>
                    <a:pt x="17050" y="451813"/>
                  </a:cubicBezTo>
                  <a:lnTo>
                    <a:pt x="17050" y="8525"/>
                  </a:lnTo>
                  <a:cubicBezTo>
                    <a:pt x="17050" y="3836"/>
                    <a:pt x="13214" y="0"/>
                    <a:pt x="8525" y="0"/>
                  </a:cubicBezTo>
                  <a:close/>
                </a:path>
              </a:pathLst>
            </a:custGeom>
            <a:solidFill>
              <a:srgbClr val="000000"/>
            </a:solidFill>
            <a:ln w="5429" cap="flat">
              <a:noFill/>
              <a:prstDash val="solid"/>
              <a:miter/>
            </a:ln>
          </p:spPr>
          <p:txBody>
            <a:bodyPr rtlCol="0" anchor="ctr"/>
            <a:lstStyle/>
            <a:p>
              <a:endParaRPr lang="en-US"/>
            </a:p>
          </p:txBody>
        </p:sp>
        <p:sp>
          <p:nvSpPr>
            <p:cNvPr id="117" name="Freeform 116">
              <a:extLst>
                <a:ext uri="{FF2B5EF4-FFF2-40B4-BE49-F238E27FC236}">
                  <a16:creationId xmlns:a16="http://schemas.microsoft.com/office/drawing/2014/main" id="{0E4BD271-D86C-4C5F-BAED-37F79D6F0A3E}"/>
                </a:ext>
              </a:extLst>
            </p:cNvPr>
            <p:cNvSpPr/>
            <p:nvPr/>
          </p:nvSpPr>
          <p:spPr>
            <a:xfrm>
              <a:off x="8554726" y="2886728"/>
              <a:ext cx="77505" cy="77411"/>
            </a:xfrm>
            <a:custGeom>
              <a:avLst/>
              <a:gdLst>
                <a:gd name="connsiteX0" fmla="*/ 41800 w 77505"/>
                <a:gd name="connsiteY0" fmla="*/ 469 h 77411"/>
                <a:gd name="connsiteX1" fmla="*/ 476 w 77505"/>
                <a:gd name="connsiteY1" fmla="*/ 41814 h 77411"/>
                <a:gd name="connsiteX2" fmla="*/ 8617 w 77505"/>
                <a:gd name="connsiteY2" fmla="*/ 68880 h 77411"/>
                <a:gd name="connsiteX3" fmla="*/ 30377 w 77505"/>
                <a:gd name="connsiteY3" fmla="*/ 77405 h 77411"/>
                <a:gd name="connsiteX4" fmla="*/ 35705 w 77505"/>
                <a:gd name="connsiteY4" fmla="*/ 77021 h 77411"/>
                <a:gd name="connsiteX5" fmla="*/ 62857 w 77505"/>
                <a:gd name="connsiteY5" fmla="*/ 62870 h 77411"/>
                <a:gd name="connsiteX6" fmla="*/ 77029 w 77505"/>
                <a:gd name="connsiteY6" fmla="*/ 35697 h 77411"/>
                <a:gd name="connsiteX7" fmla="*/ 68888 w 77505"/>
                <a:gd name="connsiteY7" fmla="*/ 8609 h 77411"/>
                <a:gd name="connsiteX8" fmla="*/ 41801 w 77505"/>
                <a:gd name="connsiteY8" fmla="*/ 468 h 77411"/>
                <a:gd name="connsiteX9" fmla="*/ 60149 w 77505"/>
                <a:gd name="connsiteY9" fmla="*/ 33268 h 77411"/>
                <a:gd name="connsiteX10" fmla="*/ 33275 w 77505"/>
                <a:gd name="connsiteY10" fmla="*/ 60142 h 77411"/>
                <a:gd name="connsiteX11" fmla="*/ 20658 w 77505"/>
                <a:gd name="connsiteY11" fmla="*/ 56817 h 77411"/>
                <a:gd name="connsiteX12" fmla="*/ 17355 w 77505"/>
                <a:gd name="connsiteY12" fmla="*/ 44201 h 77411"/>
                <a:gd name="connsiteX13" fmla="*/ 44229 w 77505"/>
                <a:gd name="connsiteY13" fmla="*/ 17348 h 77411"/>
                <a:gd name="connsiteX14" fmla="*/ 47213 w 77505"/>
                <a:gd name="connsiteY14" fmla="*/ 17135 h 77411"/>
                <a:gd name="connsiteX15" fmla="*/ 56846 w 77505"/>
                <a:gd name="connsiteY15" fmla="*/ 20672 h 77411"/>
                <a:gd name="connsiteX16" fmla="*/ 60149 w 77505"/>
                <a:gd name="connsiteY16" fmla="*/ 33268 h 77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7505" h="77411">
                  <a:moveTo>
                    <a:pt x="41800" y="469"/>
                  </a:moveTo>
                  <a:cubicBezTo>
                    <a:pt x="20765" y="4220"/>
                    <a:pt x="4227" y="20779"/>
                    <a:pt x="476" y="41814"/>
                  </a:cubicBezTo>
                  <a:cubicBezTo>
                    <a:pt x="-1250" y="51596"/>
                    <a:pt x="1776" y="61655"/>
                    <a:pt x="8617" y="68880"/>
                  </a:cubicBezTo>
                  <a:cubicBezTo>
                    <a:pt x="14435" y="74506"/>
                    <a:pt x="22278" y="77575"/>
                    <a:pt x="30377" y="77405"/>
                  </a:cubicBezTo>
                  <a:cubicBezTo>
                    <a:pt x="32146" y="77405"/>
                    <a:pt x="33936" y="77277"/>
                    <a:pt x="35705" y="77021"/>
                  </a:cubicBezTo>
                  <a:cubicBezTo>
                    <a:pt x="46041" y="75337"/>
                    <a:pt x="55568" y="70371"/>
                    <a:pt x="62857" y="62870"/>
                  </a:cubicBezTo>
                  <a:cubicBezTo>
                    <a:pt x="70380" y="55560"/>
                    <a:pt x="75346" y="46033"/>
                    <a:pt x="77029" y="35697"/>
                  </a:cubicBezTo>
                  <a:cubicBezTo>
                    <a:pt x="78756" y="25893"/>
                    <a:pt x="75729" y="15834"/>
                    <a:pt x="68888" y="8609"/>
                  </a:cubicBezTo>
                  <a:cubicBezTo>
                    <a:pt x="61664" y="1768"/>
                    <a:pt x="51604" y="-1237"/>
                    <a:pt x="41801" y="468"/>
                  </a:cubicBezTo>
                  <a:close/>
                  <a:moveTo>
                    <a:pt x="60149" y="33268"/>
                  </a:moveTo>
                  <a:cubicBezTo>
                    <a:pt x="57485" y="46822"/>
                    <a:pt x="46830" y="57478"/>
                    <a:pt x="33275" y="60142"/>
                  </a:cubicBezTo>
                  <a:cubicBezTo>
                    <a:pt x="28800" y="61038"/>
                    <a:pt x="24132" y="59823"/>
                    <a:pt x="20658" y="56817"/>
                  </a:cubicBezTo>
                  <a:cubicBezTo>
                    <a:pt x="17675" y="53365"/>
                    <a:pt x="16460" y="48697"/>
                    <a:pt x="17355" y="44201"/>
                  </a:cubicBezTo>
                  <a:cubicBezTo>
                    <a:pt x="20019" y="30667"/>
                    <a:pt x="30675" y="20012"/>
                    <a:pt x="44229" y="17348"/>
                  </a:cubicBezTo>
                  <a:cubicBezTo>
                    <a:pt x="45210" y="17220"/>
                    <a:pt x="46211" y="17135"/>
                    <a:pt x="47213" y="17135"/>
                  </a:cubicBezTo>
                  <a:cubicBezTo>
                    <a:pt x="50751" y="16985"/>
                    <a:pt x="54225" y="18243"/>
                    <a:pt x="56846" y="20672"/>
                  </a:cubicBezTo>
                  <a:cubicBezTo>
                    <a:pt x="59830" y="24125"/>
                    <a:pt x="61044" y="28792"/>
                    <a:pt x="60149" y="33268"/>
                  </a:cubicBezTo>
                  <a:close/>
                </a:path>
              </a:pathLst>
            </a:custGeom>
            <a:solidFill>
              <a:srgbClr val="000000"/>
            </a:solidFill>
            <a:ln w="5429" cap="flat">
              <a:noFill/>
              <a:prstDash val="solid"/>
              <a:miter/>
            </a:ln>
          </p:spPr>
          <p:txBody>
            <a:bodyPr rtlCol="0" anchor="ctr"/>
            <a:lstStyle/>
            <a:p>
              <a:endParaRPr lang="en-US"/>
            </a:p>
          </p:txBody>
        </p:sp>
        <p:sp>
          <p:nvSpPr>
            <p:cNvPr id="118" name="Freeform 117">
              <a:extLst>
                <a:ext uri="{FF2B5EF4-FFF2-40B4-BE49-F238E27FC236}">
                  <a16:creationId xmlns:a16="http://schemas.microsoft.com/office/drawing/2014/main" id="{97235B37-9F0A-8B6A-CCA4-85041BCBCFAE}"/>
                </a:ext>
              </a:extLst>
            </p:cNvPr>
            <p:cNvSpPr/>
            <p:nvPr/>
          </p:nvSpPr>
          <p:spPr>
            <a:xfrm>
              <a:off x="8554726" y="3005946"/>
              <a:ext cx="77625" cy="77539"/>
            </a:xfrm>
            <a:custGeom>
              <a:avLst/>
              <a:gdLst>
                <a:gd name="connsiteX0" fmla="*/ 41800 w 77625"/>
                <a:gd name="connsiteY0" fmla="*/ 597 h 77539"/>
                <a:gd name="connsiteX1" fmla="*/ 476 w 77625"/>
                <a:gd name="connsiteY1" fmla="*/ 41942 h 77539"/>
                <a:gd name="connsiteX2" fmla="*/ 8617 w 77625"/>
                <a:gd name="connsiteY2" fmla="*/ 69008 h 77539"/>
                <a:gd name="connsiteX3" fmla="*/ 30377 w 77625"/>
                <a:gd name="connsiteY3" fmla="*/ 77533 h 77539"/>
                <a:gd name="connsiteX4" fmla="*/ 35705 w 77625"/>
                <a:gd name="connsiteY4" fmla="*/ 77150 h 77539"/>
                <a:gd name="connsiteX5" fmla="*/ 77029 w 77625"/>
                <a:gd name="connsiteY5" fmla="*/ 35805 h 77539"/>
                <a:gd name="connsiteX6" fmla="*/ 77625 w 77625"/>
                <a:gd name="connsiteY6" fmla="*/ 29837 h 77539"/>
                <a:gd name="connsiteX7" fmla="*/ 47788 w 77625"/>
                <a:gd name="connsiteY7" fmla="*/ 0 h 77539"/>
                <a:gd name="connsiteX8" fmla="*/ 41799 w 77625"/>
                <a:gd name="connsiteY8" fmla="*/ 597 h 77539"/>
                <a:gd name="connsiteX9" fmla="*/ 60149 w 77625"/>
                <a:gd name="connsiteY9" fmla="*/ 33396 h 77539"/>
                <a:gd name="connsiteX10" fmla="*/ 33275 w 77625"/>
                <a:gd name="connsiteY10" fmla="*/ 60271 h 77539"/>
                <a:gd name="connsiteX11" fmla="*/ 29801 w 77625"/>
                <a:gd name="connsiteY11" fmla="*/ 60740 h 77539"/>
                <a:gd name="connsiteX12" fmla="*/ 16886 w 77625"/>
                <a:gd name="connsiteY12" fmla="*/ 47824 h 77539"/>
                <a:gd name="connsiteX13" fmla="*/ 17355 w 77625"/>
                <a:gd name="connsiteY13" fmla="*/ 44351 h 77539"/>
                <a:gd name="connsiteX14" fmla="*/ 44229 w 77625"/>
                <a:gd name="connsiteY14" fmla="*/ 17476 h 77539"/>
                <a:gd name="connsiteX15" fmla="*/ 47213 w 77625"/>
                <a:gd name="connsiteY15" fmla="*/ 17263 h 77539"/>
                <a:gd name="connsiteX16" fmla="*/ 56846 w 77625"/>
                <a:gd name="connsiteY16" fmla="*/ 20801 h 77539"/>
                <a:gd name="connsiteX17" fmla="*/ 60149 w 77625"/>
                <a:gd name="connsiteY17" fmla="*/ 33396 h 77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625" h="77539">
                  <a:moveTo>
                    <a:pt x="41800" y="597"/>
                  </a:moveTo>
                  <a:cubicBezTo>
                    <a:pt x="20765" y="4348"/>
                    <a:pt x="4227" y="20908"/>
                    <a:pt x="476" y="41942"/>
                  </a:cubicBezTo>
                  <a:cubicBezTo>
                    <a:pt x="-1250" y="51725"/>
                    <a:pt x="1776" y="61784"/>
                    <a:pt x="8617" y="69008"/>
                  </a:cubicBezTo>
                  <a:cubicBezTo>
                    <a:pt x="14435" y="74635"/>
                    <a:pt x="22278" y="77704"/>
                    <a:pt x="30377" y="77533"/>
                  </a:cubicBezTo>
                  <a:cubicBezTo>
                    <a:pt x="32146" y="77533"/>
                    <a:pt x="33936" y="77406"/>
                    <a:pt x="35705" y="77150"/>
                  </a:cubicBezTo>
                  <a:cubicBezTo>
                    <a:pt x="56740" y="73399"/>
                    <a:pt x="73278" y="56839"/>
                    <a:pt x="77029" y="35805"/>
                  </a:cubicBezTo>
                  <a:cubicBezTo>
                    <a:pt x="77434" y="33844"/>
                    <a:pt x="77625" y="31840"/>
                    <a:pt x="77625" y="29837"/>
                  </a:cubicBezTo>
                  <a:cubicBezTo>
                    <a:pt x="77625" y="13469"/>
                    <a:pt x="64156" y="0"/>
                    <a:pt x="47788" y="0"/>
                  </a:cubicBezTo>
                  <a:cubicBezTo>
                    <a:pt x="45785" y="0"/>
                    <a:pt x="43782" y="192"/>
                    <a:pt x="41799" y="597"/>
                  </a:cubicBezTo>
                  <a:close/>
                  <a:moveTo>
                    <a:pt x="60149" y="33396"/>
                  </a:moveTo>
                  <a:cubicBezTo>
                    <a:pt x="57485" y="46951"/>
                    <a:pt x="46830" y="57607"/>
                    <a:pt x="33275" y="60271"/>
                  </a:cubicBezTo>
                  <a:cubicBezTo>
                    <a:pt x="32146" y="60591"/>
                    <a:pt x="30994" y="60740"/>
                    <a:pt x="29801" y="60740"/>
                  </a:cubicBezTo>
                  <a:cubicBezTo>
                    <a:pt x="22726" y="60740"/>
                    <a:pt x="16886" y="54900"/>
                    <a:pt x="16886" y="47824"/>
                  </a:cubicBezTo>
                  <a:cubicBezTo>
                    <a:pt x="16886" y="46631"/>
                    <a:pt x="17035" y="45480"/>
                    <a:pt x="17355" y="44351"/>
                  </a:cubicBezTo>
                  <a:cubicBezTo>
                    <a:pt x="20019" y="30796"/>
                    <a:pt x="30675" y="20140"/>
                    <a:pt x="44229" y="17476"/>
                  </a:cubicBezTo>
                  <a:cubicBezTo>
                    <a:pt x="45210" y="17349"/>
                    <a:pt x="46211" y="17263"/>
                    <a:pt x="47213" y="17263"/>
                  </a:cubicBezTo>
                  <a:cubicBezTo>
                    <a:pt x="50751" y="17114"/>
                    <a:pt x="54225" y="18372"/>
                    <a:pt x="56846" y="20801"/>
                  </a:cubicBezTo>
                  <a:cubicBezTo>
                    <a:pt x="59830" y="24253"/>
                    <a:pt x="61044" y="28921"/>
                    <a:pt x="60149" y="33396"/>
                  </a:cubicBezTo>
                  <a:close/>
                </a:path>
              </a:pathLst>
            </a:custGeom>
            <a:solidFill>
              <a:srgbClr val="000000"/>
            </a:solidFill>
            <a:ln w="5429" cap="flat">
              <a:noFill/>
              <a:prstDash val="solid"/>
              <a:miter/>
            </a:ln>
          </p:spPr>
          <p:txBody>
            <a:bodyPr rtlCol="0" anchor="ctr"/>
            <a:lstStyle/>
            <a:p>
              <a:endParaRPr lang="en-US"/>
            </a:p>
          </p:txBody>
        </p:sp>
        <p:sp>
          <p:nvSpPr>
            <p:cNvPr id="119" name="Freeform 118">
              <a:extLst>
                <a:ext uri="{FF2B5EF4-FFF2-40B4-BE49-F238E27FC236}">
                  <a16:creationId xmlns:a16="http://schemas.microsoft.com/office/drawing/2014/main" id="{FECBBC41-136F-0FD8-1BE3-35CB02BEAEB0}"/>
                </a:ext>
              </a:extLst>
            </p:cNvPr>
            <p:cNvSpPr/>
            <p:nvPr/>
          </p:nvSpPr>
          <p:spPr>
            <a:xfrm>
              <a:off x="8554726" y="3125293"/>
              <a:ext cx="77625" cy="77539"/>
            </a:xfrm>
            <a:custGeom>
              <a:avLst/>
              <a:gdLst>
                <a:gd name="connsiteX0" fmla="*/ 41800 w 77625"/>
                <a:gd name="connsiteY0" fmla="*/ 597 h 77539"/>
                <a:gd name="connsiteX1" fmla="*/ 476 w 77625"/>
                <a:gd name="connsiteY1" fmla="*/ 41942 h 77539"/>
                <a:gd name="connsiteX2" fmla="*/ 8617 w 77625"/>
                <a:gd name="connsiteY2" fmla="*/ 69008 h 77539"/>
                <a:gd name="connsiteX3" fmla="*/ 30377 w 77625"/>
                <a:gd name="connsiteY3" fmla="*/ 77533 h 77539"/>
                <a:gd name="connsiteX4" fmla="*/ 35705 w 77625"/>
                <a:gd name="connsiteY4" fmla="*/ 77150 h 77539"/>
                <a:gd name="connsiteX5" fmla="*/ 77029 w 77625"/>
                <a:gd name="connsiteY5" fmla="*/ 35805 h 77539"/>
                <a:gd name="connsiteX6" fmla="*/ 77625 w 77625"/>
                <a:gd name="connsiteY6" fmla="*/ 29837 h 77539"/>
                <a:gd name="connsiteX7" fmla="*/ 47788 w 77625"/>
                <a:gd name="connsiteY7" fmla="*/ 0 h 77539"/>
                <a:gd name="connsiteX8" fmla="*/ 41799 w 77625"/>
                <a:gd name="connsiteY8" fmla="*/ 597 h 77539"/>
                <a:gd name="connsiteX9" fmla="*/ 60149 w 77625"/>
                <a:gd name="connsiteY9" fmla="*/ 33396 h 77539"/>
                <a:gd name="connsiteX10" fmla="*/ 33275 w 77625"/>
                <a:gd name="connsiteY10" fmla="*/ 60271 h 77539"/>
                <a:gd name="connsiteX11" fmla="*/ 29801 w 77625"/>
                <a:gd name="connsiteY11" fmla="*/ 60740 h 77539"/>
                <a:gd name="connsiteX12" fmla="*/ 16886 w 77625"/>
                <a:gd name="connsiteY12" fmla="*/ 47824 h 77539"/>
                <a:gd name="connsiteX13" fmla="*/ 17355 w 77625"/>
                <a:gd name="connsiteY13" fmla="*/ 44351 h 77539"/>
                <a:gd name="connsiteX14" fmla="*/ 44229 w 77625"/>
                <a:gd name="connsiteY14" fmla="*/ 17476 h 77539"/>
                <a:gd name="connsiteX15" fmla="*/ 47213 w 77625"/>
                <a:gd name="connsiteY15" fmla="*/ 17263 h 77539"/>
                <a:gd name="connsiteX16" fmla="*/ 56846 w 77625"/>
                <a:gd name="connsiteY16" fmla="*/ 20801 h 77539"/>
                <a:gd name="connsiteX17" fmla="*/ 60149 w 77625"/>
                <a:gd name="connsiteY17" fmla="*/ 33396 h 77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625" h="77539">
                  <a:moveTo>
                    <a:pt x="41800" y="597"/>
                  </a:moveTo>
                  <a:cubicBezTo>
                    <a:pt x="20765" y="4348"/>
                    <a:pt x="4227" y="20908"/>
                    <a:pt x="476" y="41942"/>
                  </a:cubicBezTo>
                  <a:cubicBezTo>
                    <a:pt x="-1250" y="51725"/>
                    <a:pt x="1776" y="61784"/>
                    <a:pt x="8617" y="69008"/>
                  </a:cubicBezTo>
                  <a:cubicBezTo>
                    <a:pt x="14435" y="74635"/>
                    <a:pt x="22278" y="77704"/>
                    <a:pt x="30377" y="77533"/>
                  </a:cubicBezTo>
                  <a:cubicBezTo>
                    <a:pt x="32146" y="77533"/>
                    <a:pt x="33936" y="77406"/>
                    <a:pt x="35705" y="77150"/>
                  </a:cubicBezTo>
                  <a:cubicBezTo>
                    <a:pt x="56740" y="73399"/>
                    <a:pt x="73278" y="56839"/>
                    <a:pt x="77029" y="35805"/>
                  </a:cubicBezTo>
                  <a:cubicBezTo>
                    <a:pt x="77434" y="33844"/>
                    <a:pt x="77625" y="31840"/>
                    <a:pt x="77625" y="29837"/>
                  </a:cubicBezTo>
                  <a:cubicBezTo>
                    <a:pt x="77625" y="13469"/>
                    <a:pt x="64156" y="0"/>
                    <a:pt x="47788" y="0"/>
                  </a:cubicBezTo>
                  <a:cubicBezTo>
                    <a:pt x="45785" y="0"/>
                    <a:pt x="43782" y="191"/>
                    <a:pt x="41799" y="597"/>
                  </a:cubicBezTo>
                  <a:close/>
                  <a:moveTo>
                    <a:pt x="60149" y="33396"/>
                  </a:moveTo>
                  <a:cubicBezTo>
                    <a:pt x="57485" y="46951"/>
                    <a:pt x="46830" y="57607"/>
                    <a:pt x="33275" y="60271"/>
                  </a:cubicBezTo>
                  <a:cubicBezTo>
                    <a:pt x="32146" y="60591"/>
                    <a:pt x="30994" y="60740"/>
                    <a:pt x="29801" y="60740"/>
                  </a:cubicBezTo>
                  <a:cubicBezTo>
                    <a:pt x="22726" y="60740"/>
                    <a:pt x="16886" y="54900"/>
                    <a:pt x="16886" y="47824"/>
                  </a:cubicBezTo>
                  <a:cubicBezTo>
                    <a:pt x="16886" y="46631"/>
                    <a:pt x="17035" y="45480"/>
                    <a:pt x="17355" y="44351"/>
                  </a:cubicBezTo>
                  <a:cubicBezTo>
                    <a:pt x="20019" y="30796"/>
                    <a:pt x="30675" y="20140"/>
                    <a:pt x="44229" y="17476"/>
                  </a:cubicBezTo>
                  <a:cubicBezTo>
                    <a:pt x="45210" y="17349"/>
                    <a:pt x="46211" y="17263"/>
                    <a:pt x="47213" y="17263"/>
                  </a:cubicBezTo>
                  <a:cubicBezTo>
                    <a:pt x="50751" y="17114"/>
                    <a:pt x="54225" y="18372"/>
                    <a:pt x="56846" y="20801"/>
                  </a:cubicBezTo>
                  <a:cubicBezTo>
                    <a:pt x="59830" y="24253"/>
                    <a:pt x="61044" y="28921"/>
                    <a:pt x="60149" y="33396"/>
                  </a:cubicBezTo>
                  <a:close/>
                </a:path>
              </a:pathLst>
            </a:custGeom>
            <a:solidFill>
              <a:srgbClr val="000000"/>
            </a:solidFill>
            <a:ln w="5429" cap="flat">
              <a:noFill/>
              <a:prstDash val="solid"/>
              <a:miter/>
            </a:ln>
          </p:spPr>
          <p:txBody>
            <a:bodyPr rtlCol="0" anchor="ctr"/>
            <a:lstStyle/>
            <a:p>
              <a:endParaRPr lang="en-US"/>
            </a:p>
          </p:txBody>
        </p:sp>
        <p:sp>
          <p:nvSpPr>
            <p:cNvPr id="120" name="Freeform 119">
              <a:extLst>
                <a:ext uri="{FF2B5EF4-FFF2-40B4-BE49-F238E27FC236}">
                  <a16:creationId xmlns:a16="http://schemas.microsoft.com/office/drawing/2014/main" id="{F149BDFE-C535-AE76-BB54-5D2D17E2D857}"/>
                </a:ext>
              </a:extLst>
            </p:cNvPr>
            <p:cNvSpPr/>
            <p:nvPr/>
          </p:nvSpPr>
          <p:spPr>
            <a:xfrm>
              <a:off x="8554726" y="3244640"/>
              <a:ext cx="77625" cy="77539"/>
            </a:xfrm>
            <a:custGeom>
              <a:avLst/>
              <a:gdLst>
                <a:gd name="connsiteX0" fmla="*/ 41800 w 77625"/>
                <a:gd name="connsiteY0" fmla="*/ 597 h 77539"/>
                <a:gd name="connsiteX1" fmla="*/ 476 w 77625"/>
                <a:gd name="connsiteY1" fmla="*/ 41942 h 77539"/>
                <a:gd name="connsiteX2" fmla="*/ 8617 w 77625"/>
                <a:gd name="connsiteY2" fmla="*/ 69008 h 77539"/>
                <a:gd name="connsiteX3" fmla="*/ 30377 w 77625"/>
                <a:gd name="connsiteY3" fmla="*/ 77533 h 77539"/>
                <a:gd name="connsiteX4" fmla="*/ 35705 w 77625"/>
                <a:gd name="connsiteY4" fmla="*/ 77150 h 77539"/>
                <a:gd name="connsiteX5" fmla="*/ 77029 w 77625"/>
                <a:gd name="connsiteY5" fmla="*/ 35805 h 77539"/>
                <a:gd name="connsiteX6" fmla="*/ 77625 w 77625"/>
                <a:gd name="connsiteY6" fmla="*/ 29837 h 77539"/>
                <a:gd name="connsiteX7" fmla="*/ 47788 w 77625"/>
                <a:gd name="connsiteY7" fmla="*/ 0 h 77539"/>
                <a:gd name="connsiteX8" fmla="*/ 41799 w 77625"/>
                <a:gd name="connsiteY8" fmla="*/ 597 h 77539"/>
                <a:gd name="connsiteX9" fmla="*/ 60149 w 77625"/>
                <a:gd name="connsiteY9" fmla="*/ 33396 h 77539"/>
                <a:gd name="connsiteX10" fmla="*/ 33275 w 77625"/>
                <a:gd name="connsiteY10" fmla="*/ 60271 h 77539"/>
                <a:gd name="connsiteX11" fmla="*/ 29801 w 77625"/>
                <a:gd name="connsiteY11" fmla="*/ 60740 h 77539"/>
                <a:gd name="connsiteX12" fmla="*/ 16886 w 77625"/>
                <a:gd name="connsiteY12" fmla="*/ 47824 h 77539"/>
                <a:gd name="connsiteX13" fmla="*/ 17355 w 77625"/>
                <a:gd name="connsiteY13" fmla="*/ 44351 h 77539"/>
                <a:gd name="connsiteX14" fmla="*/ 44229 w 77625"/>
                <a:gd name="connsiteY14" fmla="*/ 17476 h 77539"/>
                <a:gd name="connsiteX15" fmla="*/ 47213 w 77625"/>
                <a:gd name="connsiteY15" fmla="*/ 17263 h 77539"/>
                <a:gd name="connsiteX16" fmla="*/ 56846 w 77625"/>
                <a:gd name="connsiteY16" fmla="*/ 20801 h 77539"/>
                <a:gd name="connsiteX17" fmla="*/ 60149 w 77625"/>
                <a:gd name="connsiteY17" fmla="*/ 33396 h 77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625" h="77539">
                  <a:moveTo>
                    <a:pt x="41800" y="597"/>
                  </a:moveTo>
                  <a:cubicBezTo>
                    <a:pt x="20765" y="4348"/>
                    <a:pt x="4227" y="20908"/>
                    <a:pt x="476" y="41942"/>
                  </a:cubicBezTo>
                  <a:cubicBezTo>
                    <a:pt x="-1250" y="51725"/>
                    <a:pt x="1776" y="61784"/>
                    <a:pt x="8617" y="69008"/>
                  </a:cubicBezTo>
                  <a:cubicBezTo>
                    <a:pt x="14435" y="74635"/>
                    <a:pt x="22278" y="77704"/>
                    <a:pt x="30377" y="77533"/>
                  </a:cubicBezTo>
                  <a:cubicBezTo>
                    <a:pt x="32146" y="77533"/>
                    <a:pt x="33936" y="77406"/>
                    <a:pt x="35705" y="77150"/>
                  </a:cubicBezTo>
                  <a:cubicBezTo>
                    <a:pt x="56740" y="73399"/>
                    <a:pt x="73278" y="56839"/>
                    <a:pt x="77029" y="35805"/>
                  </a:cubicBezTo>
                  <a:cubicBezTo>
                    <a:pt x="77434" y="33844"/>
                    <a:pt x="77625" y="31840"/>
                    <a:pt x="77625" y="29837"/>
                  </a:cubicBezTo>
                  <a:cubicBezTo>
                    <a:pt x="77625" y="13469"/>
                    <a:pt x="64156" y="0"/>
                    <a:pt x="47788" y="0"/>
                  </a:cubicBezTo>
                  <a:cubicBezTo>
                    <a:pt x="45785" y="0"/>
                    <a:pt x="43782" y="192"/>
                    <a:pt x="41799" y="597"/>
                  </a:cubicBezTo>
                  <a:close/>
                  <a:moveTo>
                    <a:pt x="60149" y="33396"/>
                  </a:moveTo>
                  <a:cubicBezTo>
                    <a:pt x="57485" y="46951"/>
                    <a:pt x="46830" y="57607"/>
                    <a:pt x="33275" y="60271"/>
                  </a:cubicBezTo>
                  <a:cubicBezTo>
                    <a:pt x="32146" y="60591"/>
                    <a:pt x="30994" y="60740"/>
                    <a:pt x="29801" y="60740"/>
                  </a:cubicBezTo>
                  <a:cubicBezTo>
                    <a:pt x="22726" y="60740"/>
                    <a:pt x="16886" y="54900"/>
                    <a:pt x="16886" y="47824"/>
                  </a:cubicBezTo>
                  <a:cubicBezTo>
                    <a:pt x="16886" y="46631"/>
                    <a:pt x="17035" y="45480"/>
                    <a:pt x="17355" y="44351"/>
                  </a:cubicBezTo>
                  <a:cubicBezTo>
                    <a:pt x="20019" y="30796"/>
                    <a:pt x="30675" y="20140"/>
                    <a:pt x="44229" y="17476"/>
                  </a:cubicBezTo>
                  <a:cubicBezTo>
                    <a:pt x="45210" y="17349"/>
                    <a:pt x="46211" y="17263"/>
                    <a:pt x="47213" y="17263"/>
                  </a:cubicBezTo>
                  <a:cubicBezTo>
                    <a:pt x="50751" y="17114"/>
                    <a:pt x="54225" y="18372"/>
                    <a:pt x="56846" y="20801"/>
                  </a:cubicBezTo>
                  <a:cubicBezTo>
                    <a:pt x="59830" y="24253"/>
                    <a:pt x="61044" y="28921"/>
                    <a:pt x="60149" y="33396"/>
                  </a:cubicBezTo>
                  <a:close/>
                </a:path>
              </a:pathLst>
            </a:custGeom>
            <a:solidFill>
              <a:srgbClr val="000000"/>
            </a:solidFill>
            <a:ln w="5429" cap="flat">
              <a:noFill/>
              <a:prstDash val="solid"/>
              <a:miter/>
            </a:ln>
          </p:spPr>
          <p:txBody>
            <a:bodyPr rtlCol="0" anchor="ctr"/>
            <a:lstStyle/>
            <a:p>
              <a:endParaRPr lang="en-US"/>
            </a:p>
          </p:txBody>
        </p:sp>
        <p:sp>
          <p:nvSpPr>
            <p:cNvPr id="121" name="Freeform 120">
              <a:extLst>
                <a:ext uri="{FF2B5EF4-FFF2-40B4-BE49-F238E27FC236}">
                  <a16:creationId xmlns:a16="http://schemas.microsoft.com/office/drawing/2014/main" id="{6808DC26-974D-CA2B-7CB9-24580A7A2009}"/>
                </a:ext>
              </a:extLst>
            </p:cNvPr>
            <p:cNvSpPr/>
            <p:nvPr/>
          </p:nvSpPr>
          <p:spPr>
            <a:xfrm>
              <a:off x="8252488" y="3159902"/>
              <a:ext cx="119346" cy="119346"/>
            </a:xfrm>
            <a:custGeom>
              <a:avLst/>
              <a:gdLst>
                <a:gd name="connsiteX0" fmla="*/ 110822 w 119346"/>
                <a:gd name="connsiteY0" fmla="*/ 34099 h 119346"/>
                <a:gd name="connsiteX1" fmla="*/ 85248 w 119346"/>
                <a:gd name="connsiteY1" fmla="*/ 34099 h 119346"/>
                <a:gd name="connsiteX2" fmla="*/ 85248 w 119346"/>
                <a:gd name="connsiteY2" fmla="*/ 8525 h 119346"/>
                <a:gd name="connsiteX3" fmla="*/ 76723 w 119346"/>
                <a:gd name="connsiteY3" fmla="*/ 0 h 119346"/>
                <a:gd name="connsiteX4" fmla="*/ 42624 w 119346"/>
                <a:gd name="connsiteY4" fmla="*/ 0 h 119346"/>
                <a:gd name="connsiteX5" fmla="*/ 34099 w 119346"/>
                <a:gd name="connsiteY5" fmla="*/ 8525 h 119346"/>
                <a:gd name="connsiteX6" fmla="*/ 34099 w 119346"/>
                <a:gd name="connsiteY6" fmla="*/ 34099 h 119346"/>
                <a:gd name="connsiteX7" fmla="*/ 8525 w 119346"/>
                <a:gd name="connsiteY7" fmla="*/ 34099 h 119346"/>
                <a:gd name="connsiteX8" fmla="*/ 0 w 119346"/>
                <a:gd name="connsiteY8" fmla="*/ 42624 h 119346"/>
                <a:gd name="connsiteX9" fmla="*/ 0 w 119346"/>
                <a:gd name="connsiteY9" fmla="*/ 76723 h 119346"/>
                <a:gd name="connsiteX10" fmla="*/ 8525 w 119346"/>
                <a:gd name="connsiteY10" fmla="*/ 85248 h 119346"/>
                <a:gd name="connsiteX11" fmla="*/ 34099 w 119346"/>
                <a:gd name="connsiteY11" fmla="*/ 85248 h 119346"/>
                <a:gd name="connsiteX12" fmla="*/ 34099 w 119346"/>
                <a:gd name="connsiteY12" fmla="*/ 110822 h 119346"/>
                <a:gd name="connsiteX13" fmla="*/ 42624 w 119346"/>
                <a:gd name="connsiteY13" fmla="*/ 119347 h 119346"/>
                <a:gd name="connsiteX14" fmla="*/ 76723 w 119346"/>
                <a:gd name="connsiteY14" fmla="*/ 119347 h 119346"/>
                <a:gd name="connsiteX15" fmla="*/ 85248 w 119346"/>
                <a:gd name="connsiteY15" fmla="*/ 110822 h 119346"/>
                <a:gd name="connsiteX16" fmla="*/ 85248 w 119346"/>
                <a:gd name="connsiteY16" fmla="*/ 85248 h 119346"/>
                <a:gd name="connsiteX17" fmla="*/ 110822 w 119346"/>
                <a:gd name="connsiteY17" fmla="*/ 85248 h 119346"/>
                <a:gd name="connsiteX18" fmla="*/ 119347 w 119346"/>
                <a:gd name="connsiteY18" fmla="*/ 76723 h 119346"/>
                <a:gd name="connsiteX19" fmla="*/ 119347 w 119346"/>
                <a:gd name="connsiteY19" fmla="*/ 42624 h 119346"/>
                <a:gd name="connsiteX20" fmla="*/ 110822 w 119346"/>
                <a:gd name="connsiteY20" fmla="*/ 34099 h 119346"/>
                <a:gd name="connsiteX21" fmla="*/ 102297 w 119346"/>
                <a:gd name="connsiteY21" fmla="*/ 68198 h 119346"/>
                <a:gd name="connsiteX22" fmla="*/ 76723 w 119346"/>
                <a:gd name="connsiteY22" fmla="*/ 68198 h 119346"/>
                <a:gd name="connsiteX23" fmla="*/ 68198 w 119346"/>
                <a:gd name="connsiteY23" fmla="*/ 76723 h 119346"/>
                <a:gd name="connsiteX24" fmla="*/ 68198 w 119346"/>
                <a:gd name="connsiteY24" fmla="*/ 102297 h 119346"/>
                <a:gd name="connsiteX25" fmla="*/ 51149 w 119346"/>
                <a:gd name="connsiteY25" fmla="*/ 102297 h 119346"/>
                <a:gd name="connsiteX26" fmla="*/ 51149 w 119346"/>
                <a:gd name="connsiteY26" fmla="*/ 76723 h 119346"/>
                <a:gd name="connsiteX27" fmla="*/ 42624 w 119346"/>
                <a:gd name="connsiteY27" fmla="*/ 68198 h 119346"/>
                <a:gd name="connsiteX28" fmla="*/ 17050 w 119346"/>
                <a:gd name="connsiteY28" fmla="*/ 68198 h 119346"/>
                <a:gd name="connsiteX29" fmla="*/ 17050 w 119346"/>
                <a:gd name="connsiteY29" fmla="*/ 51149 h 119346"/>
                <a:gd name="connsiteX30" fmla="*/ 42624 w 119346"/>
                <a:gd name="connsiteY30" fmla="*/ 51149 h 119346"/>
                <a:gd name="connsiteX31" fmla="*/ 51149 w 119346"/>
                <a:gd name="connsiteY31" fmla="*/ 42624 h 119346"/>
                <a:gd name="connsiteX32" fmla="*/ 51149 w 119346"/>
                <a:gd name="connsiteY32" fmla="*/ 17050 h 119346"/>
                <a:gd name="connsiteX33" fmla="*/ 68198 w 119346"/>
                <a:gd name="connsiteY33" fmla="*/ 17050 h 119346"/>
                <a:gd name="connsiteX34" fmla="*/ 68198 w 119346"/>
                <a:gd name="connsiteY34" fmla="*/ 42624 h 119346"/>
                <a:gd name="connsiteX35" fmla="*/ 76723 w 119346"/>
                <a:gd name="connsiteY35" fmla="*/ 51149 h 119346"/>
                <a:gd name="connsiteX36" fmla="*/ 102297 w 119346"/>
                <a:gd name="connsiteY36" fmla="*/ 51149 h 11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9346" h="119346">
                  <a:moveTo>
                    <a:pt x="110822" y="34099"/>
                  </a:moveTo>
                  <a:lnTo>
                    <a:pt x="85248" y="34099"/>
                  </a:lnTo>
                  <a:lnTo>
                    <a:pt x="85248" y="8525"/>
                  </a:lnTo>
                  <a:cubicBezTo>
                    <a:pt x="85248" y="3836"/>
                    <a:pt x="81412" y="0"/>
                    <a:pt x="76723" y="0"/>
                  </a:cubicBezTo>
                  <a:lnTo>
                    <a:pt x="42624" y="0"/>
                  </a:lnTo>
                  <a:cubicBezTo>
                    <a:pt x="37935" y="0"/>
                    <a:pt x="34099" y="3836"/>
                    <a:pt x="34099" y="8525"/>
                  </a:cubicBezTo>
                  <a:lnTo>
                    <a:pt x="34099" y="34099"/>
                  </a:lnTo>
                  <a:lnTo>
                    <a:pt x="8525" y="34099"/>
                  </a:lnTo>
                  <a:cubicBezTo>
                    <a:pt x="3836" y="34099"/>
                    <a:pt x="0" y="37935"/>
                    <a:pt x="0" y="42624"/>
                  </a:cubicBezTo>
                  <a:lnTo>
                    <a:pt x="0" y="76723"/>
                  </a:lnTo>
                  <a:cubicBezTo>
                    <a:pt x="0" y="81412"/>
                    <a:pt x="3836" y="85248"/>
                    <a:pt x="8525" y="85248"/>
                  </a:cubicBezTo>
                  <a:lnTo>
                    <a:pt x="34099" y="85248"/>
                  </a:lnTo>
                  <a:lnTo>
                    <a:pt x="34099" y="110822"/>
                  </a:lnTo>
                  <a:cubicBezTo>
                    <a:pt x="34099" y="115511"/>
                    <a:pt x="37935" y="119347"/>
                    <a:pt x="42624" y="119347"/>
                  </a:cubicBezTo>
                  <a:lnTo>
                    <a:pt x="76723" y="119347"/>
                  </a:lnTo>
                  <a:cubicBezTo>
                    <a:pt x="81412" y="119347"/>
                    <a:pt x="85248" y="115511"/>
                    <a:pt x="85248" y="110822"/>
                  </a:cubicBezTo>
                  <a:lnTo>
                    <a:pt x="85248" y="85248"/>
                  </a:lnTo>
                  <a:lnTo>
                    <a:pt x="110822" y="85248"/>
                  </a:lnTo>
                  <a:cubicBezTo>
                    <a:pt x="115511" y="85248"/>
                    <a:pt x="119347" y="81412"/>
                    <a:pt x="119347" y="76723"/>
                  </a:cubicBezTo>
                  <a:lnTo>
                    <a:pt x="119347" y="42624"/>
                  </a:lnTo>
                  <a:cubicBezTo>
                    <a:pt x="119347" y="37935"/>
                    <a:pt x="115511" y="34099"/>
                    <a:pt x="110822" y="34099"/>
                  </a:cubicBezTo>
                  <a:close/>
                  <a:moveTo>
                    <a:pt x="102297" y="68198"/>
                  </a:moveTo>
                  <a:lnTo>
                    <a:pt x="76723" y="68198"/>
                  </a:lnTo>
                  <a:cubicBezTo>
                    <a:pt x="72034" y="68198"/>
                    <a:pt x="68198" y="72034"/>
                    <a:pt x="68198" y="76723"/>
                  </a:cubicBezTo>
                  <a:lnTo>
                    <a:pt x="68198" y="102297"/>
                  </a:lnTo>
                  <a:lnTo>
                    <a:pt x="51149" y="102297"/>
                  </a:lnTo>
                  <a:lnTo>
                    <a:pt x="51149" y="76723"/>
                  </a:lnTo>
                  <a:cubicBezTo>
                    <a:pt x="51149" y="72034"/>
                    <a:pt x="47313" y="68198"/>
                    <a:pt x="42624" y="68198"/>
                  </a:cubicBezTo>
                  <a:lnTo>
                    <a:pt x="17050" y="68198"/>
                  </a:lnTo>
                  <a:lnTo>
                    <a:pt x="17050" y="51149"/>
                  </a:lnTo>
                  <a:lnTo>
                    <a:pt x="42624" y="51149"/>
                  </a:lnTo>
                  <a:cubicBezTo>
                    <a:pt x="47313" y="51149"/>
                    <a:pt x="51149" y="47313"/>
                    <a:pt x="51149" y="42624"/>
                  </a:cubicBezTo>
                  <a:lnTo>
                    <a:pt x="51149" y="17050"/>
                  </a:lnTo>
                  <a:lnTo>
                    <a:pt x="68198" y="17050"/>
                  </a:lnTo>
                  <a:lnTo>
                    <a:pt x="68198" y="42624"/>
                  </a:lnTo>
                  <a:cubicBezTo>
                    <a:pt x="68198" y="47313"/>
                    <a:pt x="72034" y="51149"/>
                    <a:pt x="76723" y="51149"/>
                  </a:cubicBezTo>
                  <a:lnTo>
                    <a:pt x="102297" y="51149"/>
                  </a:lnTo>
                  <a:close/>
                </a:path>
              </a:pathLst>
            </a:custGeom>
            <a:solidFill>
              <a:srgbClr val="000000"/>
            </a:solidFill>
            <a:ln w="5429" cap="flat">
              <a:noFill/>
              <a:prstDash val="solid"/>
              <a:miter/>
            </a:ln>
          </p:spPr>
          <p:txBody>
            <a:bodyPr rtlCol="0" anchor="ctr"/>
            <a:lstStyle/>
            <a:p>
              <a:endParaRPr lang="en-US"/>
            </a:p>
          </p:txBody>
        </p:sp>
      </p:grpSp>
      <p:grpSp>
        <p:nvGrpSpPr>
          <p:cNvPr id="122" name="Graphic 31">
            <a:extLst>
              <a:ext uri="{FF2B5EF4-FFF2-40B4-BE49-F238E27FC236}">
                <a16:creationId xmlns:a16="http://schemas.microsoft.com/office/drawing/2014/main" id="{1843A243-BF32-C6DF-6868-6427521A4938}"/>
              </a:ext>
            </a:extLst>
          </p:cNvPr>
          <p:cNvGrpSpPr/>
          <p:nvPr/>
        </p:nvGrpSpPr>
        <p:grpSpPr>
          <a:xfrm>
            <a:off x="8154452" y="3642609"/>
            <a:ext cx="511495" cy="513572"/>
            <a:chOff x="8158714" y="3901948"/>
            <a:chExt cx="511495" cy="513572"/>
          </a:xfrm>
          <a:solidFill>
            <a:srgbClr val="000000"/>
          </a:solidFill>
        </p:grpSpPr>
        <p:sp>
          <p:nvSpPr>
            <p:cNvPr id="123" name="Freeform 122">
              <a:extLst>
                <a:ext uri="{FF2B5EF4-FFF2-40B4-BE49-F238E27FC236}">
                  <a16:creationId xmlns:a16="http://schemas.microsoft.com/office/drawing/2014/main" id="{82ECE84D-FBBA-9866-74CA-32356EC91892}"/>
                </a:ext>
              </a:extLst>
            </p:cNvPr>
            <p:cNvSpPr/>
            <p:nvPr/>
          </p:nvSpPr>
          <p:spPr>
            <a:xfrm>
              <a:off x="8295109" y="4219448"/>
              <a:ext cx="238693" cy="196067"/>
            </a:xfrm>
            <a:custGeom>
              <a:avLst/>
              <a:gdLst>
                <a:gd name="connsiteX0" fmla="*/ 232450 w 238693"/>
                <a:gd name="connsiteY0" fmla="*/ 162437 h 196067"/>
                <a:gd name="connsiteX1" fmla="*/ 232940 w 238693"/>
                <a:gd name="connsiteY1" fmla="*/ 160518 h 196067"/>
                <a:gd name="connsiteX2" fmla="*/ 227143 w 238693"/>
                <a:gd name="connsiteY2" fmla="*/ 120495 h 196067"/>
                <a:gd name="connsiteX3" fmla="*/ 230169 w 238693"/>
                <a:gd name="connsiteY3" fmla="*/ 110819 h 196067"/>
                <a:gd name="connsiteX4" fmla="*/ 213120 w 238693"/>
                <a:gd name="connsiteY4" fmla="*/ 93770 h 196067"/>
                <a:gd name="connsiteX5" fmla="*/ 196070 w 238693"/>
                <a:gd name="connsiteY5" fmla="*/ 110819 h 196067"/>
                <a:gd name="connsiteX6" fmla="*/ 211713 w 238693"/>
                <a:gd name="connsiteY6" fmla="*/ 127720 h 196067"/>
                <a:gd name="connsiteX7" fmla="*/ 216402 w 238693"/>
                <a:gd name="connsiteY7" fmla="*/ 156363 h 196067"/>
                <a:gd name="connsiteX8" fmla="*/ 214995 w 238693"/>
                <a:gd name="connsiteY8" fmla="*/ 161968 h 196067"/>
                <a:gd name="connsiteX9" fmla="*/ 179020 w 238693"/>
                <a:gd name="connsiteY9" fmla="*/ 161968 h 196067"/>
                <a:gd name="connsiteX10" fmla="*/ 179020 w 238693"/>
                <a:gd name="connsiteY10" fmla="*/ 97010 h 196067"/>
                <a:gd name="connsiteX11" fmla="*/ 156813 w 238693"/>
                <a:gd name="connsiteY11" fmla="*/ 62869 h 196067"/>
                <a:gd name="connsiteX12" fmla="*/ 160713 w 238693"/>
                <a:gd name="connsiteY12" fmla="*/ 32180 h 196067"/>
                <a:gd name="connsiteX13" fmla="*/ 129214 w 238693"/>
                <a:gd name="connsiteY13" fmla="*/ 1107 h 196067"/>
                <a:gd name="connsiteX14" fmla="*/ 92771 w 238693"/>
                <a:gd name="connsiteY14" fmla="*/ 9291 h 196067"/>
                <a:gd name="connsiteX15" fmla="*/ 76723 w 238693"/>
                <a:gd name="connsiteY15" fmla="*/ 42623 h 196067"/>
                <a:gd name="connsiteX16" fmla="*/ 81924 w 238693"/>
                <a:gd name="connsiteY16" fmla="*/ 62847 h 196067"/>
                <a:gd name="connsiteX17" fmla="*/ 59674 w 238693"/>
                <a:gd name="connsiteY17" fmla="*/ 97010 h 196067"/>
                <a:gd name="connsiteX18" fmla="*/ 59674 w 238693"/>
                <a:gd name="connsiteY18" fmla="*/ 161968 h 196067"/>
                <a:gd name="connsiteX19" fmla="*/ 23699 w 238693"/>
                <a:gd name="connsiteY19" fmla="*/ 161968 h 196067"/>
                <a:gd name="connsiteX20" fmla="*/ 22292 w 238693"/>
                <a:gd name="connsiteY20" fmla="*/ 156363 h 196067"/>
                <a:gd name="connsiteX21" fmla="*/ 26981 w 238693"/>
                <a:gd name="connsiteY21" fmla="*/ 127720 h 196067"/>
                <a:gd name="connsiteX22" fmla="*/ 42624 w 238693"/>
                <a:gd name="connsiteY22" fmla="*/ 110819 h 196067"/>
                <a:gd name="connsiteX23" fmla="*/ 25574 w 238693"/>
                <a:gd name="connsiteY23" fmla="*/ 93770 h 196067"/>
                <a:gd name="connsiteX24" fmla="*/ 8525 w 238693"/>
                <a:gd name="connsiteY24" fmla="*/ 110819 h 196067"/>
                <a:gd name="connsiteX25" fmla="*/ 11551 w 238693"/>
                <a:gd name="connsiteY25" fmla="*/ 120473 h 196067"/>
                <a:gd name="connsiteX26" fmla="*/ 5754 w 238693"/>
                <a:gd name="connsiteY26" fmla="*/ 160497 h 196067"/>
                <a:gd name="connsiteX27" fmla="*/ 6244 w 238693"/>
                <a:gd name="connsiteY27" fmla="*/ 162437 h 196067"/>
                <a:gd name="connsiteX28" fmla="*/ 0 w 238693"/>
                <a:gd name="connsiteY28" fmla="*/ 170493 h 196067"/>
                <a:gd name="connsiteX29" fmla="*/ 0 w 238693"/>
                <a:gd name="connsiteY29" fmla="*/ 196067 h 196067"/>
                <a:gd name="connsiteX30" fmla="*/ 17050 w 238693"/>
                <a:gd name="connsiteY30" fmla="*/ 196067 h 196067"/>
                <a:gd name="connsiteX31" fmla="*/ 17050 w 238693"/>
                <a:gd name="connsiteY31" fmla="*/ 179017 h 196067"/>
                <a:gd name="connsiteX32" fmla="*/ 221644 w 238693"/>
                <a:gd name="connsiteY32" fmla="*/ 179017 h 196067"/>
                <a:gd name="connsiteX33" fmla="*/ 221644 w 238693"/>
                <a:gd name="connsiteY33" fmla="*/ 196067 h 196067"/>
                <a:gd name="connsiteX34" fmla="*/ 238694 w 238693"/>
                <a:gd name="connsiteY34" fmla="*/ 196067 h 196067"/>
                <a:gd name="connsiteX35" fmla="*/ 238694 w 238693"/>
                <a:gd name="connsiteY35" fmla="*/ 170493 h 196067"/>
                <a:gd name="connsiteX36" fmla="*/ 232450 w 238693"/>
                <a:gd name="connsiteY36" fmla="*/ 162437 h 196067"/>
                <a:gd name="connsiteX37" fmla="*/ 103408 w 238693"/>
                <a:gd name="connsiteY37" fmla="*/ 22630 h 196067"/>
                <a:gd name="connsiteX38" fmla="*/ 125444 w 238693"/>
                <a:gd name="connsiteY38" fmla="*/ 17750 h 196067"/>
                <a:gd name="connsiteX39" fmla="*/ 144156 w 238693"/>
                <a:gd name="connsiteY39" fmla="*/ 36227 h 196067"/>
                <a:gd name="connsiteX40" fmla="*/ 136207 w 238693"/>
                <a:gd name="connsiteY40" fmla="*/ 61674 h 196067"/>
                <a:gd name="connsiteX41" fmla="*/ 119350 w 238693"/>
                <a:gd name="connsiteY41" fmla="*/ 74525 h 196067"/>
                <a:gd name="connsiteX42" fmla="*/ 102513 w 238693"/>
                <a:gd name="connsiteY42" fmla="*/ 61674 h 196067"/>
                <a:gd name="connsiteX43" fmla="*/ 93775 w 238693"/>
                <a:gd name="connsiteY43" fmla="*/ 42621 h 196067"/>
                <a:gd name="connsiteX44" fmla="*/ 103408 w 238693"/>
                <a:gd name="connsiteY44" fmla="*/ 22630 h 196067"/>
                <a:gd name="connsiteX45" fmla="*/ 126553 w 238693"/>
                <a:gd name="connsiteY45" fmla="*/ 111435 h 196067"/>
                <a:gd name="connsiteX46" fmla="*/ 119349 w 238693"/>
                <a:gd name="connsiteY46" fmla="*/ 125863 h 196067"/>
                <a:gd name="connsiteX47" fmla="*/ 112146 w 238693"/>
                <a:gd name="connsiteY47" fmla="*/ 111435 h 196067"/>
                <a:gd name="connsiteX48" fmla="*/ 119349 w 238693"/>
                <a:gd name="connsiteY48" fmla="*/ 100609 h 196067"/>
                <a:gd name="connsiteX49" fmla="*/ 161973 w 238693"/>
                <a:gd name="connsiteY49" fmla="*/ 161966 h 196067"/>
                <a:gd name="connsiteX50" fmla="*/ 76725 w 238693"/>
                <a:gd name="connsiteY50" fmla="*/ 161966 h 196067"/>
                <a:gd name="connsiteX51" fmla="*/ 76725 w 238693"/>
                <a:gd name="connsiteY51" fmla="*/ 97008 h 196067"/>
                <a:gd name="connsiteX52" fmla="*/ 94457 w 238693"/>
                <a:gd name="connsiteY52" fmla="*/ 76975 h 196067"/>
                <a:gd name="connsiteX53" fmla="*/ 107798 w 238693"/>
                <a:gd name="connsiteY53" fmla="*/ 87162 h 196067"/>
                <a:gd name="connsiteX54" fmla="*/ 95181 w 238693"/>
                <a:gd name="connsiteY54" fmla="*/ 106087 h 196067"/>
                <a:gd name="connsiteX55" fmla="*/ 94648 w 238693"/>
                <a:gd name="connsiteY55" fmla="*/ 114633 h 196067"/>
                <a:gd name="connsiteX56" fmla="*/ 111698 w 238693"/>
                <a:gd name="connsiteY56" fmla="*/ 148733 h 196067"/>
                <a:gd name="connsiteX57" fmla="*/ 119349 w 238693"/>
                <a:gd name="connsiteY57" fmla="*/ 153443 h 196067"/>
                <a:gd name="connsiteX58" fmla="*/ 126978 w 238693"/>
                <a:gd name="connsiteY58" fmla="*/ 148733 h 196067"/>
                <a:gd name="connsiteX59" fmla="*/ 144028 w 238693"/>
                <a:gd name="connsiteY59" fmla="*/ 114633 h 196067"/>
                <a:gd name="connsiteX60" fmla="*/ 143495 w 238693"/>
                <a:gd name="connsiteY60" fmla="*/ 106087 h 196067"/>
                <a:gd name="connsiteX61" fmla="*/ 130878 w 238693"/>
                <a:gd name="connsiteY61" fmla="*/ 87162 h 196067"/>
                <a:gd name="connsiteX62" fmla="*/ 144220 w 238693"/>
                <a:gd name="connsiteY62" fmla="*/ 76975 h 196067"/>
                <a:gd name="connsiteX63" fmla="*/ 161972 w 238693"/>
                <a:gd name="connsiteY63" fmla="*/ 97008 h 196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38693" h="196067">
                  <a:moveTo>
                    <a:pt x="232450" y="162437"/>
                  </a:moveTo>
                  <a:lnTo>
                    <a:pt x="232940" y="160518"/>
                  </a:lnTo>
                  <a:cubicBezTo>
                    <a:pt x="236350" y="146900"/>
                    <a:pt x="234133" y="132493"/>
                    <a:pt x="227143" y="120495"/>
                  </a:cubicBezTo>
                  <a:cubicBezTo>
                    <a:pt x="229040" y="117724"/>
                    <a:pt x="230169" y="114399"/>
                    <a:pt x="230169" y="110819"/>
                  </a:cubicBezTo>
                  <a:cubicBezTo>
                    <a:pt x="230169" y="101420"/>
                    <a:pt x="222518" y="93770"/>
                    <a:pt x="213120" y="93770"/>
                  </a:cubicBezTo>
                  <a:cubicBezTo>
                    <a:pt x="203721" y="93770"/>
                    <a:pt x="196070" y="101420"/>
                    <a:pt x="196070" y="110819"/>
                  </a:cubicBezTo>
                  <a:cubicBezTo>
                    <a:pt x="196070" y="119728"/>
                    <a:pt x="202975" y="126995"/>
                    <a:pt x="211713" y="127720"/>
                  </a:cubicBezTo>
                  <a:cubicBezTo>
                    <a:pt x="217084" y="136159"/>
                    <a:pt x="218853" y="146559"/>
                    <a:pt x="216402" y="156363"/>
                  </a:cubicBezTo>
                  <a:lnTo>
                    <a:pt x="214995" y="161968"/>
                  </a:lnTo>
                  <a:lnTo>
                    <a:pt x="179020" y="161968"/>
                  </a:lnTo>
                  <a:lnTo>
                    <a:pt x="179020" y="97010"/>
                  </a:lnTo>
                  <a:cubicBezTo>
                    <a:pt x="179020" y="81793"/>
                    <a:pt x="169877" y="68687"/>
                    <a:pt x="156813" y="62869"/>
                  </a:cubicBezTo>
                  <a:cubicBezTo>
                    <a:pt x="161864" y="53705"/>
                    <a:pt x="163335" y="42942"/>
                    <a:pt x="160713" y="32180"/>
                  </a:cubicBezTo>
                  <a:cubicBezTo>
                    <a:pt x="156984" y="16792"/>
                    <a:pt x="144602" y="4602"/>
                    <a:pt x="129214" y="1107"/>
                  </a:cubicBezTo>
                  <a:cubicBezTo>
                    <a:pt x="116257" y="-1834"/>
                    <a:pt x="102958" y="1150"/>
                    <a:pt x="92771" y="9291"/>
                  </a:cubicBezTo>
                  <a:cubicBezTo>
                    <a:pt x="82562" y="17453"/>
                    <a:pt x="76723" y="29580"/>
                    <a:pt x="76723" y="42623"/>
                  </a:cubicBezTo>
                  <a:cubicBezTo>
                    <a:pt x="76723" y="49741"/>
                    <a:pt x="78556" y="56688"/>
                    <a:pt x="81924" y="62847"/>
                  </a:cubicBezTo>
                  <a:cubicBezTo>
                    <a:pt x="68838" y="68666"/>
                    <a:pt x="59674" y="81773"/>
                    <a:pt x="59674" y="97010"/>
                  </a:cubicBezTo>
                  <a:lnTo>
                    <a:pt x="59674" y="161968"/>
                  </a:lnTo>
                  <a:lnTo>
                    <a:pt x="23699" y="161968"/>
                  </a:lnTo>
                  <a:lnTo>
                    <a:pt x="22292" y="156363"/>
                  </a:lnTo>
                  <a:cubicBezTo>
                    <a:pt x="19841" y="146559"/>
                    <a:pt x="21610" y="136159"/>
                    <a:pt x="26981" y="127720"/>
                  </a:cubicBezTo>
                  <a:cubicBezTo>
                    <a:pt x="35719" y="126995"/>
                    <a:pt x="42624" y="119728"/>
                    <a:pt x="42624" y="110819"/>
                  </a:cubicBezTo>
                  <a:cubicBezTo>
                    <a:pt x="42624" y="101420"/>
                    <a:pt x="34973" y="93770"/>
                    <a:pt x="25574" y="93770"/>
                  </a:cubicBezTo>
                  <a:cubicBezTo>
                    <a:pt x="16176" y="93770"/>
                    <a:pt x="8525" y="101420"/>
                    <a:pt x="8525" y="110819"/>
                  </a:cubicBezTo>
                  <a:cubicBezTo>
                    <a:pt x="8525" y="114400"/>
                    <a:pt x="9654" y="117724"/>
                    <a:pt x="11551" y="120473"/>
                  </a:cubicBezTo>
                  <a:cubicBezTo>
                    <a:pt x="4582" y="132472"/>
                    <a:pt x="2366" y="146879"/>
                    <a:pt x="5754" y="160497"/>
                  </a:cubicBezTo>
                  <a:lnTo>
                    <a:pt x="6244" y="162437"/>
                  </a:lnTo>
                  <a:cubicBezTo>
                    <a:pt x="2664" y="163438"/>
                    <a:pt x="0" y="166592"/>
                    <a:pt x="0" y="170493"/>
                  </a:cubicBezTo>
                  <a:lnTo>
                    <a:pt x="0" y="196067"/>
                  </a:lnTo>
                  <a:lnTo>
                    <a:pt x="17050" y="196067"/>
                  </a:lnTo>
                  <a:lnTo>
                    <a:pt x="17050" y="179017"/>
                  </a:lnTo>
                  <a:lnTo>
                    <a:pt x="221644" y="179017"/>
                  </a:lnTo>
                  <a:lnTo>
                    <a:pt x="221644" y="196067"/>
                  </a:lnTo>
                  <a:lnTo>
                    <a:pt x="238694" y="196067"/>
                  </a:lnTo>
                  <a:lnTo>
                    <a:pt x="238694" y="170493"/>
                  </a:lnTo>
                  <a:cubicBezTo>
                    <a:pt x="238694" y="166593"/>
                    <a:pt x="236030" y="163438"/>
                    <a:pt x="232450" y="162437"/>
                  </a:cubicBezTo>
                  <a:close/>
                  <a:moveTo>
                    <a:pt x="103408" y="22630"/>
                  </a:moveTo>
                  <a:cubicBezTo>
                    <a:pt x="109631" y="17664"/>
                    <a:pt x="117452" y="15938"/>
                    <a:pt x="125444" y="17750"/>
                  </a:cubicBezTo>
                  <a:cubicBezTo>
                    <a:pt x="134438" y="19796"/>
                    <a:pt x="141961" y="27213"/>
                    <a:pt x="144156" y="36227"/>
                  </a:cubicBezTo>
                  <a:cubicBezTo>
                    <a:pt x="146458" y="45732"/>
                    <a:pt x="143496" y="55238"/>
                    <a:pt x="136207" y="61674"/>
                  </a:cubicBezTo>
                  <a:lnTo>
                    <a:pt x="119350" y="74525"/>
                  </a:lnTo>
                  <a:lnTo>
                    <a:pt x="102513" y="61674"/>
                  </a:lnTo>
                  <a:cubicBezTo>
                    <a:pt x="96887" y="56687"/>
                    <a:pt x="93775" y="49931"/>
                    <a:pt x="93775" y="42621"/>
                  </a:cubicBezTo>
                  <a:cubicBezTo>
                    <a:pt x="93775" y="34799"/>
                    <a:pt x="97292" y="27511"/>
                    <a:pt x="103408" y="22630"/>
                  </a:cubicBezTo>
                  <a:close/>
                  <a:moveTo>
                    <a:pt x="126553" y="111435"/>
                  </a:moveTo>
                  <a:lnTo>
                    <a:pt x="119349" y="125863"/>
                  </a:lnTo>
                  <a:lnTo>
                    <a:pt x="112146" y="111435"/>
                  </a:lnTo>
                  <a:lnTo>
                    <a:pt x="119349" y="100609"/>
                  </a:lnTo>
                  <a:close/>
                  <a:moveTo>
                    <a:pt x="161973" y="161966"/>
                  </a:moveTo>
                  <a:lnTo>
                    <a:pt x="76725" y="161966"/>
                  </a:lnTo>
                  <a:lnTo>
                    <a:pt x="76725" y="97008"/>
                  </a:lnTo>
                  <a:cubicBezTo>
                    <a:pt x="76725" y="86693"/>
                    <a:pt x="84483" y="78254"/>
                    <a:pt x="94457" y="76975"/>
                  </a:cubicBezTo>
                  <a:lnTo>
                    <a:pt x="107798" y="87162"/>
                  </a:lnTo>
                  <a:lnTo>
                    <a:pt x="95181" y="106087"/>
                  </a:lnTo>
                  <a:cubicBezTo>
                    <a:pt x="93476" y="108623"/>
                    <a:pt x="93284" y="111884"/>
                    <a:pt x="94648" y="114633"/>
                  </a:cubicBezTo>
                  <a:lnTo>
                    <a:pt x="111698" y="148733"/>
                  </a:lnTo>
                  <a:cubicBezTo>
                    <a:pt x="113169" y="151609"/>
                    <a:pt x="116109" y="153443"/>
                    <a:pt x="119349" y="153443"/>
                  </a:cubicBezTo>
                  <a:cubicBezTo>
                    <a:pt x="122588" y="153443"/>
                    <a:pt x="125529" y="151609"/>
                    <a:pt x="126978" y="148733"/>
                  </a:cubicBezTo>
                  <a:lnTo>
                    <a:pt x="144028" y="114633"/>
                  </a:lnTo>
                  <a:cubicBezTo>
                    <a:pt x="145392" y="111905"/>
                    <a:pt x="145200" y="108623"/>
                    <a:pt x="143495" y="106087"/>
                  </a:cubicBezTo>
                  <a:lnTo>
                    <a:pt x="130878" y="87162"/>
                  </a:lnTo>
                  <a:lnTo>
                    <a:pt x="144220" y="76975"/>
                  </a:lnTo>
                  <a:cubicBezTo>
                    <a:pt x="154215" y="78254"/>
                    <a:pt x="161972" y="86693"/>
                    <a:pt x="161972" y="97008"/>
                  </a:cubicBezTo>
                  <a:close/>
                </a:path>
              </a:pathLst>
            </a:custGeom>
            <a:solidFill>
              <a:srgbClr val="000000"/>
            </a:solidFill>
            <a:ln w="5429" cap="flat">
              <a:noFill/>
              <a:prstDash val="solid"/>
              <a:miter/>
            </a:ln>
          </p:spPr>
          <p:txBody>
            <a:bodyPr rtlCol="0" anchor="ctr"/>
            <a:lstStyle/>
            <a:p>
              <a:endParaRPr lang="en-US"/>
            </a:p>
          </p:txBody>
        </p:sp>
        <p:sp>
          <p:nvSpPr>
            <p:cNvPr id="124" name="Freeform 123">
              <a:extLst>
                <a:ext uri="{FF2B5EF4-FFF2-40B4-BE49-F238E27FC236}">
                  <a16:creationId xmlns:a16="http://schemas.microsoft.com/office/drawing/2014/main" id="{C4985EC2-A2F2-261D-C555-C9DB99934533}"/>
                </a:ext>
              </a:extLst>
            </p:cNvPr>
            <p:cNvSpPr/>
            <p:nvPr/>
          </p:nvSpPr>
          <p:spPr>
            <a:xfrm>
              <a:off x="8158714" y="3901948"/>
              <a:ext cx="511495" cy="513572"/>
            </a:xfrm>
            <a:custGeom>
              <a:avLst/>
              <a:gdLst>
                <a:gd name="connsiteX0" fmla="*/ 8526 w 511495"/>
                <a:gd name="connsiteY0" fmla="*/ 283401 h 513572"/>
                <a:gd name="connsiteX1" fmla="*/ 34100 w 511495"/>
                <a:gd name="connsiteY1" fmla="*/ 283401 h 513572"/>
                <a:gd name="connsiteX2" fmla="*/ 34100 w 511495"/>
                <a:gd name="connsiteY2" fmla="*/ 513573 h 513572"/>
                <a:gd name="connsiteX3" fmla="*/ 51150 w 511495"/>
                <a:gd name="connsiteY3" fmla="*/ 513573 h 513572"/>
                <a:gd name="connsiteX4" fmla="*/ 51150 w 511495"/>
                <a:gd name="connsiteY4" fmla="*/ 283401 h 513572"/>
                <a:gd name="connsiteX5" fmla="*/ 460340 w 511495"/>
                <a:gd name="connsiteY5" fmla="*/ 283401 h 513572"/>
                <a:gd name="connsiteX6" fmla="*/ 460340 w 511495"/>
                <a:gd name="connsiteY6" fmla="*/ 513573 h 513572"/>
                <a:gd name="connsiteX7" fmla="*/ 477389 w 511495"/>
                <a:gd name="connsiteY7" fmla="*/ 513573 h 513572"/>
                <a:gd name="connsiteX8" fmla="*/ 477389 w 511495"/>
                <a:gd name="connsiteY8" fmla="*/ 283401 h 513572"/>
                <a:gd name="connsiteX9" fmla="*/ 502963 w 511495"/>
                <a:gd name="connsiteY9" fmla="*/ 283401 h 513572"/>
                <a:gd name="connsiteX10" fmla="*/ 510934 w 511495"/>
                <a:gd name="connsiteY10" fmla="*/ 277924 h 513572"/>
                <a:gd name="connsiteX11" fmla="*/ 508675 w 511495"/>
                <a:gd name="connsiteY11" fmla="*/ 268525 h 513572"/>
                <a:gd name="connsiteX12" fmla="*/ 423427 w 511495"/>
                <a:gd name="connsiteY12" fmla="*/ 191804 h 513572"/>
                <a:gd name="connsiteX13" fmla="*/ 417715 w 511495"/>
                <a:gd name="connsiteY13" fmla="*/ 189631 h 513572"/>
                <a:gd name="connsiteX14" fmla="*/ 332467 w 511495"/>
                <a:gd name="connsiteY14" fmla="*/ 189631 h 513572"/>
                <a:gd name="connsiteX15" fmla="*/ 332467 w 511495"/>
                <a:gd name="connsiteY15" fmla="*/ 155532 h 513572"/>
                <a:gd name="connsiteX16" fmla="*/ 340992 w 511495"/>
                <a:gd name="connsiteY16" fmla="*/ 147007 h 513572"/>
                <a:gd name="connsiteX17" fmla="*/ 264272 w 511495"/>
                <a:gd name="connsiteY17" fmla="*/ 70287 h 513572"/>
                <a:gd name="connsiteX18" fmla="*/ 264272 w 511495"/>
                <a:gd name="connsiteY18" fmla="*/ 53088 h 513572"/>
                <a:gd name="connsiteX19" fmla="*/ 289846 w 511495"/>
                <a:gd name="connsiteY19" fmla="*/ 55326 h 513572"/>
                <a:gd name="connsiteX20" fmla="*/ 326012 w 511495"/>
                <a:gd name="connsiteY20" fmla="*/ 50893 h 513572"/>
                <a:gd name="connsiteX21" fmla="*/ 332470 w 511495"/>
                <a:gd name="connsiteY21" fmla="*/ 42624 h 513572"/>
                <a:gd name="connsiteX22" fmla="*/ 332470 w 511495"/>
                <a:gd name="connsiteY22" fmla="*/ 8525 h 513572"/>
                <a:gd name="connsiteX23" fmla="*/ 329188 w 511495"/>
                <a:gd name="connsiteY23" fmla="*/ 1811 h 513572"/>
                <a:gd name="connsiteX24" fmla="*/ 321879 w 511495"/>
                <a:gd name="connsiteY24" fmla="*/ 256 h 513572"/>
                <a:gd name="connsiteX25" fmla="*/ 257816 w 511495"/>
                <a:gd name="connsiteY25" fmla="*/ 256 h 513572"/>
                <a:gd name="connsiteX26" fmla="*/ 250506 w 511495"/>
                <a:gd name="connsiteY26" fmla="*/ 1811 h 513572"/>
                <a:gd name="connsiteX27" fmla="*/ 247224 w 511495"/>
                <a:gd name="connsiteY27" fmla="*/ 8525 h 513572"/>
                <a:gd name="connsiteX28" fmla="*/ 247224 w 511495"/>
                <a:gd name="connsiteY28" fmla="*/ 42624 h 513572"/>
                <a:gd name="connsiteX29" fmla="*/ 247586 w 511495"/>
                <a:gd name="connsiteY29" fmla="*/ 44712 h 513572"/>
                <a:gd name="connsiteX30" fmla="*/ 247224 w 511495"/>
                <a:gd name="connsiteY30" fmla="*/ 44712 h 513572"/>
                <a:gd name="connsiteX31" fmla="*/ 247224 w 511495"/>
                <a:gd name="connsiteY31" fmla="*/ 70287 h 513572"/>
                <a:gd name="connsiteX32" fmla="*/ 170504 w 511495"/>
                <a:gd name="connsiteY32" fmla="*/ 147007 h 513572"/>
                <a:gd name="connsiteX33" fmla="*/ 179028 w 511495"/>
                <a:gd name="connsiteY33" fmla="*/ 155532 h 513572"/>
                <a:gd name="connsiteX34" fmla="*/ 179028 w 511495"/>
                <a:gd name="connsiteY34" fmla="*/ 189631 h 513572"/>
                <a:gd name="connsiteX35" fmla="*/ 93781 w 511495"/>
                <a:gd name="connsiteY35" fmla="*/ 189631 h 513572"/>
                <a:gd name="connsiteX36" fmla="*/ 88069 w 511495"/>
                <a:gd name="connsiteY36" fmla="*/ 191826 h 513572"/>
                <a:gd name="connsiteX37" fmla="*/ 2821 w 511495"/>
                <a:gd name="connsiteY37" fmla="*/ 268547 h 513572"/>
                <a:gd name="connsiteX38" fmla="*/ 562 w 511495"/>
                <a:gd name="connsiteY38" fmla="*/ 277945 h 513572"/>
                <a:gd name="connsiteX39" fmla="*/ 8532 w 511495"/>
                <a:gd name="connsiteY39" fmla="*/ 283401 h 513572"/>
                <a:gd name="connsiteX40" fmla="*/ 264270 w 511495"/>
                <a:gd name="connsiteY40" fmla="*/ 19004 h 513572"/>
                <a:gd name="connsiteX41" fmla="*/ 315418 w 511495"/>
                <a:gd name="connsiteY41" fmla="*/ 19004 h 513572"/>
                <a:gd name="connsiteX42" fmla="*/ 315418 w 511495"/>
                <a:gd name="connsiteY42" fmla="*/ 35755 h 513572"/>
                <a:gd name="connsiteX43" fmla="*/ 264270 w 511495"/>
                <a:gd name="connsiteY43" fmla="*/ 35755 h 513572"/>
                <a:gd name="connsiteX44" fmla="*/ 247220 w 511495"/>
                <a:gd name="connsiteY44" fmla="*/ 87328 h 513572"/>
                <a:gd name="connsiteX45" fmla="*/ 264270 w 511495"/>
                <a:gd name="connsiteY45" fmla="*/ 87328 h 513572"/>
                <a:gd name="connsiteX46" fmla="*/ 323346 w 511495"/>
                <a:gd name="connsiteY46" fmla="*/ 138477 h 513572"/>
                <a:gd name="connsiteX47" fmla="*/ 188144 w 511495"/>
                <a:gd name="connsiteY47" fmla="*/ 138477 h 513572"/>
                <a:gd name="connsiteX48" fmla="*/ 247220 w 511495"/>
                <a:gd name="connsiteY48" fmla="*/ 87328 h 513572"/>
                <a:gd name="connsiteX49" fmla="*/ 315418 w 511495"/>
                <a:gd name="connsiteY49" fmla="*/ 155526 h 513572"/>
                <a:gd name="connsiteX50" fmla="*/ 315418 w 511495"/>
                <a:gd name="connsiteY50" fmla="*/ 189625 h 513572"/>
                <a:gd name="connsiteX51" fmla="*/ 298369 w 511495"/>
                <a:gd name="connsiteY51" fmla="*/ 189625 h 513572"/>
                <a:gd name="connsiteX52" fmla="*/ 298369 w 511495"/>
                <a:gd name="connsiteY52" fmla="*/ 155526 h 513572"/>
                <a:gd name="connsiteX53" fmla="*/ 281319 w 511495"/>
                <a:gd name="connsiteY53" fmla="*/ 155526 h 513572"/>
                <a:gd name="connsiteX54" fmla="*/ 281319 w 511495"/>
                <a:gd name="connsiteY54" fmla="*/ 189625 h 513572"/>
                <a:gd name="connsiteX55" fmla="*/ 264270 w 511495"/>
                <a:gd name="connsiteY55" fmla="*/ 189625 h 513572"/>
                <a:gd name="connsiteX56" fmla="*/ 264270 w 511495"/>
                <a:gd name="connsiteY56" fmla="*/ 155526 h 513572"/>
                <a:gd name="connsiteX57" fmla="*/ 247220 w 511495"/>
                <a:gd name="connsiteY57" fmla="*/ 155526 h 513572"/>
                <a:gd name="connsiteX58" fmla="*/ 247220 w 511495"/>
                <a:gd name="connsiteY58" fmla="*/ 189625 h 513572"/>
                <a:gd name="connsiteX59" fmla="*/ 230170 w 511495"/>
                <a:gd name="connsiteY59" fmla="*/ 189625 h 513572"/>
                <a:gd name="connsiteX60" fmla="*/ 230170 w 511495"/>
                <a:gd name="connsiteY60" fmla="*/ 155526 h 513572"/>
                <a:gd name="connsiteX61" fmla="*/ 213121 w 511495"/>
                <a:gd name="connsiteY61" fmla="*/ 155526 h 513572"/>
                <a:gd name="connsiteX62" fmla="*/ 213121 w 511495"/>
                <a:gd name="connsiteY62" fmla="*/ 189625 h 513572"/>
                <a:gd name="connsiteX63" fmla="*/ 196071 w 511495"/>
                <a:gd name="connsiteY63" fmla="*/ 189625 h 513572"/>
                <a:gd name="connsiteX64" fmla="*/ 196071 w 511495"/>
                <a:gd name="connsiteY64" fmla="*/ 155526 h 513572"/>
                <a:gd name="connsiteX65" fmla="*/ 97058 w 511495"/>
                <a:gd name="connsiteY65" fmla="*/ 206675 h 513572"/>
                <a:gd name="connsiteX66" fmla="*/ 414459 w 511495"/>
                <a:gd name="connsiteY66" fmla="*/ 206675 h 513572"/>
                <a:gd name="connsiteX67" fmla="*/ 480758 w 511495"/>
                <a:gd name="connsiteY67" fmla="*/ 266351 h 513572"/>
                <a:gd name="connsiteX68" fmla="*/ 30737 w 511495"/>
                <a:gd name="connsiteY68" fmla="*/ 266351 h 513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11495" h="513572">
                  <a:moveTo>
                    <a:pt x="8526" y="283401"/>
                  </a:moveTo>
                  <a:lnTo>
                    <a:pt x="34100" y="283401"/>
                  </a:lnTo>
                  <a:lnTo>
                    <a:pt x="34100" y="513573"/>
                  </a:lnTo>
                  <a:lnTo>
                    <a:pt x="51150" y="513573"/>
                  </a:lnTo>
                  <a:lnTo>
                    <a:pt x="51150" y="283401"/>
                  </a:lnTo>
                  <a:lnTo>
                    <a:pt x="460340" y="283401"/>
                  </a:lnTo>
                  <a:lnTo>
                    <a:pt x="460340" y="513573"/>
                  </a:lnTo>
                  <a:lnTo>
                    <a:pt x="477389" y="513573"/>
                  </a:lnTo>
                  <a:lnTo>
                    <a:pt x="477389" y="283401"/>
                  </a:lnTo>
                  <a:lnTo>
                    <a:pt x="502963" y="283401"/>
                  </a:lnTo>
                  <a:cubicBezTo>
                    <a:pt x="506501" y="283401"/>
                    <a:pt x="509656" y="281227"/>
                    <a:pt x="510934" y="277924"/>
                  </a:cubicBezTo>
                  <a:cubicBezTo>
                    <a:pt x="512192" y="274620"/>
                    <a:pt x="511296" y="270890"/>
                    <a:pt x="508675" y="268525"/>
                  </a:cubicBezTo>
                  <a:lnTo>
                    <a:pt x="423427" y="191804"/>
                  </a:lnTo>
                  <a:cubicBezTo>
                    <a:pt x="421850" y="190398"/>
                    <a:pt x="419825" y="189631"/>
                    <a:pt x="417715" y="189631"/>
                  </a:cubicBezTo>
                  <a:lnTo>
                    <a:pt x="332467" y="189631"/>
                  </a:lnTo>
                  <a:lnTo>
                    <a:pt x="332467" y="155532"/>
                  </a:lnTo>
                  <a:cubicBezTo>
                    <a:pt x="337177" y="155532"/>
                    <a:pt x="340992" y="151716"/>
                    <a:pt x="340992" y="147007"/>
                  </a:cubicBezTo>
                  <a:cubicBezTo>
                    <a:pt x="340992" y="104703"/>
                    <a:pt x="306573" y="70287"/>
                    <a:pt x="264272" y="70287"/>
                  </a:cubicBezTo>
                  <a:lnTo>
                    <a:pt x="264272" y="53088"/>
                  </a:lnTo>
                  <a:cubicBezTo>
                    <a:pt x="272711" y="54559"/>
                    <a:pt x="281279" y="55326"/>
                    <a:pt x="289846" y="55326"/>
                  </a:cubicBezTo>
                  <a:cubicBezTo>
                    <a:pt x="302015" y="55326"/>
                    <a:pt x="314184" y="53855"/>
                    <a:pt x="326012" y="50893"/>
                  </a:cubicBezTo>
                  <a:cubicBezTo>
                    <a:pt x="329806" y="49934"/>
                    <a:pt x="332470" y="46524"/>
                    <a:pt x="332470" y="42624"/>
                  </a:cubicBezTo>
                  <a:lnTo>
                    <a:pt x="332470" y="8525"/>
                  </a:lnTo>
                  <a:cubicBezTo>
                    <a:pt x="332470" y="5903"/>
                    <a:pt x="331256" y="3410"/>
                    <a:pt x="329188" y="1811"/>
                  </a:cubicBezTo>
                  <a:cubicBezTo>
                    <a:pt x="327121" y="192"/>
                    <a:pt x="324414" y="-384"/>
                    <a:pt x="321879" y="256"/>
                  </a:cubicBezTo>
                  <a:cubicBezTo>
                    <a:pt x="300907" y="5498"/>
                    <a:pt x="278765" y="5498"/>
                    <a:pt x="257816" y="256"/>
                  </a:cubicBezTo>
                  <a:cubicBezTo>
                    <a:pt x="255279" y="-384"/>
                    <a:pt x="252573" y="192"/>
                    <a:pt x="250506" y="1811"/>
                  </a:cubicBezTo>
                  <a:cubicBezTo>
                    <a:pt x="248439" y="3410"/>
                    <a:pt x="247224" y="5882"/>
                    <a:pt x="247224" y="8525"/>
                  </a:cubicBezTo>
                  <a:lnTo>
                    <a:pt x="247224" y="42624"/>
                  </a:lnTo>
                  <a:cubicBezTo>
                    <a:pt x="247224" y="43348"/>
                    <a:pt x="247395" y="44030"/>
                    <a:pt x="247586" y="44712"/>
                  </a:cubicBezTo>
                  <a:lnTo>
                    <a:pt x="247224" y="44712"/>
                  </a:lnTo>
                  <a:lnTo>
                    <a:pt x="247224" y="70287"/>
                  </a:lnTo>
                  <a:cubicBezTo>
                    <a:pt x="204920" y="70287"/>
                    <a:pt x="170504" y="104706"/>
                    <a:pt x="170504" y="147007"/>
                  </a:cubicBezTo>
                  <a:cubicBezTo>
                    <a:pt x="170504" y="151717"/>
                    <a:pt x="174318" y="155532"/>
                    <a:pt x="179028" y="155532"/>
                  </a:cubicBezTo>
                  <a:lnTo>
                    <a:pt x="179028" y="189631"/>
                  </a:lnTo>
                  <a:lnTo>
                    <a:pt x="93781" y="189631"/>
                  </a:lnTo>
                  <a:cubicBezTo>
                    <a:pt x="91671" y="189631"/>
                    <a:pt x="89646" y="190399"/>
                    <a:pt x="88069" y="191826"/>
                  </a:cubicBezTo>
                  <a:lnTo>
                    <a:pt x="2821" y="268547"/>
                  </a:lnTo>
                  <a:cubicBezTo>
                    <a:pt x="200" y="270912"/>
                    <a:pt x="-695" y="274642"/>
                    <a:pt x="562" y="277945"/>
                  </a:cubicBezTo>
                  <a:cubicBezTo>
                    <a:pt x="1841" y="281227"/>
                    <a:pt x="4995" y="283401"/>
                    <a:pt x="8532" y="283401"/>
                  </a:cubicBezTo>
                  <a:close/>
                  <a:moveTo>
                    <a:pt x="264270" y="19004"/>
                  </a:moveTo>
                  <a:cubicBezTo>
                    <a:pt x="281149" y="21945"/>
                    <a:pt x="298539" y="21945"/>
                    <a:pt x="315418" y="19004"/>
                  </a:cubicBezTo>
                  <a:lnTo>
                    <a:pt x="315418" y="35755"/>
                  </a:lnTo>
                  <a:cubicBezTo>
                    <a:pt x="298561" y="39080"/>
                    <a:pt x="281127" y="39080"/>
                    <a:pt x="264270" y="35755"/>
                  </a:cubicBezTo>
                  <a:close/>
                  <a:moveTo>
                    <a:pt x="247220" y="87328"/>
                  </a:moveTo>
                  <a:lnTo>
                    <a:pt x="264270" y="87328"/>
                  </a:lnTo>
                  <a:cubicBezTo>
                    <a:pt x="294277" y="87328"/>
                    <a:pt x="319188" y="109599"/>
                    <a:pt x="323346" y="138477"/>
                  </a:cubicBezTo>
                  <a:lnTo>
                    <a:pt x="188144" y="138477"/>
                  </a:lnTo>
                  <a:cubicBezTo>
                    <a:pt x="192300" y="109599"/>
                    <a:pt x="217213" y="87328"/>
                    <a:pt x="247220" y="87328"/>
                  </a:cubicBezTo>
                  <a:close/>
                  <a:moveTo>
                    <a:pt x="315418" y="155526"/>
                  </a:moveTo>
                  <a:lnTo>
                    <a:pt x="315418" y="189625"/>
                  </a:lnTo>
                  <a:lnTo>
                    <a:pt x="298369" y="189625"/>
                  </a:lnTo>
                  <a:lnTo>
                    <a:pt x="298369" y="155526"/>
                  </a:lnTo>
                  <a:close/>
                  <a:moveTo>
                    <a:pt x="281319" y="155526"/>
                  </a:moveTo>
                  <a:lnTo>
                    <a:pt x="281319" y="189625"/>
                  </a:lnTo>
                  <a:lnTo>
                    <a:pt x="264270" y="189625"/>
                  </a:lnTo>
                  <a:lnTo>
                    <a:pt x="264270" y="155526"/>
                  </a:lnTo>
                  <a:close/>
                  <a:moveTo>
                    <a:pt x="247220" y="155526"/>
                  </a:moveTo>
                  <a:lnTo>
                    <a:pt x="247220" y="189625"/>
                  </a:lnTo>
                  <a:lnTo>
                    <a:pt x="230170" y="189625"/>
                  </a:lnTo>
                  <a:lnTo>
                    <a:pt x="230170" y="155526"/>
                  </a:lnTo>
                  <a:close/>
                  <a:moveTo>
                    <a:pt x="213121" y="155526"/>
                  </a:moveTo>
                  <a:lnTo>
                    <a:pt x="213121" y="189625"/>
                  </a:lnTo>
                  <a:lnTo>
                    <a:pt x="196071" y="189625"/>
                  </a:lnTo>
                  <a:lnTo>
                    <a:pt x="196071" y="155526"/>
                  </a:lnTo>
                  <a:close/>
                  <a:moveTo>
                    <a:pt x="97058" y="206675"/>
                  </a:moveTo>
                  <a:lnTo>
                    <a:pt x="414459" y="206675"/>
                  </a:lnTo>
                  <a:lnTo>
                    <a:pt x="480758" y="266351"/>
                  </a:lnTo>
                  <a:lnTo>
                    <a:pt x="30737" y="266351"/>
                  </a:lnTo>
                  <a:close/>
                </a:path>
              </a:pathLst>
            </a:custGeom>
            <a:solidFill>
              <a:srgbClr val="000000"/>
            </a:solidFill>
            <a:ln w="5429" cap="flat">
              <a:noFill/>
              <a:prstDash val="solid"/>
              <a:miter/>
            </a:ln>
          </p:spPr>
          <p:txBody>
            <a:bodyPr rtlCol="0" anchor="ctr"/>
            <a:lstStyle/>
            <a:p>
              <a:endParaRPr lang="en-US"/>
            </a:p>
          </p:txBody>
        </p:sp>
        <p:sp>
          <p:nvSpPr>
            <p:cNvPr id="125" name="Freeform 124">
              <a:extLst>
                <a:ext uri="{FF2B5EF4-FFF2-40B4-BE49-F238E27FC236}">
                  <a16:creationId xmlns:a16="http://schemas.microsoft.com/office/drawing/2014/main" id="{CEE144FE-4B05-9A65-2EC1-C3FEDD48A43F}"/>
                </a:ext>
              </a:extLst>
            </p:cNvPr>
            <p:cNvSpPr/>
            <p:nvPr/>
          </p:nvSpPr>
          <p:spPr>
            <a:xfrm>
              <a:off x="8550852" y="4202398"/>
              <a:ext cx="51148" cy="51148"/>
            </a:xfrm>
            <a:custGeom>
              <a:avLst/>
              <a:gdLst>
                <a:gd name="connsiteX0" fmla="*/ 8525 w 51148"/>
                <a:gd name="connsiteY0" fmla="*/ 51149 h 51148"/>
                <a:gd name="connsiteX1" fmla="*/ 42624 w 51148"/>
                <a:gd name="connsiteY1" fmla="*/ 51149 h 51148"/>
                <a:gd name="connsiteX2" fmla="*/ 51149 w 51148"/>
                <a:gd name="connsiteY2" fmla="*/ 42624 h 51148"/>
                <a:gd name="connsiteX3" fmla="*/ 51149 w 51148"/>
                <a:gd name="connsiteY3" fmla="*/ 8525 h 51148"/>
                <a:gd name="connsiteX4" fmla="*/ 42624 w 51148"/>
                <a:gd name="connsiteY4" fmla="*/ 0 h 51148"/>
                <a:gd name="connsiteX5" fmla="*/ 8525 w 51148"/>
                <a:gd name="connsiteY5" fmla="*/ 0 h 51148"/>
                <a:gd name="connsiteX6" fmla="*/ 0 w 51148"/>
                <a:gd name="connsiteY6" fmla="*/ 8525 h 51148"/>
                <a:gd name="connsiteX7" fmla="*/ 0 w 51148"/>
                <a:gd name="connsiteY7" fmla="*/ 42624 h 51148"/>
                <a:gd name="connsiteX8" fmla="*/ 8525 w 51148"/>
                <a:gd name="connsiteY8" fmla="*/ 51149 h 51148"/>
                <a:gd name="connsiteX9" fmla="*/ 17050 w 51148"/>
                <a:gd name="connsiteY9" fmla="*/ 17050 h 51148"/>
                <a:gd name="connsiteX10" fmla="*/ 34099 w 51148"/>
                <a:gd name="connsiteY10" fmla="*/ 17050 h 51148"/>
                <a:gd name="connsiteX11" fmla="*/ 34099 w 51148"/>
                <a:gd name="connsiteY11" fmla="*/ 34099 h 51148"/>
                <a:gd name="connsiteX12" fmla="*/ 17050 w 51148"/>
                <a:gd name="connsiteY12" fmla="*/ 34099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1148" h="51148">
                  <a:moveTo>
                    <a:pt x="8525" y="51149"/>
                  </a:moveTo>
                  <a:lnTo>
                    <a:pt x="42624" y="51149"/>
                  </a:lnTo>
                  <a:cubicBezTo>
                    <a:pt x="47334" y="51149"/>
                    <a:pt x="51149" y="47334"/>
                    <a:pt x="51149" y="42624"/>
                  </a:cubicBezTo>
                  <a:lnTo>
                    <a:pt x="51149" y="8525"/>
                  </a:lnTo>
                  <a:cubicBezTo>
                    <a:pt x="51149" y="3815"/>
                    <a:pt x="47334" y="0"/>
                    <a:pt x="42624" y="0"/>
                  </a:cubicBezTo>
                  <a:lnTo>
                    <a:pt x="8525" y="0"/>
                  </a:lnTo>
                  <a:cubicBezTo>
                    <a:pt x="3815" y="0"/>
                    <a:pt x="0" y="3815"/>
                    <a:pt x="0" y="8525"/>
                  </a:cubicBezTo>
                  <a:lnTo>
                    <a:pt x="0" y="42624"/>
                  </a:lnTo>
                  <a:cubicBezTo>
                    <a:pt x="0" y="47334"/>
                    <a:pt x="3815" y="51149"/>
                    <a:pt x="8525" y="51149"/>
                  </a:cubicBezTo>
                  <a:close/>
                  <a:moveTo>
                    <a:pt x="17050" y="17050"/>
                  </a:moveTo>
                  <a:lnTo>
                    <a:pt x="34099" y="17050"/>
                  </a:lnTo>
                  <a:lnTo>
                    <a:pt x="34099" y="34099"/>
                  </a:lnTo>
                  <a:lnTo>
                    <a:pt x="17050" y="34099"/>
                  </a:lnTo>
                  <a:close/>
                </a:path>
              </a:pathLst>
            </a:custGeom>
            <a:solidFill>
              <a:srgbClr val="000000"/>
            </a:solidFill>
            <a:ln w="5429" cap="flat">
              <a:noFill/>
              <a:prstDash val="solid"/>
              <a:miter/>
            </a:ln>
          </p:spPr>
          <p:txBody>
            <a:bodyPr rtlCol="0" anchor="ctr"/>
            <a:lstStyle/>
            <a:p>
              <a:endParaRPr lang="en-US"/>
            </a:p>
          </p:txBody>
        </p:sp>
        <p:sp>
          <p:nvSpPr>
            <p:cNvPr id="126" name="Freeform 125">
              <a:extLst>
                <a:ext uri="{FF2B5EF4-FFF2-40B4-BE49-F238E27FC236}">
                  <a16:creationId xmlns:a16="http://schemas.microsoft.com/office/drawing/2014/main" id="{1A3A8A64-35C2-55FA-EF08-079B16D6327C}"/>
                </a:ext>
              </a:extLst>
            </p:cNvPr>
            <p:cNvSpPr/>
            <p:nvPr/>
          </p:nvSpPr>
          <p:spPr>
            <a:xfrm>
              <a:off x="8550855" y="4279121"/>
              <a:ext cx="51148" cy="51148"/>
            </a:xfrm>
            <a:custGeom>
              <a:avLst/>
              <a:gdLst>
                <a:gd name="connsiteX0" fmla="*/ 0 w 51148"/>
                <a:gd name="connsiteY0" fmla="*/ 42624 h 51148"/>
                <a:gd name="connsiteX1" fmla="*/ 8525 w 51148"/>
                <a:gd name="connsiteY1" fmla="*/ 51149 h 51148"/>
                <a:gd name="connsiteX2" fmla="*/ 42624 w 51148"/>
                <a:gd name="connsiteY2" fmla="*/ 51149 h 51148"/>
                <a:gd name="connsiteX3" fmla="*/ 51149 w 51148"/>
                <a:gd name="connsiteY3" fmla="*/ 42624 h 51148"/>
                <a:gd name="connsiteX4" fmla="*/ 51149 w 51148"/>
                <a:gd name="connsiteY4" fmla="*/ 8525 h 51148"/>
                <a:gd name="connsiteX5" fmla="*/ 42624 w 51148"/>
                <a:gd name="connsiteY5" fmla="*/ 0 h 51148"/>
                <a:gd name="connsiteX6" fmla="*/ 8525 w 51148"/>
                <a:gd name="connsiteY6" fmla="*/ 0 h 51148"/>
                <a:gd name="connsiteX7" fmla="*/ 0 w 51148"/>
                <a:gd name="connsiteY7" fmla="*/ 8525 h 51148"/>
                <a:gd name="connsiteX8" fmla="*/ 17050 w 51148"/>
                <a:gd name="connsiteY8" fmla="*/ 17050 h 51148"/>
                <a:gd name="connsiteX9" fmla="*/ 34099 w 51148"/>
                <a:gd name="connsiteY9" fmla="*/ 17050 h 51148"/>
                <a:gd name="connsiteX10" fmla="*/ 34099 w 51148"/>
                <a:gd name="connsiteY10" fmla="*/ 34099 h 51148"/>
                <a:gd name="connsiteX11" fmla="*/ 17050 w 51148"/>
                <a:gd name="connsiteY11" fmla="*/ 34099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48" h="51148">
                  <a:moveTo>
                    <a:pt x="0" y="42624"/>
                  </a:moveTo>
                  <a:cubicBezTo>
                    <a:pt x="0" y="47334"/>
                    <a:pt x="3815" y="51149"/>
                    <a:pt x="8525" y="51149"/>
                  </a:cubicBezTo>
                  <a:lnTo>
                    <a:pt x="42624" y="51149"/>
                  </a:lnTo>
                  <a:cubicBezTo>
                    <a:pt x="47334" y="51149"/>
                    <a:pt x="51149" y="47334"/>
                    <a:pt x="51149" y="42624"/>
                  </a:cubicBezTo>
                  <a:lnTo>
                    <a:pt x="51149" y="8525"/>
                  </a:lnTo>
                  <a:cubicBezTo>
                    <a:pt x="51149" y="3815"/>
                    <a:pt x="47334" y="0"/>
                    <a:pt x="42624" y="0"/>
                  </a:cubicBezTo>
                  <a:lnTo>
                    <a:pt x="8525" y="0"/>
                  </a:lnTo>
                  <a:cubicBezTo>
                    <a:pt x="3815" y="0"/>
                    <a:pt x="0" y="3815"/>
                    <a:pt x="0" y="8525"/>
                  </a:cubicBezTo>
                  <a:close/>
                  <a:moveTo>
                    <a:pt x="17050" y="17050"/>
                  </a:moveTo>
                  <a:lnTo>
                    <a:pt x="34099" y="17050"/>
                  </a:lnTo>
                  <a:lnTo>
                    <a:pt x="34099" y="34099"/>
                  </a:lnTo>
                  <a:lnTo>
                    <a:pt x="17050" y="34099"/>
                  </a:lnTo>
                  <a:close/>
                </a:path>
              </a:pathLst>
            </a:custGeom>
            <a:solidFill>
              <a:srgbClr val="000000"/>
            </a:solidFill>
            <a:ln w="5429" cap="flat">
              <a:noFill/>
              <a:prstDash val="solid"/>
              <a:miter/>
            </a:ln>
          </p:spPr>
          <p:txBody>
            <a:bodyPr rtlCol="0" anchor="ctr"/>
            <a:lstStyle/>
            <a:p>
              <a:endParaRPr lang="en-US"/>
            </a:p>
          </p:txBody>
        </p:sp>
        <p:sp>
          <p:nvSpPr>
            <p:cNvPr id="127" name="Freeform 126">
              <a:extLst>
                <a:ext uri="{FF2B5EF4-FFF2-40B4-BE49-F238E27FC236}">
                  <a16:creationId xmlns:a16="http://schemas.microsoft.com/office/drawing/2014/main" id="{EF153B7E-AB34-6894-3B97-CD6067654406}"/>
                </a:ext>
              </a:extLst>
            </p:cNvPr>
            <p:cNvSpPr/>
            <p:nvPr/>
          </p:nvSpPr>
          <p:spPr>
            <a:xfrm>
              <a:off x="8550855" y="4355841"/>
              <a:ext cx="51148" cy="51148"/>
            </a:xfrm>
            <a:custGeom>
              <a:avLst/>
              <a:gdLst>
                <a:gd name="connsiteX0" fmla="*/ 0 w 51148"/>
                <a:gd name="connsiteY0" fmla="*/ 42624 h 51148"/>
                <a:gd name="connsiteX1" fmla="*/ 8525 w 51148"/>
                <a:gd name="connsiteY1" fmla="*/ 51149 h 51148"/>
                <a:gd name="connsiteX2" fmla="*/ 42624 w 51148"/>
                <a:gd name="connsiteY2" fmla="*/ 51149 h 51148"/>
                <a:gd name="connsiteX3" fmla="*/ 51149 w 51148"/>
                <a:gd name="connsiteY3" fmla="*/ 42624 h 51148"/>
                <a:gd name="connsiteX4" fmla="*/ 51149 w 51148"/>
                <a:gd name="connsiteY4" fmla="*/ 8525 h 51148"/>
                <a:gd name="connsiteX5" fmla="*/ 42624 w 51148"/>
                <a:gd name="connsiteY5" fmla="*/ 0 h 51148"/>
                <a:gd name="connsiteX6" fmla="*/ 8525 w 51148"/>
                <a:gd name="connsiteY6" fmla="*/ 0 h 51148"/>
                <a:gd name="connsiteX7" fmla="*/ 0 w 51148"/>
                <a:gd name="connsiteY7" fmla="*/ 8525 h 51148"/>
                <a:gd name="connsiteX8" fmla="*/ 17050 w 51148"/>
                <a:gd name="connsiteY8" fmla="*/ 17050 h 51148"/>
                <a:gd name="connsiteX9" fmla="*/ 34099 w 51148"/>
                <a:gd name="connsiteY9" fmla="*/ 17050 h 51148"/>
                <a:gd name="connsiteX10" fmla="*/ 34099 w 51148"/>
                <a:gd name="connsiteY10" fmla="*/ 34099 h 51148"/>
                <a:gd name="connsiteX11" fmla="*/ 17050 w 51148"/>
                <a:gd name="connsiteY11" fmla="*/ 34099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48" h="51148">
                  <a:moveTo>
                    <a:pt x="0" y="42624"/>
                  </a:moveTo>
                  <a:cubicBezTo>
                    <a:pt x="0" y="47334"/>
                    <a:pt x="3815" y="51149"/>
                    <a:pt x="8525" y="51149"/>
                  </a:cubicBezTo>
                  <a:lnTo>
                    <a:pt x="42624" y="51149"/>
                  </a:lnTo>
                  <a:cubicBezTo>
                    <a:pt x="47334" y="51149"/>
                    <a:pt x="51149" y="47334"/>
                    <a:pt x="51149" y="42624"/>
                  </a:cubicBezTo>
                  <a:lnTo>
                    <a:pt x="51149" y="8525"/>
                  </a:lnTo>
                  <a:cubicBezTo>
                    <a:pt x="51149" y="3815"/>
                    <a:pt x="47334" y="0"/>
                    <a:pt x="42624" y="0"/>
                  </a:cubicBezTo>
                  <a:lnTo>
                    <a:pt x="8525" y="0"/>
                  </a:lnTo>
                  <a:cubicBezTo>
                    <a:pt x="3815" y="0"/>
                    <a:pt x="0" y="3815"/>
                    <a:pt x="0" y="8525"/>
                  </a:cubicBezTo>
                  <a:close/>
                  <a:moveTo>
                    <a:pt x="17050" y="17050"/>
                  </a:moveTo>
                  <a:lnTo>
                    <a:pt x="34099" y="17050"/>
                  </a:lnTo>
                  <a:lnTo>
                    <a:pt x="34099" y="34099"/>
                  </a:lnTo>
                  <a:lnTo>
                    <a:pt x="17050" y="34099"/>
                  </a:lnTo>
                  <a:close/>
                </a:path>
              </a:pathLst>
            </a:custGeom>
            <a:solidFill>
              <a:srgbClr val="000000"/>
            </a:solidFill>
            <a:ln w="5429" cap="flat">
              <a:noFill/>
              <a:prstDash val="solid"/>
              <a:miter/>
            </a:ln>
          </p:spPr>
          <p:txBody>
            <a:bodyPr rtlCol="0" anchor="ctr"/>
            <a:lstStyle/>
            <a:p>
              <a:endParaRPr lang="en-US"/>
            </a:p>
          </p:txBody>
        </p:sp>
        <p:sp>
          <p:nvSpPr>
            <p:cNvPr id="128" name="Freeform 127">
              <a:extLst>
                <a:ext uri="{FF2B5EF4-FFF2-40B4-BE49-F238E27FC236}">
                  <a16:creationId xmlns:a16="http://schemas.microsoft.com/office/drawing/2014/main" id="{31B707F7-6935-D874-A33E-B06C018BE276}"/>
                </a:ext>
              </a:extLst>
            </p:cNvPr>
            <p:cNvSpPr/>
            <p:nvPr/>
          </p:nvSpPr>
          <p:spPr>
            <a:xfrm>
              <a:off x="8226913" y="4279121"/>
              <a:ext cx="51148" cy="51148"/>
            </a:xfrm>
            <a:custGeom>
              <a:avLst/>
              <a:gdLst>
                <a:gd name="connsiteX0" fmla="*/ 51149 w 51148"/>
                <a:gd name="connsiteY0" fmla="*/ 8525 h 51148"/>
                <a:gd name="connsiteX1" fmla="*/ 42624 w 51148"/>
                <a:gd name="connsiteY1" fmla="*/ 0 h 51148"/>
                <a:gd name="connsiteX2" fmla="*/ 8525 w 51148"/>
                <a:gd name="connsiteY2" fmla="*/ 0 h 51148"/>
                <a:gd name="connsiteX3" fmla="*/ 0 w 51148"/>
                <a:gd name="connsiteY3" fmla="*/ 8525 h 51148"/>
                <a:gd name="connsiteX4" fmla="*/ 0 w 51148"/>
                <a:gd name="connsiteY4" fmla="*/ 42624 h 51148"/>
                <a:gd name="connsiteX5" fmla="*/ 8525 w 51148"/>
                <a:gd name="connsiteY5" fmla="*/ 51149 h 51148"/>
                <a:gd name="connsiteX6" fmla="*/ 42624 w 51148"/>
                <a:gd name="connsiteY6" fmla="*/ 51149 h 51148"/>
                <a:gd name="connsiteX7" fmla="*/ 51149 w 51148"/>
                <a:gd name="connsiteY7" fmla="*/ 42624 h 51148"/>
                <a:gd name="connsiteX8" fmla="*/ 34099 w 51148"/>
                <a:gd name="connsiteY8" fmla="*/ 34099 h 51148"/>
                <a:gd name="connsiteX9" fmla="*/ 17050 w 51148"/>
                <a:gd name="connsiteY9" fmla="*/ 34099 h 51148"/>
                <a:gd name="connsiteX10" fmla="*/ 17050 w 51148"/>
                <a:gd name="connsiteY10" fmla="*/ 17050 h 51148"/>
                <a:gd name="connsiteX11" fmla="*/ 34099 w 51148"/>
                <a:gd name="connsiteY11" fmla="*/ 17050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48" h="51148">
                  <a:moveTo>
                    <a:pt x="51149" y="8525"/>
                  </a:moveTo>
                  <a:cubicBezTo>
                    <a:pt x="51149" y="3815"/>
                    <a:pt x="47334" y="0"/>
                    <a:pt x="42624" y="0"/>
                  </a:cubicBezTo>
                  <a:lnTo>
                    <a:pt x="8525" y="0"/>
                  </a:lnTo>
                  <a:cubicBezTo>
                    <a:pt x="3815" y="0"/>
                    <a:pt x="0" y="3815"/>
                    <a:pt x="0" y="8525"/>
                  </a:cubicBezTo>
                  <a:lnTo>
                    <a:pt x="0" y="42624"/>
                  </a:lnTo>
                  <a:cubicBezTo>
                    <a:pt x="0" y="47334"/>
                    <a:pt x="3815" y="51149"/>
                    <a:pt x="8525" y="51149"/>
                  </a:cubicBezTo>
                  <a:lnTo>
                    <a:pt x="42624" y="51149"/>
                  </a:lnTo>
                  <a:cubicBezTo>
                    <a:pt x="47334" y="51149"/>
                    <a:pt x="51149" y="47334"/>
                    <a:pt x="51149" y="42624"/>
                  </a:cubicBezTo>
                  <a:close/>
                  <a:moveTo>
                    <a:pt x="34099" y="34099"/>
                  </a:moveTo>
                  <a:lnTo>
                    <a:pt x="17050" y="34099"/>
                  </a:lnTo>
                  <a:lnTo>
                    <a:pt x="17050" y="17050"/>
                  </a:lnTo>
                  <a:lnTo>
                    <a:pt x="34099" y="17050"/>
                  </a:lnTo>
                  <a:close/>
                </a:path>
              </a:pathLst>
            </a:custGeom>
            <a:solidFill>
              <a:srgbClr val="000000"/>
            </a:solidFill>
            <a:ln w="5429" cap="flat">
              <a:noFill/>
              <a:prstDash val="solid"/>
              <a:miter/>
            </a:ln>
          </p:spPr>
          <p:txBody>
            <a:bodyPr rtlCol="0" anchor="ctr"/>
            <a:lstStyle/>
            <a:p>
              <a:endParaRPr lang="en-US"/>
            </a:p>
          </p:txBody>
        </p:sp>
        <p:sp>
          <p:nvSpPr>
            <p:cNvPr id="129" name="Freeform 128">
              <a:extLst>
                <a:ext uri="{FF2B5EF4-FFF2-40B4-BE49-F238E27FC236}">
                  <a16:creationId xmlns:a16="http://schemas.microsoft.com/office/drawing/2014/main" id="{C902F1EC-0208-0C96-ADFC-792C840184B4}"/>
                </a:ext>
              </a:extLst>
            </p:cNvPr>
            <p:cNvSpPr/>
            <p:nvPr/>
          </p:nvSpPr>
          <p:spPr>
            <a:xfrm>
              <a:off x="8226916" y="4355844"/>
              <a:ext cx="51148" cy="51148"/>
            </a:xfrm>
            <a:custGeom>
              <a:avLst/>
              <a:gdLst>
                <a:gd name="connsiteX0" fmla="*/ 42624 w 51148"/>
                <a:gd name="connsiteY0" fmla="*/ 0 h 51148"/>
                <a:gd name="connsiteX1" fmla="*/ 8525 w 51148"/>
                <a:gd name="connsiteY1" fmla="*/ 0 h 51148"/>
                <a:gd name="connsiteX2" fmla="*/ 0 w 51148"/>
                <a:gd name="connsiteY2" fmla="*/ 8525 h 51148"/>
                <a:gd name="connsiteX3" fmla="*/ 0 w 51148"/>
                <a:gd name="connsiteY3" fmla="*/ 42624 h 51148"/>
                <a:gd name="connsiteX4" fmla="*/ 8525 w 51148"/>
                <a:gd name="connsiteY4" fmla="*/ 51149 h 51148"/>
                <a:gd name="connsiteX5" fmla="*/ 42624 w 51148"/>
                <a:gd name="connsiteY5" fmla="*/ 51149 h 51148"/>
                <a:gd name="connsiteX6" fmla="*/ 51149 w 51148"/>
                <a:gd name="connsiteY6" fmla="*/ 42624 h 51148"/>
                <a:gd name="connsiteX7" fmla="*/ 51149 w 51148"/>
                <a:gd name="connsiteY7" fmla="*/ 8525 h 51148"/>
                <a:gd name="connsiteX8" fmla="*/ 42624 w 51148"/>
                <a:gd name="connsiteY8" fmla="*/ 0 h 51148"/>
                <a:gd name="connsiteX9" fmla="*/ 34099 w 51148"/>
                <a:gd name="connsiteY9" fmla="*/ 34099 h 51148"/>
                <a:gd name="connsiteX10" fmla="*/ 17050 w 51148"/>
                <a:gd name="connsiteY10" fmla="*/ 34099 h 51148"/>
                <a:gd name="connsiteX11" fmla="*/ 17050 w 51148"/>
                <a:gd name="connsiteY11" fmla="*/ 17050 h 51148"/>
                <a:gd name="connsiteX12" fmla="*/ 34099 w 51148"/>
                <a:gd name="connsiteY12" fmla="*/ 17050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1148" h="51148">
                  <a:moveTo>
                    <a:pt x="42624" y="0"/>
                  </a:moveTo>
                  <a:lnTo>
                    <a:pt x="8525" y="0"/>
                  </a:lnTo>
                  <a:cubicBezTo>
                    <a:pt x="3815" y="0"/>
                    <a:pt x="0" y="3815"/>
                    <a:pt x="0" y="8525"/>
                  </a:cubicBezTo>
                  <a:lnTo>
                    <a:pt x="0" y="42624"/>
                  </a:lnTo>
                  <a:cubicBezTo>
                    <a:pt x="0" y="47334"/>
                    <a:pt x="3815" y="51149"/>
                    <a:pt x="8525" y="51149"/>
                  </a:cubicBezTo>
                  <a:lnTo>
                    <a:pt x="42624" y="51149"/>
                  </a:lnTo>
                  <a:cubicBezTo>
                    <a:pt x="47334" y="51149"/>
                    <a:pt x="51149" y="47334"/>
                    <a:pt x="51149" y="42624"/>
                  </a:cubicBezTo>
                  <a:lnTo>
                    <a:pt x="51149" y="8525"/>
                  </a:lnTo>
                  <a:cubicBezTo>
                    <a:pt x="51149" y="3815"/>
                    <a:pt x="47334" y="0"/>
                    <a:pt x="42624" y="0"/>
                  </a:cubicBezTo>
                  <a:close/>
                  <a:moveTo>
                    <a:pt x="34099" y="34099"/>
                  </a:moveTo>
                  <a:lnTo>
                    <a:pt x="17050" y="34099"/>
                  </a:lnTo>
                  <a:lnTo>
                    <a:pt x="17050" y="17050"/>
                  </a:lnTo>
                  <a:lnTo>
                    <a:pt x="34099" y="17050"/>
                  </a:lnTo>
                  <a:close/>
                </a:path>
              </a:pathLst>
            </a:custGeom>
            <a:solidFill>
              <a:srgbClr val="000000"/>
            </a:solidFill>
            <a:ln w="5429" cap="flat">
              <a:noFill/>
              <a:prstDash val="solid"/>
              <a:miter/>
            </a:ln>
          </p:spPr>
          <p:txBody>
            <a:bodyPr rtlCol="0" anchor="ctr"/>
            <a:lstStyle/>
            <a:p>
              <a:endParaRPr lang="en-US"/>
            </a:p>
          </p:txBody>
        </p:sp>
        <p:sp>
          <p:nvSpPr>
            <p:cNvPr id="130" name="Freeform 129">
              <a:extLst>
                <a:ext uri="{FF2B5EF4-FFF2-40B4-BE49-F238E27FC236}">
                  <a16:creationId xmlns:a16="http://schemas.microsoft.com/office/drawing/2014/main" id="{F63AA245-F628-E1FF-A2E1-9EF336009372}"/>
                </a:ext>
              </a:extLst>
            </p:cNvPr>
            <p:cNvSpPr/>
            <p:nvPr/>
          </p:nvSpPr>
          <p:spPr>
            <a:xfrm>
              <a:off x="8226913" y="4202395"/>
              <a:ext cx="51148" cy="51148"/>
            </a:xfrm>
            <a:custGeom>
              <a:avLst/>
              <a:gdLst>
                <a:gd name="connsiteX0" fmla="*/ 51149 w 51148"/>
                <a:gd name="connsiteY0" fmla="*/ 8525 h 51148"/>
                <a:gd name="connsiteX1" fmla="*/ 42624 w 51148"/>
                <a:gd name="connsiteY1" fmla="*/ 0 h 51148"/>
                <a:gd name="connsiteX2" fmla="*/ 8525 w 51148"/>
                <a:gd name="connsiteY2" fmla="*/ 0 h 51148"/>
                <a:gd name="connsiteX3" fmla="*/ 0 w 51148"/>
                <a:gd name="connsiteY3" fmla="*/ 8525 h 51148"/>
                <a:gd name="connsiteX4" fmla="*/ 0 w 51148"/>
                <a:gd name="connsiteY4" fmla="*/ 42624 h 51148"/>
                <a:gd name="connsiteX5" fmla="*/ 8525 w 51148"/>
                <a:gd name="connsiteY5" fmla="*/ 51149 h 51148"/>
                <a:gd name="connsiteX6" fmla="*/ 42624 w 51148"/>
                <a:gd name="connsiteY6" fmla="*/ 51149 h 51148"/>
                <a:gd name="connsiteX7" fmla="*/ 51149 w 51148"/>
                <a:gd name="connsiteY7" fmla="*/ 42624 h 51148"/>
                <a:gd name="connsiteX8" fmla="*/ 34099 w 51148"/>
                <a:gd name="connsiteY8" fmla="*/ 34099 h 51148"/>
                <a:gd name="connsiteX9" fmla="*/ 17050 w 51148"/>
                <a:gd name="connsiteY9" fmla="*/ 34099 h 51148"/>
                <a:gd name="connsiteX10" fmla="*/ 17050 w 51148"/>
                <a:gd name="connsiteY10" fmla="*/ 17050 h 51148"/>
                <a:gd name="connsiteX11" fmla="*/ 34099 w 51148"/>
                <a:gd name="connsiteY11" fmla="*/ 17050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48" h="51148">
                  <a:moveTo>
                    <a:pt x="51149" y="8525"/>
                  </a:moveTo>
                  <a:cubicBezTo>
                    <a:pt x="51149" y="3815"/>
                    <a:pt x="47334" y="0"/>
                    <a:pt x="42624" y="0"/>
                  </a:cubicBezTo>
                  <a:lnTo>
                    <a:pt x="8525" y="0"/>
                  </a:lnTo>
                  <a:cubicBezTo>
                    <a:pt x="3815" y="0"/>
                    <a:pt x="0" y="3815"/>
                    <a:pt x="0" y="8525"/>
                  </a:cubicBezTo>
                  <a:lnTo>
                    <a:pt x="0" y="42624"/>
                  </a:lnTo>
                  <a:cubicBezTo>
                    <a:pt x="0" y="47334"/>
                    <a:pt x="3815" y="51149"/>
                    <a:pt x="8525" y="51149"/>
                  </a:cubicBezTo>
                  <a:lnTo>
                    <a:pt x="42624" y="51149"/>
                  </a:lnTo>
                  <a:cubicBezTo>
                    <a:pt x="47334" y="51149"/>
                    <a:pt x="51149" y="47334"/>
                    <a:pt x="51149" y="42624"/>
                  </a:cubicBezTo>
                  <a:close/>
                  <a:moveTo>
                    <a:pt x="34099" y="34099"/>
                  </a:moveTo>
                  <a:lnTo>
                    <a:pt x="17050" y="34099"/>
                  </a:lnTo>
                  <a:lnTo>
                    <a:pt x="17050" y="17050"/>
                  </a:lnTo>
                  <a:lnTo>
                    <a:pt x="34099" y="17050"/>
                  </a:lnTo>
                  <a:close/>
                </a:path>
              </a:pathLst>
            </a:custGeom>
            <a:solidFill>
              <a:srgbClr val="000000"/>
            </a:solidFill>
            <a:ln w="5429" cap="flat">
              <a:noFill/>
              <a:prstDash val="solid"/>
              <a:miter/>
            </a:ln>
          </p:spPr>
          <p:txBody>
            <a:bodyPr rtlCol="0" anchor="ctr"/>
            <a:lstStyle/>
            <a:p>
              <a:endParaRPr lang="en-US"/>
            </a:p>
          </p:txBody>
        </p:sp>
        <p:sp>
          <p:nvSpPr>
            <p:cNvPr id="131" name="Freeform 130">
              <a:extLst>
                <a:ext uri="{FF2B5EF4-FFF2-40B4-BE49-F238E27FC236}">
                  <a16:creationId xmlns:a16="http://schemas.microsoft.com/office/drawing/2014/main" id="{276DF434-1CF6-7F14-26CF-494831F45D24}"/>
                </a:ext>
              </a:extLst>
            </p:cNvPr>
            <p:cNvSpPr/>
            <p:nvPr/>
          </p:nvSpPr>
          <p:spPr>
            <a:xfrm>
              <a:off x="8295114" y="4202398"/>
              <a:ext cx="51148" cy="51148"/>
            </a:xfrm>
            <a:custGeom>
              <a:avLst/>
              <a:gdLst>
                <a:gd name="connsiteX0" fmla="*/ 8525 w 51148"/>
                <a:gd name="connsiteY0" fmla="*/ 51149 h 51148"/>
                <a:gd name="connsiteX1" fmla="*/ 42624 w 51148"/>
                <a:gd name="connsiteY1" fmla="*/ 51149 h 51148"/>
                <a:gd name="connsiteX2" fmla="*/ 51149 w 51148"/>
                <a:gd name="connsiteY2" fmla="*/ 42624 h 51148"/>
                <a:gd name="connsiteX3" fmla="*/ 51149 w 51148"/>
                <a:gd name="connsiteY3" fmla="*/ 8525 h 51148"/>
                <a:gd name="connsiteX4" fmla="*/ 42624 w 51148"/>
                <a:gd name="connsiteY4" fmla="*/ 0 h 51148"/>
                <a:gd name="connsiteX5" fmla="*/ 8525 w 51148"/>
                <a:gd name="connsiteY5" fmla="*/ 0 h 51148"/>
                <a:gd name="connsiteX6" fmla="*/ 0 w 51148"/>
                <a:gd name="connsiteY6" fmla="*/ 8525 h 51148"/>
                <a:gd name="connsiteX7" fmla="*/ 0 w 51148"/>
                <a:gd name="connsiteY7" fmla="*/ 42624 h 51148"/>
                <a:gd name="connsiteX8" fmla="*/ 8525 w 51148"/>
                <a:gd name="connsiteY8" fmla="*/ 51149 h 51148"/>
                <a:gd name="connsiteX9" fmla="*/ 17050 w 51148"/>
                <a:gd name="connsiteY9" fmla="*/ 17050 h 51148"/>
                <a:gd name="connsiteX10" fmla="*/ 34099 w 51148"/>
                <a:gd name="connsiteY10" fmla="*/ 17050 h 51148"/>
                <a:gd name="connsiteX11" fmla="*/ 34099 w 51148"/>
                <a:gd name="connsiteY11" fmla="*/ 34099 h 51148"/>
                <a:gd name="connsiteX12" fmla="*/ 17050 w 51148"/>
                <a:gd name="connsiteY12" fmla="*/ 34099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1148" h="51148">
                  <a:moveTo>
                    <a:pt x="8525" y="51149"/>
                  </a:moveTo>
                  <a:lnTo>
                    <a:pt x="42624" y="51149"/>
                  </a:lnTo>
                  <a:cubicBezTo>
                    <a:pt x="47334" y="51149"/>
                    <a:pt x="51149" y="47334"/>
                    <a:pt x="51149" y="42624"/>
                  </a:cubicBezTo>
                  <a:lnTo>
                    <a:pt x="51149" y="8525"/>
                  </a:lnTo>
                  <a:cubicBezTo>
                    <a:pt x="51149" y="3815"/>
                    <a:pt x="47334" y="0"/>
                    <a:pt x="42624" y="0"/>
                  </a:cubicBezTo>
                  <a:lnTo>
                    <a:pt x="8525" y="0"/>
                  </a:lnTo>
                  <a:cubicBezTo>
                    <a:pt x="3815" y="0"/>
                    <a:pt x="0" y="3815"/>
                    <a:pt x="0" y="8525"/>
                  </a:cubicBezTo>
                  <a:lnTo>
                    <a:pt x="0" y="42624"/>
                  </a:lnTo>
                  <a:cubicBezTo>
                    <a:pt x="0" y="47334"/>
                    <a:pt x="3815" y="51149"/>
                    <a:pt x="8525" y="51149"/>
                  </a:cubicBezTo>
                  <a:close/>
                  <a:moveTo>
                    <a:pt x="17050" y="17050"/>
                  </a:moveTo>
                  <a:lnTo>
                    <a:pt x="34099" y="17050"/>
                  </a:lnTo>
                  <a:lnTo>
                    <a:pt x="34099" y="34099"/>
                  </a:lnTo>
                  <a:lnTo>
                    <a:pt x="17050" y="34099"/>
                  </a:lnTo>
                  <a:close/>
                </a:path>
              </a:pathLst>
            </a:custGeom>
            <a:solidFill>
              <a:srgbClr val="000000"/>
            </a:solidFill>
            <a:ln w="5429" cap="flat">
              <a:noFill/>
              <a:prstDash val="solid"/>
              <a:miter/>
            </a:ln>
          </p:spPr>
          <p:txBody>
            <a:bodyPr rtlCol="0" anchor="ctr"/>
            <a:lstStyle/>
            <a:p>
              <a:endParaRPr lang="en-US"/>
            </a:p>
          </p:txBody>
        </p:sp>
        <p:sp>
          <p:nvSpPr>
            <p:cNvPr id="132" name="Freeform 131">
              <a:extLst>
                <a:ext uri="{FF2B5EF4-FFF2-40B4-BE49-F238E27FC236}">
                  <a16:creationId xmlns:a16="http://schemas.microsoft.com/office/drawing/2014/main" id="{739BB49C-DDFC-D17D-A341-09E301436CAE}"/>
                </a:ext>
              </a:extLst>
            </p:cNvPr>
            <p:cNvSpPr/>
            <p:nvPr/>
          </p:nvSpPr>
          <p:spPr>
            <a:xfrm>
              <a:off x="8482654" y="4202398"/>
              <a:ext cx="51148" cy="51148"/>
            </a:xfrm>
            <a:custGeom>
              <a:avLst/>
              <a:gdLst>
                <a:gd name="connsiteX0" fmla="*/ 42624 w 51148"/>
                <a:gd name="connsiteY0" fmla="*/ 51149 h 51148"/>
                <a:gd name="connsiteX1" fmla="*/ 51149 w 51148"/>
                <a:gd name="connsiteY1" fmla="*/ 42624 h 51148"/>
                <a:gd name="connsiteX2" fmla="*/ 51149 w 51148"/>
                <a:gd name="connsiteY2" fmla="*/ 8525 h 51148"/>
                <a:gd name="connsiteX3" fmla="*/ 42624 w 51148"/>
                <a:gd name="connsiteY3" fmla="*/ 0 h 51148"/>
                <a:gd name="connsiteX4" fmla="*/ 8525 w 51148"/>
                <a:gd name="connsiteY4" fmla="*/ 0 h 51148"/>
                <a:gd name="connsiteX5" fmla="*/ 0 w 51148"/>
                <a:gd name="connsiteY5" fmla="*/ 8525 h 51148"/>
                <a:gd name="connsiteX6" fmla="*/ 0 w 51148"/>
                <a:gd name="connsiteY6" fmla="*/ 42624 h 51148"/>
                <a:gd name="connsiteX7" fmla="*/ 8525 w 51148"/>
                <a:gd name="connsiteY7" fmla="*/ 51149 h 51148"/>
                <a:gd name="connsiteX8" fmla="*/ 17050 w 51148"/>
                <a:gd name="connsiteY8" fmla="*/ 17050 h 51148"/>
                <a:gd name="connsiteX9" fmla="*/ 34099 w 51148"/>
                <a:gd name="connsiteY9" fmla="*/ 17050 h 51148"/>
                <a:gd name="connsiteX10" fmla="*/ 34099 w 51148"/>
                <a:gd name="connsiteY10" fmla="*/ 34099 h 51148"/>
                <a:gd name="connsiteX11" fmla="*/ 17050 w 51148"/>
                <a:gd name="connsiteY11" fmla="*/ 34099 h 5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48" h="51148">
                  <a:moveTo>
                    <a:pt x="42624" y="51149"/>
                  </a:moveTo>
                  <a:cubicBezTo>
                    <a:pt x="47334" y="51149"/>
                    <a:pt x="51149" y="47334"/>
                    <a:pt x="51149" y="42624"/>
                  </a:cubicBezTo>
                  <a:lnTo>
                    <a:pt x="51149" y="8525"/>
                  </a:lnTo>
                  <a:cubicBezTo>
                    <a:pt x="51149" y="3815"/>
                    <a:pt x="47334" y="0"/>
                    <a:pt x="42624" y="0"/>
                  </a:cubicBezTo>
                  <a:lnTo>
                    <a:pt x="8525" y="0"/>
                  </a:lnTo>
                  <a:cubicBezTo>
                    <a:pt x="3815" y="0"/>
                    <a:pt x="0" y="3815"/>
                    <a:pt x="0" y="8525"/>
                  </a:cubicBezTo>
                  <a:lnTo>
                    <a:pt x="0" y="42624"/>
                  </a:lnTo>
                  <a:cubicBezTo>
                    <a:pt x="0" y="47334"/>
                    <a:pt x="3815" y="51149"/>
                    <a:pt x="8525" y="51149"/>
                  </a:cubicBezTo>
                  <a:close/>
                  <a:moveTo>
                    <a:pt x="17050" y="17050"/>
                  </a:moveTo>
                  <a:lnTo>
                    <a:pt x="34099" y="17050"/>
                  </a:lnTo>
                  <a:lnTo>
                    <a:pt x="34099" y="34099"/>
                  </a:lnTo>
                  <a:lnTo>
                    <a:pt x="17050" y="34099"/>
                  </a:lnTo>
                  <a:close/>
                </a:path>
              </a:pathLst>
            </a:custGeom>
            <a:solidFill>
              <a:srgbClr val="000000"/>
            </a:solidFill>
            <a:ln w="5429" cap="flat">
              <a:noFill/>
              <a:prstDash val="solid"/>
              <a:miter/>
            </a:ln>
          </p:spPr>
          <p:txBody>
            <a:bodyPr rtlCol="0" anchor="ctr"/>
            <a:lstStyle/>
            <a:p>
              <a:endParaRPr lang="en-US"/>
            </a:p>
          </p:txBody>
        </p:sp>
      </p:grpSp>
      <p:grpSp>
        <p:nvGrpSpPr>
          <p:cNvPr id="143" name="Graphic 11">
            <a:extLst>
              <a:ext uri="{FF2B5EF4-FFF2-40B4-BE49-F238E27FC236}">
                <a16:creationId xmlns:a16="http://schemas.microsoft.com/office/drawing/2014/main" id="{9F578608-78C6-4042-32C9-74F8AD8F26F4}"/>
              </a:ext>
            </a:extLst>
          </p:cNvPr>
          <p:cNvGrpSpPr/>
          <p:nvPr/>
        </p:nvGrpSpPr>
        <p:grpSpPr>
          <a:xfrm>
            <a:off x="927310" y="1628974"/>
            <a:ext cx="355487" cy="520234"/>
            <a:chOff x="927310" y="1776232"/>
            <a:chExt cx="375449" cy="549447"/>
          </a:xfrm>
          <a:solidFill>
            <a:srgbClr val="000000"/>
          </a:solidFill>
        </p:grpSpPr>
        <p:sp>
          <p:nvSpPr>
            <p:cNvPr id="144" name="Freeform 143">
              <a:extLst>
                <a:ext uri="{FF2B5EF4-FFF2-40B4-BE49-F238E27FC236}">
                  <a16:creationId xmlns:a16="http://schemas.microsoft.com/office/drawing/2014/main" id="{5D0E73AE-BC0C-7A2B-B165-0CFA23C071F1}"/>
                </a:ext>
              </a:extLst>
            </p:cNvPr>
            <p:cNvSpPr/>
            <p:nvPr/>
          </p:nvSpPr>
          <p:spPr>
            <a:xfrm>
              <a:off x="963926" y="1941070"/>
              <a:ext cx="201470" cy="128196"/>
            </a:xfrm>
            <a:custGeom>
              <a:avLst/>
              <a:gdLst>
                <a:gd name="connsiteX0" fmla="*/ 18329 w 201470"/>
                <a:gd name="connsiteY0" fmla="*/ 128197 h 128196"/>
                <a:gd name="connsiteX1" fmla="*/ 183162 w 201470"/>
                <a:gd name="connsiteY1" fmla="*/ 128197 h 128196"/>
                <a:gd name="connsiteX2" fmla="*/ 196104 w 201470"/>
                <a:gd name="connsiteY2" fmla="*/ 122831 h 128196"/>
                <a:gd name="connsiteX3" fmla="*/ 201470 w 201470"/>
                <a:gd name="connsiteY3" fmla="*/ 109889 h 128196"/>
                <a:gd name="connsiteX4" fmla="*/ 201470 w 201470"/>
                <a:gd name="connsiteY4" fmla="*/ 18307 h 128196"/>
                <a:gd name="connsiteX5" fmla="*/ 196104 w 201470"/>
                <a:gd name="connsiteY5" fmla="*/ 5365 h 128196"/>
                <a:gd name="connsiteX6" fmla="*/ 183162 w 201470"/>
                <a:gd name="connsiteY6" fmla="*/ 0 h 128196"/>
                <a:gd name="connsiteX7" fmla="*/ 18329 w 201470"/>
                <a:gd name="connsiteY7" fmla="*/ 0 h 128196"/>
                <a:gd name="connsiteX8" fmla="*/ 0 w 201470"/>
                <a:gd name="connsiteY8" fmla="*/ 18307 h 128196"/>
                <a:gd name="connsiteX9" fmla="*/ 0 w 201470"/>
                <a:gd name="connsiteY9" fmla="*/ 109889 h 128196"/>
                <a:gd name="connsiteX10" fmla="*/ 5366 w 201470"/>
                <a:gd name="connsiteY10" fmla="*/ 122831 h 128196"/>
                <a:gd name="connsiteX11" fmla="*/ 18329 w 201470"/>
                <a:gd name="connsiteY11" fmla="*/ 128196 h 128196"/>
                <a:gd name="connsiteX12" fmla="*/ 18329 w 201470"/>
                <a:gd name="connsiteY12" fmla="*/ 18308 h 128196"/>
                <a:gd name="connsiteX13" fmla="*/ 183162 w 201470"/>
                <a:gd name="connsiteY13" fmla="*/ 18308 h 128196"/>
                <a:gd name="connsiteX14" fmla="*/ 183162 w 201470"/>
                <a:gd name="connsiteY14" fmla="*/ 109889 h 128196"/>
                <a:gd name="connsiteX15" fmla="*/ 18329 w 201470"/>
                <a:gd name="connsiteY15" fmla="*/ 109889 h 12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1470" h="128196">
                  <a:moveTo>
                    <a:pt x="18329" y="128197"/>
                  </a:moveTo>
                  <a:lnTo>
                    <a:pt x="183162" y="128197"/>
                  </a:lnTo>
                  <a:cubicBezTo>
                    <a:pt x="188013" y="128197"/>
                    <a:pt x="192670" y="126265"/>
                    <a:pt x="196104" y="122831"/>
                  </a:cubicBezTo>
                  <a:cubicBezTo>
                    <a:pt x="199538" y="119397"/>
                    <a:pt x="201470" y="114739"/>
                    <a:pt x="201470" y="109889"/>
                  </a:cubicBezTo>
                  <a:lnTo>
                    <a:pt x="201470" y="18307"/>
                  </a:lnTo>
                  <a:cubicBezTo>
                    <a:pt x="201470" y="13457"/>
                    <a:pt x="199538" y="8799"/>
                    <a:pt x="196104" y="5365"/>
                  </a:cubicBezTo>
                  <a:cubicBezTo>
                    <a:pt x="192670" y="1931"/>
                    <a:pt x="188013" y="0"/>
                    <a:pt x="183162" y="0"/>
                  </a:cubicBezTo>
                  <a:lnTo>
                    <a:pt x="18329" y="0"/>
                  </a:lnTo>
                  <a:cubicBezTo>
                    <a:pt x="8198" y="0"/>
                    <a:pt x="0" y="8199"/>
                    <a:pt x="0" y="18307"/>
                  </a:cubicBezTo>
                  <a:lnTo>
                    <a:pt x="0" y="109889"/>
                  </a:lnTo>
                  <a:cubicBezTo>
                    <a:pt x="0" y="114739"/>
                    <a:pt x="1932" y="119397"/>
                    <a:pt x="5366" y="122831"/>
                  </a:cubicBezTo>
                  <a:cubicBezTo>
                    <a:pt x="8800" y="126265"/>
                    <a:pt x="13458" y="128196"/>
                    <a:pt x="18329" y="128196"/>
                  </a:cubicBezTo>
                  <a:close/>
                  <a:moveTo>
                    <a:pt x="18329" y="18308"/>
                  </a:moveTo>
                  <a:lnTo>
                    <a:pt x="183162" y="18308"/>
                  </a:lnTo>
                  <a:lnTo>
                    <a:pt x="183162" y="109889"/>
                  </a:lnTo>
                  <a:lnTo>
                    <a:pt x="18329" y="109889"/>
                  </a:lnTo>
                  <a:close/>
                </a:path>
              </a:pathLst>
            </a:custGeom>
            <a:solidFill>
              <a:srgbClr val="000000"/>
            </a:solidFill>
            <a:ln w="5429" cap="flat">
              <a:noFill/>
              <a:prstDash val="solid"/>
              <a:miter/>
            </a:ln>
          </p:spPr>
          <p:txBody>
            <a:bodyPr rtlCol="0" anchor="ctr"/>
            <a:lstStyle/>
            <a:p>
              <a:endParaRPr lang="en-US"/>
            </a:p>
          </p:txBody>
        </p:sp>
        <p:sp>
          <p:nvSpPr>
            <p:cNvPr id="145" name="Freeform 144">
              <a:extLst>
                <a:ext uri="{FF2B5EF4-FFF2-40B4-BE49-F238E27FC236}">
                  <a16:creationId xmlns:a16="http://schemas.microsoft.com/office/drawing/2014/main" id="{13A6B64D-D162-EF03-9270-03AB265101BD}"/>
                </a:ext>
              </a:extLst>
            </p:cNvPr>
            <p:cNvSpPr/>
            <p:nvPr/>
          </p:nvSpPr>
          <p:spPr>
            <a:xfrm>
              <a:off x="963926" y="2087596"/>
              <a:ext cx="54944" cy="64088"/>
            </a:xfrm>
            <a:custGeom>
              <a:avLst/>
              <a:gdLst>
                <a:gd name="connsiteX0" fmla="*/ 36636 w 54944"/>
                <a:gd name="connsiteY0" fmla="*/ 1 h 64088"/>
                <a:gd name="connsiteX1" fmla="*/ 18329 w 54944"/>
                <a:gd name="connsiteY1" fmla="*/ 1 h 64088"/>
                <a:gd name="connsiteX2" fmla="*/ 0 w 54944"/>
                <a:gd name="connsiteY2" fmla="*/ 18308 h 64088"/>
                <a:gd name="connsiteX3" fmla="*/ 0 w 54944"/>
                <a:gd name="connsiteY3" fmla="*/ 45780 h 64088"/>
                <a:gd name="connsiteX4" fmla="*/ 5366 w 54944"/>
                <a:gd name="connsiteY4" fmla="*/ 58722 h 64088"/>
                <a:gd name="connsiteX5" fmla="*/ 18329 w 54944"/>
                <a:gd name="connsiteY5" fmla="*/ 64088 h 64088"/>
                <a:gd name="connsiteX6" fmla="*/ 36637 w 54944"/>
                <a:gd name="connsiteY6" fmla="*/ 64088 h 64088"/>
                <a:gd name="connsiteX7" fmla="*/ 49579 w 54944"/>
                <a:gd name="connsiteY7" fmla="*/ 58722 h 64088"/>
                <a:gd name="connsiteX8" fmla="*/ 54944 w 54944"/>
                <a:gd name="connsiteY8" fmla="*/ 45780 h 64088"/>
                <a:gd name="connsiteX9" fmla="*/ 54944 w 54944"/>
                <a:gd name="connsiteY9" fmla="*/ 18308 h 64088"/>
                <a:gd name="connsiteX10" fmla="*/ 49579 w 54944"/>
                <a:gd name="connsiteY10" fmla="*/ 5366 h 64088"/>
                <a:gd name="connsiteX11" fmla="*/ 36637 w 54944"/>
                <a:gd name="connsiteY11" fmla="*/ 0 h 64088"/>
                <a:gd name="connsiteX12" fmla="*/ 18329 w 54944"/>
                <a:gd name="connsiteY12" fmla="*/ 45780 h 64088"/>
                <a:gd name="connsiteX13" fmla="*/ 18329 w 54944"/>
                <a:gd name="connsiteY13" fmla="*/ 18308 h 64088"/>
                <a:gd name="connsiteX14" fmla="*/ 36636 w 54944"/>
                <a:gd name="connsiteY14" fmla="*/ 18308 h 64088"/>
                <a:gd name="connsiteX15" fmla="*/ 36636 w 54944"/>
                <a:gd name="connsiteY15" fmla="*/ 45780 h 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944" h="64088">
                  <a:moveTo>
                    <a:pt x="36636" y="1"/>
                  </a:moveTo>
                  <a:lnTo>
                    <a:pt x="18329" y="1"/>
                  </a:lnTo>
                  <a:cubicBezTo>
                    <a:pt x="8198" y="1"/>
                    <a:pt x="0" y="8199"/>
                    <a:pt x="0" y="18308"/>
                  </a:cubicBezTo>
                  <a:lnTo>
                    <a:pt x="0" y="45780"/>
                  </a:lnTo>
                  <a:cubicBezTo>
                    <a:pt x="0" y="50631"/>
                    <a:pt x="1932" y="55288"/>
                    <a:pt x="5366" y="58722"/>
                  </a:cubicBezTo>
                  <a:cubicBezTo>
                    <a:pt x="8800" y="62156"/>
                    <a:pt x="13458" y="64088"/>
                    <a:pt x="18329" y="64088"/>
                  </a:cubicBezTo>
                  <a:lnTo>
                    <a:pt x="36637" y="64088"/>
                  </a:lnTo>
                  <a:cubicBezTo>
                    <a:pt x="41487" y="64088"/>
                    <a:pt x="46145" y="62156"/>
                    <a:pt x="49579" y="58722"/>
                  </a:cubicBezTo>
                  <a:cubicBezTo>
                    <a:pt x="53013" y="55288"/>
                    <a:pt x="54944" y="50631"/>
                    <a:pt x="54944" y="45780"/>
                  </a:cubicBezTo>
                  <a:lnTo>
                    <a:pt x="54944" y="18308"/>
                  </a:lnTo>
                  <a:cubicBezTo>
                    <a:pt x="54944" y="13458"/>
                    <a:pt x="53013" y="8800"/>
                    <a:pt x="49579" y="5366"/>
                  </a:cubicBezTo>
                  <a:cubicBezTo>
                    <a:pt x="46145" y="1932"/>
                    <a:pt x="41487" y="0"/>
                    <a:pt x="36637" y="0"/>
                  </a:cubicBezTo>
                  <a:close/>
                  <a:moveTo>
                    <a:pt x="18329" y="45780"/>
                  </a:moveTo>
                  <a:lnTo>
                    <a:pt x="18329" y="18308"/>
                  </a:lnTo>
                  <a:lnTo>
                    <a:pt x="36636" y="18308"/>
                  </a:lnTo>
                  <a:lnTo>
                    <a:pt x="36636" y="45780"/>
                  </a:lnTo>
                  <a:close/>
                </a:path>
              </a:pathLst>
            </a:custGeom>
            <a:solidFill>
              <a:srgbClr val="000000"/>
            </a:solidFill>
            <a:ln w="5429" cap="flat">
              <a:noFill/>
              <a:prstDash val="solid"/>
              <a:miter/>
            </a:ln>
          </p:spPr>
          <p:txBody>
            <a:bodyPr rtlCol="0" anchor="ctr"/>
            <a:lstStyle/>
            <a:p>
              <a:endParaRPr lang="en-US"/>
            </a:p>
          </p:txBody>
        </p:sp>
        <p:sp>
          <p:nvSpPr>
            <p:cNvPr id="146" name="Freeform 145">
              <a:extLst>
                <a:ext uri="{FF2B5EF4-FFF2-40B4-BE49-F238E27FC236}">
                  <a16:creationId xmlns:a16="http://schemas.microsoft.com/office/drawing/2014/main" id="{5C7B150C-2A93-B3CE-97B9-A5EB53427C00}"/>
                </a:ext>
              </a:extLst>
            </p:cNvPr>
            <p:cNvSpPr/>
            <p:nvPr/>
          </p:nvSpPr>
          <p:spPr>
            <a:xfrm>
              <a:off x="1037200" y="2087596"/>
              <a:ext cx="54944" cy="64088"/>
            </a:xfrm>
            <a:custGeom>
              <a:avLst/>
              <a:gdLst>
                <a:gd name="connsiteX0" fmla="*/ 36615 w 54944"/>
                <a:gd name="connsiteY0" fmla="*/ 1 h 64088"/>
                <a:gd name="connsiteX1" fmla="*/ 18307 w 54944"/>
                <a:gd name="connsiteY1" fmla="*/ 1 h 64088"/>
                <a:gd name="connsiteX2" fmla="*/ 0 w 54944"/>
                <a:gd name="connsiteY2" fmla="*/ 18308 h 64088"/>
                <a:gd name="connsiteX3" fmla="*/ 0 w 54944"/>
                <a:gd name="connsiteY3" fmla="*/ 45780 h 64088"/>
                <a:gd name="connsiteX4" fmla="*/ 5366 w 54944"/>
                <a:gd name="connsiteY4" fmla="*/ 58722 h 64088"/>
                <a:gd name="connsiteX5" fmla="*/ 18308 w 54944"/>
                <a:gd name="connsiteY5" fmla="*/ 64088 h 64088"/>
                <a:gd name="connsiteX6" fmla="*/ 36616 w 54944"/>
                <a:gd name="connsiteY6" fmla="*/ 64088 h 64088"/>
                <a:gd name="connsiteX7" fmla="*/ 49579 w 54944"/>
                <a:gd name="connsiteY7" fmla="*/ 58722 h 64088"/>
                <a:gd name="connsiteX8" fmla="*/ 54944 w 54944"/>
                <a:gd name="connsiteY8" fmla="*/ 45780 h 64088"/>
                <a:gd name="connsiteX9" fmla="*/ 54944 w 54944"/>
                <a:gd name="connsiteY9" fmla="*/ 18308 h 64088"/>
                <a:gd name="connsiteX10" fmla="*/ 49579 w 54944"/>
                <a:gd name="connsiteY10" fmla="*/ 5366 h 64088"/>
                <a:gd name="connsiteX11" fmla="*/ 36616 w 54944"/>
                <a:gd name="connsiteY11" fmla="*/ 0 h 64088"/>
                <a:gd name="connsiteX12" fmla="*/ 18307 w 54944"/>
                <a:gd name="connsiteY12" fmla="*/ 45780 h 64088"/>
                <a:gd name="connsiteX13" fmla="*/ 18307 w 54944"/>
                <a:gd name="connsiteY13" fmla="*/ 18308 h 64088"/>
                <a:gd name="connsiteX14" fmla="*/ 36615 w 54944"/>
                <a:gd name="connsiteY14" fmla="*/ 18308 h 64088"/>
                <a:gd name="connsiteX15" fmla="*/ 36615 w 54944"/>
                <a:gd name="connsiteY15" fmla="*/ 45780 h 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944" h="64088">
                  <a:moveTo>
                    <a:pt x="36615" y="1"/>
                  </a:moveTo>
                  <a:lnTo>
                    <a:pt x="18307" y="1"/>
                  </a:lnTo>
                  <a:cubicBezTo>
                    <a:pt x="8199" y="1"/>
                    <a:pt x="0" y="8199"/>
                    <a:pt x="0" y="18308"/>
                  </a:cubicBezTo>
                  <a:lnTo>
                    <a:pt x="0" y="45780"/>
                  </a:lnTo>
                  <a:cubicBezTo>
                    <a:pt x="0" y="50631"/>
                    <a:pt x="1932" y="55288"/>
                    <a:pt x="5366" y="58722"/>
                  </a:cubicBezTo>
                  <a:cubicBezTo>
                    <a:pt x="8800" y="62156"/>
                    <a:pt x="13458" y="64088"/>
                    <a:pt x="18308" y="64088"/>
                  </a:cubicBezTo>
                  <a:lnTo>
                    <a:pt x="36616" y="64088"/>
                  </a:lnTo>
                  <a:cubicBezTo>
                    <a:pt x="41487" y="64088"/>
                    <a:pt x="46145" y="62156"/>
                    <a:pt x="49579" y="58722"/>
                  </a:cubicBezTo>
                  <a:cubicBezTo>
                    <a:pt x="53013" y="55288"/>
                    <a:pt x="54944" y="50631"/>
                    <a:pt x="54944" y="45780"/>
                  </a:cubicBezTo>
                  <a:lnTo>
                    <a:pt x="54944" y="18308"/>
                  </a:lnTo>
                  <a:cubicBezTo>
                    <a:pt x="54944" y="13458"/>
                    <a:pt x="53013" y="8800"/>
                    <a:pt x="49579" y="5366"/>
                  </a:cubicBezTo>
                  <a:cubicBezTo>
                    <a:pt x="46145" y="1932"/>
                    <a:pt x="41487" y="0"/>
                    <a:pt x="36616" y="0"/>
                  </a:cubicBezTo>
                  <a:close/>
                  <a:moveTo>
                    <a:pt x="18307" y="45780"/>
                  </a:moveTo>
                  <a:lnTo>
                    <a:pt x="18307" y="18308"/>
                  </a:lnTo>
                  <a:lnTo>
                    <a:pt x="36615" y="18308"/>
                  </a:lnTo>
                  <a:lnTo>
                    <a:pt x="36615" y="45780"/>
                  </a:lnTo>
                  <a:close/>
                </a:path>
              </a:pathLst>
            </a:custGeom>
            <a:solidFill>
              <a:srgbClr val="000000"/>
            </a:solidFill>
            <a:ln w="5429" cap="flat">
              <a:noFill/>
              <a:prstDash val="solid"/>
              <a:miter/>
            </a:ln>
          </p:spPr>
          <p:txBody>
            <a:bodyPr rtlCol="0" anchor="ctr"/>
            <a:lstStyle/>
            <a:p>
              <a:endParaRPr lang="en-US"/>
            </a:p>
          </p:txBody>
        </p:sp>
        <p:sp>
          <p:nvSpPr>
            <p:cNvPr id="147" name="Freeform 146">
              <a:extLst>
                <a:ext uri="{FF2B5EF4-FFF2-40B4-BE49-F238E27FC236}">
                  <a16:creationId xmlns:a16="http://schemas.microsoft.com/office/drawing/2014/main" id="{9481B092-46BE-06F8-C8FB-FD8DAFF5D61F}"/>
                </a:ext>
              </a:extLst>
            </p:cNvPr>
            <p:cNvSpPr/>
            <p:nvPr/>
          </p:nvSpPr>
          <p:spPr>
            <a:xfrm>
              <a:off x="963926" y="2170012"/>
              <a:ext cx="54944" cy="64088"/>
            </a:xfrm>
            <a:custGeom>
              <a:avLst/>
              <a:gdLst>
                <a:gd name="connsiteX0" fmla="*/ 36636 w 54944"/>
                <a:gd name="connsiteY0" fmla="*/ 1 h 64088"/>
                <a:gd name="connsiteX1" fmla="*/ 18329 w 54944"/>
                <a:gd name="connsiteY1" fmla="*/ 1 h 64088"/>
                <a:gd name="connsiteX2" fmla="*/ 0 w 54944"/>
                <a:gd name="connsiteY2" fmla="*/ 18308 h 64088"/>
                <a:gd name="connsiteX3" fmla="*/ 0 w 54944"/>
                <a:gd name="connsiteY3" fmla="*/ 45780 h 64088"/>
                <a:gd name="connsiteX4" fmla="*/ 5366 w 54944"/>
                <a:gd name="connsiteY4" fmla="*/ 58722 h 64088"/>
                <a:gd name="connsiteX5" fmla="*/ 18329 w 54944"/>
                <a:gd name="connsiteY5" fmla="*/ 64088 h 64088"/>
                <a:gd name="connsiteX6" fmla="*/ 36637 w 54944"/>
                <a:gd name="connsiteY6" fmla="*/ 64088 h 64088"/>
                <a:gd name="connsiteX7" fmla="*/ 49579 w 54944"/>
                <a:gd name="connsiteY7" fmla="*/ 58722 h 64088"/>
                <a:gd name="connsiteX8" fmla="*/ 54944 w 54944"/>
                <a:gd name="connsiteY8" fmla="*/ 45780 h 64088"/>
                <a:gd name="connsiteX9" fmla="*/ 54944 w 54944"/>
                <a:gd name="connsiteY9" fmla="*/ 18308 h 64088"/>
                <a:gd name="connsiteX10" fmla="*/ 49579 w 54944"/>
                <a:gd name="connsiteY10" fmla="*/ 5366 h 64088"/>
                <a:gd name="connsiteX11" fmla="*/ 36637 w 54944"/>
                <a:gd name="connsiteY11" fmla="*/ 0 h 64088"/>
                <a:gd name="connsiteX12" fmla="*/ 18329 w 54944"/>
                <a:gd name="connsiteY12" fmla="*/ 45780 h 64088"/>
                <a:gd name="connsiteX13" fmla="*/ 18329 w 54944"/>
                <a:gd name="connsiteY13" fmla="*/ 18308 h 64088"/>
                <a:gd name="connsiteX14" fmla="*/ 36636 w 54944"/>
                <a:gd name="connsiteY14" fmla="*/ 18308 h 64088"/>
                <a:gd name="connsiteX15" fmla="*/ 36636 w 54944"/>
                <a:gd name="connsiteY15" fmla="*/ 45780 h 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944" h="64088">
                  <a:moveTo>
                    <a:pt x="36636" y="1"/>
                  </a:moveTo>
                  <a:lnTo>
                    <a:pt x="18329" y="1"/>
                  </a:lnTo>
                  <a:cubicBezTo>
                    <a:pt x="8198" y="1"/>
                    <a:pt x="0" y="8199"/>
                    <a:pt x="0" y="18308"/>
                  </a:cubicBezTo>
                  <a:lnTo>
                    <a:pt x="0" y="45780"/>
                  </a:lnTo>
                  <a:cubicBezTo>
                    <a:pt x="0" y="50631"/>
                    <a:pt x="1932" y="55288"/>
                    <a:pt x="5366" y="58722"/>
                  </a:cubicBezTo>
                  <a:cubicBezTo>
                    <a:pt x="8800" y="62156"/>
                    <a:pt x="13458" y="64088"/>
                    <a:pt x="18329" y="64088"/>
                  </a:cubicBezTo>
                  <a:lnTo>
                    <a:pt x="36637" y="64088"/>
                  </a:lnTo>
                  <a:cubicBezTo>
                    <a:pt x="41487" y="64088"/>
                    <a:pt x="46145" y="62156"/>
                    <a:pt x="49579" y="58722"/>
                  </a:cubicBezTo>
                  <a:cubicBezTo>
                    <a:pt x="53013" y="55288"/>
                    <a:pt x="54944" y="50631"/>
                    <a:pt x="54944" y="45780"/>
                  </a:cubicBezTo>
                  <a:lnTo>
                    <a:pt x="54944" y="18308"/>
                  </a:lnTo>
                  <a:cubicBezTo>
                    <a:pt x="54944" y="13458"/>
                    <a:pt x="53013" y="8800"/>
                    <a:pt x="49579" y="5366"/>
                  </a:cubicBezTo>
                  <a:cubicBezTo>
                    <a:pt x="46145" y="1932"/>
                    <a:pt x="41487" y="0"/>
                    <a:pt x="36637" y="0"/>
                  </a:cubicBezTo>
                  <a:close/>
                  <a:moveTo>
                    <a:pt x="18329" y="45780"/>
                  </a:moveTo>
                  <a:lnTo>
                    <a:pt x="18329" y="18308"/>
                  </a:lnTo>
                  <a:lnTo>
                    <a:pt x="36636" y="18308"/>
                  </a:lnTo>
                  <a:lnTo>
                    <a:pt x="36636" y="45780"/>
                  </a:lnTo>
                  <a:close/>
                </a:path>
              </a:pathLst>
            </a:custGeom>
            <a:solidFill>
              <a:srgbClr val="000000"/>
            </a:solidFill>
            <a:ln w="5429" cap="flat">
              <a:noFill/>
              <a:prstDash val="solid"/>
              <a:miter/>
            </a:ln>
          </p:spPr>
          <p:txBody>
            <a:bodyPr rtlCol="0" anchor="ctr"/>
            <a:lstStyle/>
            <a:p>
              <a:endParaRPr lang="en-US"/>
            </a:p>
          </p:txBody>
        </p:sp>
        <p:sp>
          <p:nvSpPr>
            <p:cNvPr id="148" name="Freeform 147">
              <a:extLst>
                <a:ext uri="{FF2B5EF4-FFF2-40B4-BE49-F238E27FC236}">
                  <a16:creationId xmlns:a16="http://schemas.microsoft.com/office/drawing/2014/main" id="{97C72098-E441-A142-8A35-38D62F88B78A}"/>
                </a:ext>
              </a:extLst>
            </p:cNvPr>
            <p:cNvSpPr/>
            <p:nvPr/>
          </p:nvSpPr>
          <p:spPr>
            <a:xfrm>
              <a:off x="1037200" y="2170012"/>
              <a:ext cx="54944" cy="64088"/>
            </a:xfrm>
            <a:custGeom>
              <a:avLst/>
              <a:gdLst>
                <a:gd name="connsiteX0" fmla="*/ 36615 w 54944"/>
                <a:gd name="connsiteY0" fmla="*/ 1 h 64088"/>
                <a:gd name="connsiteX1" fmla="*/ 18307 w 54944"/>
                <a:gd name="connsiteY1" fmla="*/ 1 h 64088"/>
                <a:gd name="connsiteX2" fmla="*/ 0 w 54944"/>
                <a:gd name="connsiteY2" fmla="*/ 18308 h 64088"/>
                <a:gd name="connsiteX3" fmla="*/ 0 w 54944"/>
                <a:gd name="connsiteY3" fmla="*/ 45780 h 64088"/>
                <a:gd name="connsiteX4" fmla="*/ 5366 w 54944"/>
                <a:gd name="connsiteY4" fmla="*/ 58722 h 64088"/>
                <a:gd name="connsiteX5" fmla="*/ 18308 w 54944"/>
                <a:gd name="connsiteY5" fmla="*/ 64088 h 64088"/>
                <a:gd name="connsiteX6" fmla="*/ 36616 w 54944"/>
                <a:gd name="connsiteY6" fmla="*/ 64088 h 64088"/>
                <a:gd name="connsiteX7" fmla="*/ 49579 w 54944"/>
                <a:gd name="connsiteY7" fmla="*/ 58722 h 64088"/>
                <a:gd name="connsiteX8" fmla="*/ 54944 w 54944"/>
                <a:gd name="connsiteY8" fmla="*/ 45780 h 64088"/>
                <a:gd name="connsiteX9" fmla="*/ 54944 w 54944"/>
                <a:gd name="connsiteY9" fmla="*/ 18308 h 64088"/>
                <a:gd name="connsiteX10" fmla="*/ 49579 w 54944"/>
                <a:gd name="connsiteY10" fmla="*/ 5366 h 64088"/>
                <a:gd name="connsiteX11" fmla="*/ 36616 w 54944"/>
                <a:gd name="connsiteY11" fmla="*/ 0 h 64088"/>
                <a:gd name="connsiteX12" fmla="*/ 18307 w 54944"/>
                <a:gd name="connsiteY12" fmla="*/ 45780 h 64088"/>
                <a:gd name="connsiteX13" fmla="*/ 18307 w 54944"/>
                <a:gd name="connsiteY13" fmla="*/ 18308 h 64088"/>
                <a:gd name="connsiteX14" fmla="*/ 36615 w 54944"/>
                <a:gd name="connsiteY14" fmla="*/ 18308 h 64088"/>
                <a:gd name="connsiteX15" fmla="*/ 36615 w 54944"/>
                <a:gd name="connsiteY15" fmla="*/ 45780 h 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944" h="64088">
                  <a:moveTo>
                    <a:pt x="36615" y="1"/>
                  </a:moveTo>
                  <a:lnTo>
                    <a:pt x="18307" y="1"/>
                  </a:lnTo>
                  <a:cubicBezTo>
                    <a:pt x="8199" y="1"/>
                    <a:pt x="0" y="8199"/>
                    <a:pt x="0" y="18308"/>
                  </a:cubicBezTo>
                  <a:lnTo>
                    <a:pt x="0" y="45780"/>
                  </a:lnTo>
                  <a:cubicBezTo>
                    <a:pt x="0" y="50631"/>
                    <a:pt x="1932" y="55288"/>
                    <a:pt x="5366" y="58722"/>
                  </a:cubicBezTo>
                  <a:cubicBezTo>
                    <a:pt x="8800" y="62156"/>
                    <a:pt x="13458" y="64088"/>
                    <a:pt x="18308" y="64088"/>
                  </a:cubicBezTo>
                  <a:lnTo>
                    <a:pt x="36616" y="64088"/>
                  </a:lnTo>
                  <a:cubicBezTo>
                    <a:pt x="41487" y="64088"/>
                    <a:pt x="46145" y="62156"/>
                    <a:pt x="49579" y="58722"/>
                  </a:cubicBezTo>
                  <a:cubicBezTo>
                    <a:pt x="53013" y="55288"/>
                    <a:pt x="54944" y="50631"/>
                    <a:pt x="54944" y="45780"/>
                  </a:cubicBezTo>
                  <a:lnTo>
                    <a:pt x="54944" y="18308"/>
                  </a:lnTo>
                  <a:cubicBezTo>
                    <a:pt x="54944" y="13458"/>
                    <a:pt x="53013" y="8800"/>
                    <a:pt x="49579" y="5366"/>
                  </a:cubicBezTo>
                  <a:cubicBezTo>
                    <a:pt x="46145" y="1932"/>
                    <a:pt x="41487" y="0"/>
                    <a:pt x="36616" y="0"/>
                  </a:cubicBezTo>
                  <a:close/>
                  <a:moveTo>
                    <a:pt x="18307" y="45780"/>
                  </a:moveTo>
                  <a:lnTo>
                    <a:pt x="18307" y="18308"/>
                  </a:lnTo>
                  <a:lnTo>
                    <a:pt x="36615" y="18308"/>
                  </a:lnTo>
                  <a:lnTo>
                    <a:pt x="36615" y="45780"/>
                  </a:lnTo>
                  <a:close/>
                </a:path>
              </a:pathLst>
            </a:custGeom>
            <a:solidFill>
              <a:srgbClr val="000000"/>
            </a:solidFill>
            <a:ln w="5429" cap="flat">
              <a:noFill/>
              <a:prstDash val="solid"/>
              <a:miter/>
            </a:ln>
          </p:spPr>
          <p:txBody>
            <a:bodyPr rtlCol="0" anchor="ctr"/>
            <a:lstStyle/>
            <a:p>
              <a:endParaRPr lang="en-US"/>
            </a:p>
          </p:txBody>
        </p:sp>
        <p:sp>
          <p:nvSpPr>
            <p:cNvPr id="149" name="Freeform 148">
              <a:extLst>
                <a:ext uri="{FF2B5EF4-FFF2-40B4-BE49-F238E27FC236}">
                  <a16:creationId xmlns:a16="http://schemas.microsoft.com/office/drawing/2014/main" id="{50E487C2-1A95-5361-CD78-5C782C76D9CA}"/>
                </a:ext>
              </a:extLst>
            </p:cNvPr>
            <p:cNvSpPr/>
            <p:nvPr/>
          </p:nvSpPr>
          <p:spPr>
            <a:xfrm>
              <a:off x="1110452" y="2170012"/>
              <a:ext cx="54944" cy="64088"/>
            </a:xfrm>
            <a:custGeom>
              <a:avLst/>
              <a:gdLst>
                <a:gd name="connsiteX0" fmla="*/ 36636 w 54944"/>
                <a:gd name="connsiteY0" fmla="*/ 1 h 64088"/>
                <a:gd name="connsiteX1" fmla="*/ 18307 w 54944"/>
                <a:gd name="connsiteY1" fmla="*/ 1 h 64088"/>
                <a:gd name="connsiteX2" fmla="*/ 0 w 54944"/>
                <a:gd name="connsiteY2" fmla="*/ 18308 h 64088"/>
                <a:gd name="connsiteX3" fmla="*/ 0 w 54944"/>
                <a:gd name="connsiteY3" fmla="*/ 45780 h 64088"/>
                <a:gd name="connsiteX4" fmla="*/ 5366 w 54944"/>
                <a:gd name="connsiteY4" fmla="*/ 58722 h 64088"/>
                <a:gd name="connsiteX5" fmla="*/ 18308 w 54944"/>
                <a:gd name="connsiteY5" fmla="*/ 64088 h 64088"/>
                <a:gd name="connsiteX6" fmla="*/ 36637 w 54944"/>
                <a:gd name="connsiteY6" fmla="*/ 64088 h 64088"/>
                <a:gd name="connsiteX7" fmla="*/ 49579 w 54944"/>
                <a:gd name="connsiteY7" fmla="*/ 58722 h 64088"/>
                <a:gd name="connsiteX8" fmla="*/ 54944 w 54944"/>
                <a:gd name="connsiteY8" fmla="*/ 45780 h 64088"/>
                <a:gd name="connsiteX9" fmla="*/ 54944 w 54944"/>
                <a:gd name="connsiteY9" fmla="*/ 18308 h 64088"/>
                <a:gd name="connsiteX10" fmla="*/ 49579 w 54944"/>
                <a:gd name="connsiteY10" fmla="*/ 5366 h 64088"/>
                <a:gd name="connsiteX11" fmla="*/ 36637 w 54944"/>
                <a:gd name="connsiteY11" fmla="*/ 0 h 64088"/>
                <a:gd name="connsiteX12" fmla="*/ 18329 w 54944"/>
                <a:gd name="connsiteY12" fmla="*/ 45780 h 64088"/>
                <a:gd name="connsiteX13" fmla="*/ 18307 w 54944"/>
                <a:gd name="connsiteY13" fmla="*/ 18308 h 64088"/>
                <a:gd name="connsiteX14" fmla="*/ 36615 w 54944"/>
                <a:gd name="connsiteY14" fmla="*/ 18308 h 64088"/>
                <a:gd name="connsiteX15" fmla="*/ 36615 w 54944"/>
                <a:gd name="connsiteY15" fmla="*/ 45780 h 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944" h="64088">
                  <a:moveTo>
                    <a:pt x="36636" y="1"/>
                  </a:moveTo>
                  <a:lnTo>
                    <a:pt x="18307" y="1"/>
                  </a:lnTo>
                  <a:cubicBezTo>
                    <a:pt x="8199" y="1"/>
                    <a:pt x="0" y="8199"/>
                    <a:pt x="0" y="18308"/>
                  </a:cubicBezTo>
                  <a:lnTo>
                    <a:pt x="0" y="45780"/>
                  </a:lnTo>
                  <a:cubicBezTo>
                    <a:pt x="0" y="50631"/>
                    <a:pt x="1932" y="55288"/>
                    <a:pt x="5366" y="58722"/>
                  </a:cubicBezTo>
                  <a:cubicBezTo>
                    <a:pt x="8800" y="62156"/>
                    <a:pt x="13458" y="64088"/>
                    <a:pt x="18308" y="64088"/>
                  </a:cubicBezTo>
                  <a:lnTo>
                    <a:pt x="36637" y="64088"/>
                  </a:lnTo>
                  <a:cubicBezTo>
                    <a:pt x="41487" y="64088"/>
                    <a:pt x="46145" y="62156"/>
                    <a:pt x="49579" y="58722"/>
                  </a:cubicBezTo>
                  <a:cubicBezTo>
                    <a:pt x="53013" y="55288"/>
                    <a:pt x="54944" y="50631"/>
                    <a:pt x="54944" y="45780"/>
                  </a:cubicBezTo>
                  <a:lnTo>
                    <a:pt x="54944" y="18308"/>
                  </a:lnTo>
                  <a:cubicBezTo>
                    <a:pt x="54944" y="13458"/>
                    <a:pt x="53013" y="8800"/>
                    <a:pt x="49579" y="5366"/>
                  </a:cubicBezTo>
                  <a:cubicBezTo>
                    <a:pt x="46145" y="1932"/>
                    <a:pt x="41487" y="0"/>
                    <a:pt x="36637" y="0"/>
                  </a:cubicBezTo>
                  <a:close/>
                  <a:moveTo>
                    <a:pt x="18329" y="45780"/>
                  </a:moveTo>
                  <a:lnTo>
                    <a:pt x="18307" y="18308"/>
                  </a:lnTo>
                  <a:lnTo>
                    <a:pt x="36615" y="18308"/>
                  </a:lnTo>
                  <a:lnTo>
                    <a:pt x="36615" y="45780"/>
                  </a:lnTo>
                  <a:close/>
                </a:path>
              </a:pathLst>
            </a:custGeom>
            <a:solidFill>
              <a:srgbClr val="000000"/>
            </a:solidFill>
            <a:ln w="5429" cap="flat">
              <a:noFill/>
              <a:prstDash val="solid"/>
              <a:miter/>
            </a:ln>
          </p:spPr>
          <p:txBody>
            <a:bodyPr rtlCol="0" anchor="ctr"/>
            <a:lstStyle/>
            <a:p>
              <a:endParaRPr lang="en-US"/>
            </a:p>
          </p:txBody>
        </p:sp>
        <p:sp>
          <p:nvSpPr>
            <p:cNvPr id="150" name="Freeform 149">
              <a:extLst>
                <a:ext uri="{FF2B5EF4-FFF2-40B4-BE49-F238E27FC236}">
                  <a16:creationId xmlns:a16="http://schemas.microsoft.com/office/drawing/2014/main" id="{98FA28DD-66EB-AAC5-DB5C-1762B0EB475B}"/>
                </a:ext>
              </a:extLst>
            </p:cNvPr>
            <p:cNvSpPr/>
            <p:nvPr/>
          </p:nvSpPr>
          <p:spPr>
            <a:xfrm>
              <a:off x="927310" y="1776232"/>
              <a:ext cx="375449" cy="549447"/>
            </a:xfrm>
            <a:custGeom>
              <a:avLst/>
              <a:gdLst>
                <a:gd name="connsiteX0" fmla="*/ 246712 w 375449"/>
                <a:gd name="connsiteY0" fmla="*/ 8247 h 549447"/>
                <a:gd name="connsiteX1" fmla="*/ 227932 w 375449"/>
                <a:gd name="connsiteY1" fmla="*/ 9170 h 549447"/>
                <a:gd name="connsiteX2" fmla="*/ 219776 w 375449"/>
                <a:gd name="connsiteY2" fmla="*/ 14664 h 549447"/>
                <a:gd name="connsiteX3" fmla="*/ 202434 w 375449"/>
                <a:gd name="connsiteY3" fmla="*/ 3075 h 549447"/>
                <a:gd name="connsiteX4" fmla="*/ 182131 w 375449"/>
                <a:gd name="connsiteY4" fmla="*/ 3075 h 549447"/>
                <a:gd name="connsiteX5" fmla="*/ 164832 w 375449"/>
                <a:gd name="connsiteY5" fmla="*/ 14664 h 549447"/>
                <a:gd name="connsiteX6" fmla="*/ 147491 w 375449"/>
                <a:gd name="connsiteY6" fmla="*/ 3075 h 549447"/>
                <a:gd name="connsiteX7" fmla="*/ 127187 w 375449"/>
                <a:gd name="connsiteY7" fmla="*/ 3075 h 549447"/>
                <a:gd name="connsiteX8" fmla="*/ 109888 w 375449"/>
                <a:gd name="connsiteY8" fmla="*/ 14664 h 549447"/>
                <a:gd name="connsiteX9" fmla="*/ 92547 w 375449"/>
                <a:gd name="connsiteY9" fmla="*/ 3075 h 549447"/>
                <a:gd name="connsiteX10" fmla="*/ 72243 w 375449"/>
                <a:gd name="connsiteY10" fmla="*/ 3075 h 549447"/>
                <a:gd name="connsiteX11" fmla="*/ 54944 w 375449"/>
                <a:gd name="connsiteY11" fmla="*/ 14664 h 549447"/>
                <a:gd name="connsiteX12" fmla="*/ 46788 w 375449"/>
                <a:gd name="connsiteY12" fmla="*/ 9170 h 549447"/>
                <a:gd name="connsiteX13" fmla="*/ 27966 w 375449"/>
                <a:gd name="connsiteY13" fmla="*/ 8247 h 549447"/>
                <a:gd name="connsiteX14" fmla="*/ 18307 w 375449"/>
                <a:gd name="connsiteY14" fmla="*/ 24430 h 549447"/>
                <a:gd name="connsiteX15" fmla="*/ 18307 w 375449"/>
                <a:gd name="connsiteY15" fmla="*/ 129896 h 549447"/>
                <a:gd name="connsiteX16" fmla="*/ 0 w 375449"/>
                <a:gd name="connsiteY16" fmla="*/ 155672 h 549447"/>
                <a:gd name="connsiteX17" fmla="*/ 0 w 375449"/>
                <a:gd name="connsiteY17" fmla="*/ 467031 h 549447"/>
                <a:gd name="connsiteX18" fmla="*/ 27472 w 375449"/>
                <a:gd name="connsiteY18" fmla="*/ 494503 h 549447"/>
                <a:gd name="connsiteX19" fmla="*/ 130817 w 375449"/>
                <a:gd name="connsiteY19" fmla="*/ 494503 h 549447"/>
                <a:gd name="connsiteX20" fmla="*/ 177348 w 375449"/>
                <a:gd name="connsiteY20" fmla="*/ 530861 h 549447"/>
                <a:gd name="connsiteX21" fmla="*/ 179044 w 375449"/>
                <a:gd name="connsiteY21" fmla="*/ 534274 h 549447"/>
                <a:gd name="connsiteX22" fmla="*/ 203619 w 375449"/>
                <a:gd name="connsiteY22" fmla="*/ 549448 h 549447"/>
                <a:gd name="connsiteX23" fmla="*/ 327502 w 375449"/>
                <a:gd name="connsiteY23" fmla="*/ 549448 h 549447"/>
                <a:gd name="connsiteX24" fmla="*/ 352077 w 375449"/>
                <a:gd name="connsiteY24" fmla="*/ 534274 h 549447"/>
                <a:gd name="connsiteX25" fmla="*/ 364826 w 375449"/>
                <a:gd name="connsiteY25" fmla="*/ 508798 h 549447"/>
                <a:gd name="connsiteX26" fmla="*/ 364826 w 375449"/>
                <a:gd name="connsiteY26" fmla="*/ 508776 h 549447"/>
                <a:gd name="connsiteX27" fmla="*/ 375450 w 375449"/>
                <a:gd name="connsiteY27" fmla="*/ 463726 h 549447"/>
                <a:gd name="connsiteX28" fmla="*/ 375450 w 375449"/>
                <a:gd name="connsiteY28" fmla="*/ 371804 h 549447"/>
                <a:gd name="connsiteX29" fmla="*/ 332031 w 375449"/>
                <a:gd name="connsiteY29" fmla="*/ 318062 h 549447"/>
                <a:gd name="connsiteX30" fmla="*/ 274724 w 375449"/>
                <a:gd name="connsiteY30" fmla="*/ 305764 h 549447"/>
                <a:gd name="connsiteX31" fmla="*/ 274724 w 375449"/>
                <a:gd name="connsiteY31" fmla="*/ 155678 h 549447"/>
                <a:gd name="connsiteX32" fmla="*/ 256395 w 375449"/>
                <a:gd name="connsiteY32" fmla="*/ 129901 h 549447"/>
                <a:gd name="connsiteX33" fmla="*/ 256395 w 375449"/>
                <a:gd name="connsiteY33" fmla="*/ 24435 h 549447"/>
                <a:gd name="connsiteX34" fmla="*/ 246716 w 375449"/>
                <a:gd name="connsiteY34" fmla="*/ 8253 h 549447"/>
                <a:gd name="connsiteX35" fmla="*/ 36616 w 375449"/>
                <a:gd name="connsiteY35" fmla="*/ 24430 h 549447"/>
                <a:gd name="connsiteX36" fmla="*/ 49858 w 375449"/>
                <a:gd name="connsiteY36" fmla="*/ 33251 h 549447"/>
                <a:gd name="connsiteX37" fmla="*/ 60010 w 375449"/>
                <a:gd name="connsiteY37" fmla="*/ 33251 h 549447"/>
                <a:gd name="connsiteX38" fmla="*/ 82417 w 375449"/>
                <a:gd name="connsiteY38" fmla="*/ 18313 h 549447"/>
                <a:gd name="connsiteX39" fmla="*/ 104803 w 375449"/>
                <a:gd name="connsiteY39" fmla="*/ 33229 h 549447"/>
                <a:gd name="connsiteX40" fmla="*/ 104803 w 375449"/>
                <a:gd name="connsiteY40" fmla="*/ 33251 h 549447"/>
                <a:gd name="connsiteX41" fmla="*/ 114955 w 375449"/>
                <a:gd name="connsiteY41" fmla="*/ 33251 h 549447"/>
                <a:gd name="connsiteX42" fmla="*/ 137362 w 375449"/>
                <a:gd name="connsiteY42" fmla="*/ 18312 h 549447"/>
                <a:gd name="connsiteX43" fmla="*/ 159747 w 375449"/>
                <a:gd name="connsiteY43" fmla="*/ 33229 h 549447"/>
                <a:gd name="connsiteX44" fmla="*/ 159747 w 375449"/>
                <a:gd name="connsiteY44" fmla="*/ 33250 h 549447"/>
                <a:gd name="connsiteX45" fmla="*/ 169899 w 375449"/>
                <a:gd name="connsiteY45" fmla="*/ 33250 h 549447"/>
                <a:gd name="connsiteX46" fmla="*/ 192306 w 375449"/>
                <a:gd name="connsiteY46" fmla="*/ 18312 h 549447"/>
                <a:gd name="connsiteX47" fmla="*/ 214691 w 375449"/>
                <a:gd name="connsiteY47" fmla="*/ 33228 h 549447"/>
                <a:gd name="connsiteX48" fmla="*/ 214691 w 375449"/>
                <a:gd name="connsiteY48" fmla="*/ 33250 h 549447"/>
                <a:gd name="connsiteX49" fmla="*/ 224843 w 375449"/>
                <a:gd name="connsiteY49" fmla="*/ 33250 h 549447"/>
                <a:gd name="connsiteX50" fmla="*/ 238086 w 375449"/>
                <a:gd name="connsiteY50" fmla="*/ 24428 h 549447"/>
                <a:gd name="connsiteX51" fmla="*/ 238086 w 375449"/>
                <a:gd name="connsiteY51" fmla="*/ 128202 h 549447"/>
                <a:gd name="connsiteX52" fmla="*/ 36616 w 375449"/>
                <a:gd name="connsiteY52" fmla="*/ 128202 h 549447"/>
                <a:gd name="connsiteX53" fmla="*/ 18308 w 375449"/>
                <a:gd name="connsiteY53" fmla="*/ 467035 h 549447"/>
                <a:gd name="connsiteX54" fmla="*/ 18308 w 375449"/>
                <a:gd name="connsiteY54" fmla="*/ 155676 h 549447"/>
                <a:gd name="connsiteX55" fmla="*/ 27473 w 375449"/>
                <a:gd name="connsiteY55" fmla="*/ 146532 h 549447"/>
                <a:gd name="connsiteX56" fmla="*/ 247250 w 375449"/>
                <a:gd name="connsiteY56" fmla="*/ 146532 h 549447"/>
                <a:gd name="connsiteX57" fmla="*/ 253711 w 375449"/>
                <a:gd name="connsiteY57" fmla="*/ 149215 h 549447"/>
                <a:gd name="connsiteX58" fmla="*/ 256394 w 375449"/>
                <a:gd name="connsiteY58" fmla="*/ 155676 h 549447"/>
                <a:gd name="connsiteX59" fmla="*/ 256394 w 375449"/>
                <a:gd name="connsiteY59" fmla="*/ 302328 h 549447"/>
                <a:gd name="connsiteX60" fmla="*/ 228299 w 375449"/>
                <a:gd name="connsiteY60" fmla="*/ 313553 h 549447"/>
                <a:gd name="connsiteX61" fmla="*/ 219778 w 375449"/>
                <a:gd name="connsiteY61" fmla="*/ 311363 h 549447"/>
                <a:gd name="connsiteX62" fmla="*/ 201449 w 375449"/>
                <a:gd name="connsiteY62" fmla="*/ 311363 h 549447"/>
                <a:gd name="connsiteX63" fmla="*/ 183142 w 375449"/>
                <a:gd name="connsiteY63" fmla="*/ 329671 h 549447"/>
                <a:gd name="connsiteX64" fmla="*/ 183142 w 375449"/>
                <a:gd name="connsiteY64" fmla="*/ 357143 h 549447"/>
                <a:gd name="connsiteX65" fmla="*/ 188507 w 375449"/>
                <a:gd name="connsiteY65" fmla="*/ 370085 h 549447"/>
                <a:gd name="connsiteX66" fmla="*/ 201449 w 375449"/>
                <a:gd name="connsiteY66" fmla="*/ 375451 h 549447"/>
                <a:gd name="connsiteX67" fmla="*/ 219778 w 375449"/>
                <a:gd name="connsiteY67" fmla="*/ 375451 h 549447"/>
                <a:gd name="connsiteX68" fmla="*/ 234845 w 375449"/>
                <a:gd name="connsiteY68" fmla="*/ 367510 h 549447"/>
                <a:gd name="connsiteX69" fmla="*/ 241863 w 375449"/>
                <a:gd name="connsiteY69" fmla="*/ 371159 h 549447"/>
                <a:gd name="connsiteX70" fmla="*/ 256393 w 375449"/>
                <a:gd name="connsiteY70" fmla="*/ 376567 h 549447"/>
                <a:gd name="connsiteX71" fmla="*/ 256393 w 375449"/>
                <a:gd name="connsiteY71" fmla="*/ 467033 h 549447"/>
                <a:gd name="connsiteX72" fmla="*/ 253711 w 375449"/>
                <a:gd name="connsiteY72" fmla="*/ 473515 h 549447"/>
                <a:gd name="connsiteX73" fmla="*/ 247250 w 375449"/>
                <a:gd name="connsiteY73" fmla="*/ 476198 h 549447"/>
                <a:gd name="connsiteX74" fmla="*/ 27473 w 375449"/>
                <a:gd name="connsiteY74" fmla="*/ 476198 h 549447"/>
                <a:gd name="connsiteX75" fmla="*/ 18308 w 375449"/>
                <a:gd name="connsiteY75" fmla="*/ 467033 h 549447"/>
                <a:gd name="connsiteX76" fmla="*/ 219778 w 375449"/>
                <a:gd name="connsiteY76" fmla="*/ 329866 h 549447"/>
                <a:gd name="connsiteX77" fmla="*/ 219778 w 375449"/>
                <a:gd name="connsiteY77" fmla="*/ 346049 h 549447"/>
                <a:gd name="connsiteX78" fmla="*/ 219778 w 375449"/>
                <a:gd name="connsiteY78" fmla="*/ 357145 h 549447"/>
                <a:gd name="connsiteX79" fmla="*/ 201449 w 375449"/>
                <a:gd name="connsiteY79" fmla="*/ 357145 h 549447"/>
                <a:gd name="connsiteX80" fmla="*/ 201449 w 375449"/>
                <a:gd name="connsiteY80" fmla="*/ 329672 h 549447"/>
                <a:gd name="connsiteX81" fmla="*/ 219757 w 375449"/>
                <a:gd name="connsiteY81" fmla="*/ 329672 h 549447"/>
                <a:gd name="connsiteX82" fmla="*/ 357139 w 375449"/>
                <a:gd name="connsiteY82" fmla="*/ 371804 h 549447"/>
                <a:gd name="connsiteX83" fmla="*/ 357139 w 375449"/>
                <a:gd name="connsiteY83" fmla="*/ 463726 h 549447"/>
                <a:gd name="connsiteX84" fmla="*/ 348426 w 375449"/>
                <a:gd name="connsiteY84" fmla="*/ 500577 h 549447"/>
                <a:gd name="connsiteX85" fmla="*/ 335677 w 375449"/>
                <a:gd name="connsiteY85" fmla="*/ 526053 h 549447"/>
                <a:gd name="connsiteX86" fmla="*/ 335677 w 375449"/>
                <a:gd name="connsiteY86" fmla="*/ 526074 h 549447"/>
                <a:gd name="connsiteX87" fmla="*/ 327499 w 375449"/>
                <a:gd name="connsiteY87" fmla="*/ 531140 h 549447"/>
                <a:gd name="connsiteX88" fmla="*/ 203616 w 375449"/>
                <a:gd name="connsiteY88" fmla="*/ 531140 h 549447"/>
                <a:gd name="connsiteX89" fmla="*/ 195439 w 375449"/>
                <a:gd name="connsiteY89" fmla="*/ 526074 h 549447"/>
                <a:gd name="connsiteX90" fmla="*/ 191339 w 375449"/>
                <a:gd name="connsiteY90" fmla="*/ 517897 h 549447"/>
                <a:gd name="connsiteX91" fmla="*/ 191339 w 375449"/>
                <a:gd name="connsiteY91" fmla="*/ 517876 h 549447"/>
                <a:gd name="connsiteX92" fmla="*/ 183141 w 375449"/>
                <a:gd name="connsiteY92" fmla="*/ 512810 h 549447"/>
                <a:gd name="connsiteX93" fmla="*/ 151333 w 375449"/>
                <a:gd name="connsiteY93" fmla="*/ 494503 h 549447"/>
                <a:gd name="connsiteX94" fmla="*/ 247249 w 375449"/>
                <a:gd name="connsiteY94" fmla="*/ 494503 h 549447"/>
                <a:gd name="connsiteX95" fmla="*/ 274721 w 375449"/>
                <a:gd name="connsiteY95" fmla="*/ 467031 h 549447"/>
                <a:gd name="connsiteX96" fmla="*/ 274721 w 375449"/>
                <a:gd name="connsiteY96" fmla="*/ 383411 h 549447"/>
                <a:gd name="connsiteX97" fmla="*/ 308139 w 375449"/>
                <a:gd name="connsiteY97" fmla="*/ 395902 h 549447"/>
                <a:gd name="connsiteX98" fmla="*/ 308139 w 375449"/>
                <a:gd name="connsiteY98" fmla="*/ 395880 h 549447"/>
                <a:gd name="connsiteX99" fmla="*/ 315243 w 375449"/>
                <a:gd name="connsiteY99" fmla="*/ 395752 h 549447"/>
                <a:gd name="connsiteX100" fmla="*/ 320115 w 375449"/>
                <a:gd name="connsiteY100" fmla="*/ 390579 h 549447"/>
                <a:gd name="connsiteX101" fmla="*/ 319814 w 375449"/>
                <a:gd name="connsiteY101" fmla="*/ 383497 h 549447"/>
                <a:gd name="connsiteX102" fmla="*/ 314556 w 375449"/>
                <a:gd name="connsiteY102" fmla="*/ 378732 h 549447"/>
                <a:gd name="connsiteX103" fmla="*/ 268776 w 375449"/>
                <a:gd name="connsiteY103" fmla="*/ 361626 h 549447"/>
                <a:gd name="connsiteX104" fmla="*/ 248279 w 375449"/>
                <a:gd name="connsiteY104" fmla="*/ 353964 h 549447"/>
                <a:gd name="connsiteX105" fmla="*/ 248258 w 375449"/>
                <a:gd name="connsiteY105" fmla="*/ 353964 h 549447"/>
                <a:gd name="connsiteX106" fmla="*/ 238536 w 375449"/>
                <a:gd name="connsiteY106" fmla="*/ 344778 h 549447"/>
                <a:gd name="connsiteX107" fmla="*/ 238299 w 375449"/>
                <a:gd name="connsiteY107" fmla="*/ 331385 h 549447"/>
                <a:gd name="connsiteX108" fmla="*/ 257959 w 375449"/>
                <a:gd name="connsiteY108" fmla="*/ 320912 h 549447"/>
                <a:gd name="connsiteX109" fmla="*/ 328161 w 375449"/>
                <a:gd name="connsiteY109" fmla="*/ 335957 h 549447"/>
                <a:gd name="connsiteX110" fmla="*/ 357136 w 375449"/>
                <a:gd name="connsiteY110" fmla="*/ 371799 h 549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375449" h="549447">
                  <a:moveTo>
                    <a:pt x="246712" y="8247"/>
                  </a:moveTo>
                  <a:cubicBezTo>
                    <a:pt x="240767" y="5071"/>
                    <a:pt x="233555" y="5414"/>
                    <a:pt x="227932" y="9170"/>
                  </a:cubicBezTo>
                  <a:lnTo>
                    <a:pt x="219776" y="14664"/>
                  </a:lnTo>
                  <a:lnTo>
                    <a:pt x="202434" y="3075"/>
                  </a:lnTo>
                  <a:cubicBezTo>
                    <a:pt x="196296" y="-1025"/>
                    <a:pt x="188291" y="-1025"/>
                    <a:pt x="182131" y="3075"/>
                  </a:cubicBezTo>
                  <a:lnTo>
                    <a:pt x="164832" y="14664"/>
                  </a:lnTo>
                  <a:lnTo>
                    <a:pt x="147491" y="3075"/>
                  </a:lnTo>
                  <a:cubicBezTo>
                    <a:pt x="141352" y="-1025"/>
                    <a:pt x="133347" y="-1025"/>
                    <a:pt x="127187" y="3075"/>
                  </a:cubicBezTo>
                  <a:lnTo>
                    <a:pt x="109888" y="14664"/>
                  </a:lnTo>
                  <a:lnTo>
                    <a:pt x="92547" y="3075"/>
                  </a:lnTo>
                  <a:cubicBezTo>
                    <a:pt x="86408" y="-1025"/>
                    <a:pt x="78403" y="-1025"/>
                    <a:pt x="72243" y="3075"/>
                  </a:cubicBezTo>
                  <a:lnTo>
                    <a:pt x="54944" y="14664"/>
                  </a:lnTo>
                  <a:lnTo>
                    <a:pt x="46788" y="9170"/>
                  </a:lnTo>
                  <a:cubicBezTo>
                    <a:pt x="41165" y="5414"/>
                    <a:pt x="33933" y="5071"/>
                    <a:pt x="27966" y="8247"/>
                  </a:cubicBezTo>
                  <a:cubicBezTo>
                    <a:pt x="22021" y="11445"/>
                    <a:pt x="18286" y="17669"/>
                    <a:pt x="18307" y="24430"/>
                  </a:cubicBezTo>
                  <a:lnTo>
                    <a:pt x="18307" y="129896"/>
                  </a:lnTo>
                  <a:cubicBezTo>
                    <a:pt x="7361" y="133759"/>
                    <a:pt x="43" y="144082"/>
                    <a:pt x="0" y="155672"/>
                  </a:cubicBezTo>
                  <a:lnTo>
                    <a:pt x="0" y="467031"/>
                  </a:lnTo>
                  <a:cubicBezTo>
                    <a:pt x="0" y="482205"/>
                    <a:pt x="12298" y="494503"/>
                    <a:pt x="27472" y="494503"/>
                  </a:cubicBezTo>
                  <a:lnTo>
                    <a:pt x="130817" y="494503"/>
                  </a:lnTo>
                  <a:cubicBezTo>
                    <a:pt x="138286" y="514378"/>
                    <a:pt x="156250" y="528415"/>
                    <a:pt x="177348" y="530861"/>
                  </a:cubicBezTo>
                  <a:lnTo>
                    <a:pt x="179044" y="534274"/>
                  </a:lnTo>
                  <a:cubicBezTo>
                    <a:pt x="183680" y="543589"/>
                    <a:pt x="193209" y="549471"/>
                    <a:pt x="203619" y="549448"/>
                  </a:cubicBezTo>
                  <a:lnTo>
                    <a:pt x="327502" y="549448"/>
                  </a:lnTo>
                  <a:cubicBezTo>
                    <a:pt x="337911" y="549471"/>
                    <a:pt x="347441" y="543589"/>
                    <a:pt x="352077" y="534274"/>
                  </a:cubicBezTo>
                  <a:lnTo>
                    <a:pt x="364826" y="508798"/>
                  </a:lnTo>
                  <a:lnTo>
                    <a:pt x="364826" y="508776"/>
                  </a:lnTo>
                  <a:cubicBezTo>
                    <a:pt x="371801" y="494783"/>
                    <a:pt x="375428" y="479372"/>
                    <a:pt x="375450" y="463726"/>
                  </a:cubicBezTo>
                  <a:lnTo>
                    <a:pt x="375450" y="371804"/>
                  </a:lnTo>
                  <a:cubicBezTo>
                    <a:pt x="375343" y="345921"/>
                    <a:pt x="357292" y="323599"/>
                    <a:pt x="332031" y="318062"/>
                  </a:cubicBezTo>
                  <a:lnTo>
                    <a:pt x="274724" y="305764"/>
                  </a:lnTo>
                  <a:lnTo>
                    <a:pt x="274724" y="155678"/>
                  </a:lnTo>
                  <a:cubicBezTo>
                    <a:pt x="274660" y="144088"/>
                    <a:pt x="267341" y="133764"/>
                    <a:pt x="256395" y="129901"/>
                  </a:cubicBezTo>
                  <a:lnTo>
                    <a:pt x="256395" y="24435"/>
                  </a:lnTo>
                  <a:cubicBezTo>
                    <a:pt x="256417" y="17674"/>
                    <a:pt x="252682" y="11450"/>
                    <a:pt x="246716" y="8253"/>
                  </a:cubicBezTo>
                  <a:close/>
                  <a:moveTo>
                    <a:pt x="36616" y="24430"/>
                  </a:moveTo>
                  <a:lnTo>
                    <a:pt x="49858" y="33251"/>
                  </a:lnTo>
                  <a:cubicBezTo>
                    <a:pt x="52927" y="35290"/>
                    <a:pt x="56941" y="35290"/>
                    <a:pt x="60010" y="33251"/>
                  </a:cubicBezTo>
                  <a:lnTo>
                    <a:pt x="82417" y="18313"/>
                  </a:lnTo>
                  <a:lnTo>
                    <a:pt x="104803" y="33229"/>
                  </a:lnTo>
                  <a:lnTo>
                    <a:pt x="104803" y="33251"/>
                  </a:lnTo>
                  <a:cubicBezTo>
                    <a:pt x="107872" y="35290"/>
                    <a:pt x="111885" y="35290"/>
                    <a:pt x="114955" y="33251"/>
                  </a:cubicBezTo>
                  <a:lnTo>
                    <a:pt x="137362" y="18312"/>
                  </a:lnTo>
                  <a:lnTo>
                    <a:pt x="159747" y="33229"/>
                  </a:lnTo>
                  <a:lnTo>
                    <a:pt x="159747" y="33250"/>
                  </a:lnTo>
                  <a:cubicBezTo>
                    <a:pt x="162816" y="35289"/>
                    <a:pt x="166830" y="35289"/>
                    <a:pt x="169899" y="33250"/>
                  </a:cubicBezTo>
                  <a:lnTo>
                    <a:pt x="192306" y="18312"/>
                  </a:lnTo>
                  <a:lnTo>
                    <a:pt x="214691" y="33228"/>
                  </a:lnTo>
                  <a:lnTo>
                    <a:pt x="214691" y="33250"/>
                  </a:lnTo>
                  <a:cubicBezTo>
                    <a:pt x="217761" y="35289"/>
                    <a:pt x="221774" y="35289"/>
                    <a:pt x="224843" y="33250"/>
                  </a:cubicBezTo>
                  <a:lnTo>
                    <a:pt x="238086" y="24428"/>
                  </a:lnTo>
                  <a:lnTo>
                    <a:pt x="238086" y="128202"/>
                  </a:lnTo>
                  <a:lnTo>
                    <a:pt x="36616" y="128202"/>
                  </a:lnTo>
                  <a:close/>
                  <a:moveTo>
                    <a:pt x="18308" y="467035"/>
                  </a:moveTo>
                  <a:lnTo>
                    <a:pt x="18308" y="155676"/>
                  </a:lnTo>
                  <a:cubicBezTo>
                    <a:pt x="18308" y="150632"/>
                    <a:pt x="22407" y="146532"/>
                    <a:pt x="27473" y="146532"/>
                  </a:cubicBezTo>
                  <a:lnTo>
                    <a:pt x="247250" y="146532"/>
                  </a:lnTo>
                  <a:cubicBezTo>
                    <a:pt x="249676" y="146532"/>
                    <a:pt x="251994" y="147498"/>
                    <a:pt x="253711" y="149215"/>
                  </a:cubicBezTo>
                  <a:cubicBezTo>
                    <a:pt x="255428" y="150932"/>
                    <a:pt x="256394" y="153250"/>
                    <a:pt x="256394" y="155676"/>
                  </a:cubicBezTo>
                  <a:lnTo>
                    <a:pt x="256394" y="302328"/>
                  </a:lnTo>
                  <a:cubicBezTo>
                    <a:pt x="245834" y="301662"/>
                    <a:pt x="235510" y="305805"/>
                    <a:pt x="228299" y="313553"/>
                  </a:cubicBezTo>
                  <a:cubicBezTo>
                    <a:pt x="225680" y="312136"/>
                    <a:pt x="222762" y="311385"/>
                    <a:pt x="219778" y="311363"/>
                  </a:cubicBezTo>
                  <a:lnTo>
                    <a:pt x="201449" y="311363"/>
                  </a:lnTo>
                  <a:cubicBezTo>
                    <a:pt x="191341" y="311363"/>
                    <a:pt x="183142" y="319562"/>
                    <a:pt x="183142" y="329671"/>
                  </a:cubicBezTo>
                  <a:lnTo>
                    <a:pt x="183142" y="357143"/>
                  </a:lnTo>
                  <a:cubicBezTo>
                    <a:pt x="183142" y="361994"/>
                    <a:pt x="185073" y="366651"/>
                    <a:pt x="188507" y="370085"/>
                  </a:cubicBezTo>
                  <a:cubicBezTo>
                    <a:pt x="191941" y="373519"/>
                    <a:pt x="196599" y="375451"/>
                    <a:pt x="201449" y="375451"/>
                  </a:cubicBezTo>
                  <a:lnTo>
                    <a:pt x="219778" y="375451"/>
                  </a:lnTo>
                  <a:cubicBezTo>
                    <a:pt x="225809" y="375451"/>
                    <a:pt x="231432" y="372468"/>
                    <a:pt x="234845" y="367510"/>
                  </a:cubicBezTo>
                  <a:cubicBezTo>
                    <a:pt x="237035" y="368969"/>
                    <a:pt x="239396" y="370214"/>
                    <a:pt x="241863" y="371159"/>
                  </a:cubicBezTo>
                  <a:lnTo>
                    <a:pt x="256393" y="376567"/>
                  </a:lnTo>
                  <a:lnTo>
                    <a:pt x="256393" y="467033"/>
                  </a:lnTo>
                  <a:cubicBezTo>
                    <a:pt x="256393" y="469459"/>
                    <a:pt x="255428" y="471798"/>
                    <a:pt x="253711" y="473515"/>
                  </a:cubicBezTo>
                  <a:cubicBezTo>
                    <a:pt x="251994" y="475232"/>
                    <a:pt x="249676" y="476198"/>
                    <a:pt x="247250" y="476198"/>
                  </a:cubicBezTo>
                  <a:lnTo>
                    <a:pt x="27473" y="476198"/>
                  </a:lnTo>
                  <a:cubicBezTo>
                    <a:pt x="22407" y="476198"/>
                    <a:pt x="18308" y="472098"/>
                    <a:pt x="18308" y="467033"/>
                  </a:cubicBezTo>
                  <a:close/>
                  <a:moveTo>
                    <a:pt x="219778" y="329866"/>
                  </a:moveTo>
                  <a:cubicBezTo>
                    <a:pt x="218512" y="335189"/>
                    <a:pt x="218512" y="340726"/>
                    <a:pt x="219778" y="346049"/>
                  </a:cubicBezTo>
                  <a:lnTo>
                    <a:pt x="219778" y="357145"/>
                  </a:lnTo>
                  <a:lnTo>
                    <a:pt x="201449" y="357145"/>
                  </a:lnTo>
                  <a:lnTo>
                    <a:pt x="201449" y="329672"/>
                  </a:lnTo>
                  <a:lnTo>
                    <a:pt x="219757" y="329672"/>
                  </a:lnTo>
                  <a:close/>
                  <a:moveTo>
                    <a:pt x="357139" y="371804"/>
                  </a:moveTo>
                  <a:lnTo>
                    <a:pt x="357139" y="463726"/>
                  </a:lnTo>
                  <a:cubicBezTo>
                    <a:pt x="357118" y="476517"/>
                    <a:pt x="354134" y="489138"/>
                    <a:pt x="348426" y="500577"/>
                  </a:cubicBezTo>
                  <a:lnTo>
                    <a:pt x="335677" y="526053"/>
                  </a:lnTo>
                  <a:lnTo>
                    <a:pt x="335677" y="526074"/>
                  </a:lnTo>
                  <a:cubicBezTo>
                    <a:pt x="334153" y="529187"/>
                    <a:pt x="330976" y="531140"/>
                    <a:pt x="327499" y="531140"/>
                  </a:cubicBezTo>
                  <a:lnTo>
                    <a:pt x="203616" y="531140"/>
                  </a:lnTo>
                  <a:cubicBezTo>
                    <a:pt x="200139" y="531140"/>
                    <a:pt x="196963" y="529187"/>
                    <a:pt x="195439" y="526074"/>
                  </a:cubicBezTo>
                  <a:lnTo>
                    <a:pt x="191339" y="517897"/>
                  </a:lnTo>
                  <a:lnTo>
                    <a:pt x="191339" y="517876"/>
                  </a:lnTo>
                  <a:cubicBezTo>
                    <a:pt x="189794" y="514785"/>
                    <a:pt x="186618" y="512810"/>
                    <a:pt x="183141" y="512810"/>
                  </a:cubicBezTo>
                  <a:cubicBezTo>
                    <a:pt x="169984" y="512961"/>
                    <a:pt x="157793" y="505942"/>
                    <a:pt x="151333" y="494503"/>
                  </a:cubicBezTo>
                  <a:lnTo>
                    <a:pt x="247249" y="494503"/>
                  </a:lnTo>
                  <a:cubicBezTo>
                    <a:pt x="262423" y="494503"/>
                    <a:pt x="274721" y="482205"/>
                    <a:pt x="274721" y="467031"/>
                  </a:cubicBezTo>
                  <a:lnTo>
                    <a:pt x="274721" y="383411"/>
                  </a:lnTo>
                  <a:lnTo>
                    <a:pt x="308139" y="395902"/>
                  </a:lnTo>
                  <a:lnTo>
                    <a:pt x="308139" y="395880"/>
                  </a:lnTo>
                  <a:cubicBezTo>
                    <a:pt x="310435" y="396804"/>
                    <a:pt x="312989" y="396739"/>
                    <a:pt x="315243" y="395752"/>
                  </a:cubicBezTo>
                  <a:cubicBezTo>
                    <a:pt x="317497" y="394765"/>
                    <a:pt x="319235" y="392897"/>
                    <a:pt x="320115" y="390579"/>
                  </a:cubicBezTo>
                  <a:cubicBezTo>
                    <a:pt x="320974" y="388283"/>
                    <a:pt x="320867" y="385729"/>
                    <a:pt x="319814" y="383497"/>
                  </a:cubicBezTo>
                  <a:cubicBezTo>
                    <a:pt x="318784" y="381264"/>
                    <a:pt x="316874" y="379547"/>
                    <a:pt x="314556" y="378732"/>
                  </a:cubicBezTo>
                  <a:lnTo>
                    <a:pt x="268776" y="361626"/>
                  </a:lnTo>
                  <a:lnTo>
                    <a:pt x="248279" y="353964"/>
                  </a:lnTo>
                  <a:lnTo>
                    <a:pt x="248258" y="353964"/>
                  </a:lnTo>
                  <a:cubicBezTo>
                    <a:pt x="243922" y="352333"/>
                    <a:pt x="240403" y="349027"/>
                    <a:pt x="238536" y="344778"/>
                  </a:cubicBezTo>
                  <a:cubicBezTo>
                    <a:pt x="236647" y="340528"/>
                    <a:pt x="236561" y="335699"/>
                    <a:pt x="238299" y="331385"/>
                  </a:cubicBezTo>
                  <a:cubicBezTo>
                    <a:pt x="241433" y="323594"/>
                    <a:pt x="249717" y="319173"/>
                    <a:pt x="257959" y="320912"/>
                  </a:cubicBezTo>
                  <a:lnTo>
                    <a:pt x="328161" y="335957"/>
                  </a:lnTo>
                  <a:cubicBezTo>
                    <a:pt x="345031" y="339627"/>
                    <a:pt x="357072" y="354544"/>
                    <a:pt x="357136" y="371799"/>
                  </a:cubicBezTo>
                  <a:close/>
                </a:path>
              </a:pathLst>
            </a:custGeom>
            <a:solidFill>
              <a:srgbClr val="000000"/>
            </a:solidFill>
            <a:ln w="5429" cap="flat">
              <a:noFill/>
              <a:prstDash val="solid"/>
              <a:miter/>
            </a:ln>
          </p:spPr>
          <p:txBody>
            <a:bodyPr rtlCol="0" anchor="ctr"/>
            <a:lstStyle/>
            <a:p>
              <a:endParaRPr lang="en-US"/>
            </a:p>
          </p:txBody>
        </p:sp>
        <p:sp>
          <p:nvSpPr>
            <p:cNvPr id="151" name="Freeform 150">
              <a:extLst>
                <a:ext uri="{FF2B5EF4-FFF2-40B4-BE49-F238E27FC236}">
                  <a16:creationId xmlns:a16="http://schemas.microsoft.com/office/drawing/2014/main" id="{DCA6DEDE-A3D7-0A39-AB78-903E16AC599F}"/>
                </a:ext>
              </a:extLst>
            </p:cNvPr>
            <p:cNvSpPr/>
            <p:nvPr/>
          </p:nvSpPr>
          <p:spPr>
            <a:xfrm>
              <a:off x="1000557" y="1977700"/>
              <a:ext cx="64116" cy="54952"/>
            </a:xfrm>
            <a:custGeom>
              <a:avLst/>
              <a:gdLst>
                <a:gd name="connsiteX0" fmla="*/ 49220 w 64116"/>
                <a:gd name="connsiteY0" fmla="*/ 2002 h 54952"/>
                <a:gd name="connsiteX1" fmla="*/ 3440 w 64116"/>
                <a:gd name="connsiteY1" fmla="*/ 38639 h 54952"/>
                <a:gd name="connsiteX2" fmla="*/ 2002 w 64116"/>
                <a:gd name="connsiteY2" fmla="*/ 51517 h 54952"/>
                <a:gd name="connsiteX3" fmla="*/ 14880 w 64116"/>
                <a:gd name="connsiteY3" fmla="*/ 52933 h 54952"/>
                <a:gd name="connsiteX4" fmla="*/ 60660 w 64116"/>
                <a:gd name="connsiteY4" fmla="*/ 16296 h 54952"/>
                <a:gd name="connsiteX5" fmla="*/ 60681 w 64116"/>
                <a:gd name="connsiteY5" fmla="*/ 16318 h 54952"/>
                <a:gd name="connsiteX6" fmla="*/ 62098 w 64116"/>
                <a:gd name="connsiteY6" fmla="*/ 3440 h 54952"/>
                <a:gd name="connsiteX7" fmla="*/ 49220 w 64116"/>
                <a:gd name="connsiteY7" fmla="*/ 2002 h 5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116" h="54952">
                  <a:moveTo>
                    <a:pt x="49220" y="2002"/>
                  </a:moveTo>
                  <a:lnTo>
                    <a:pt x="3440" y="38639"/>
                  </a:lnTo>
                  <a:cubicBezTo>
                    <a:pt x="-509" y="41794"/>
                    <a:pt x="-1153" y="47567"/>
                    <a:pt x="2002" y="51517"/>
                  </a:cubicBezTo>
                  <a:cubicBezTo>
                    <a:pt x="5178" y="55466"/>
                    <a:pt x="10931" y="56110"/>
                    <a:pt x="14880" y="52933"/>
                  </a:cubicBezTo>
                  <a:lnTo>
                    <a:pt x="60660" y="16296"/>
                  </a:lnTo>
                  <a:lnTo>
                    <a:pt x="60681" y="16318"/>
                  </a:lnTo>
                  <a:cubicBezTo>
                    <a:pt x="64630" y="13141"/>
                    <a:pt x="65274" y="7389"/>
                    <a:pt x="62098" y="3440"/>
                  </a:cubicBezTo>
                  <a:cubicBezTo>
                    <a:pt x="58943" y="-509"/>
                    <a:pt x="53169" y="-1153"/>
                    <a:pt x="49220" y="2002"/>
                  </a:cubicBezTo>
                  <a:close/>
                </a:path>
              </a:pathLst>
            </a:custGeom>
            <a:solidFill>
              <a:srgbClr val="000000"/>
            </a:solidFill>
            <a:ln w="5429" cap="flat">
              <a:noFill/>
              <a:prstDash val="solid"/>
              <a:miter/>
            </a:ln>
          </p:spPr>
          <p:txBody>
            <a:bodyPr rtlCol="0" anchor="ctr"/>
            <a:lstStyle/>
            <a:p>
              <a:endParaRPr lang="en-US"/>
            </a:p>
          </p:txBody>
        </p:sp>
        <p:sp>
          <p:nvSpPr>
            <p:cNvPr id="152" name="Freeform 151">
              <a:extLst>
                <a:ext uri="{FF2B5EF4-FFF2-40B4-BE49-F238E27FC236}">
                  <a16:creationId xmlns:a16="http://schemas.microsoft.com/office/drawing/2014/main" id="{F87A9872-6AFB-B924-F614-9235FC1B5E47}"/>
                </a:ext>
              </a:extLst>
            </p:cNvPr>
            <p:cNvSpPr/>
            <p:nvPr/>
          </p:nvSpPr>
          <p:spPr>
            <a:xfrm>
              <a:off x="1064666" y="1977700"/>
              <a:ext cx="64099" cy="54952"/>
            </a:xfrm>
            <a:custGeom>
              <a:avLst/>
              <a:gdLst>
                <a:gd name="connsiteX0" fmla="*/ 49220 w 64099"/>
                <a:gd name="connsiteY0" fmla="*/ 2002 h 54952"/>
                <a:gd name="connsiteX1" fmla="*/ 3440 w 64099"/>
                <a:gd name="connsiteY1" fmla="*/ 38639 h 54952"/>
                <a:gd name="connsiteX2" fmla="*/ 2002 w 64099"/>
                <a:gd name="connsiteY2" fmla="*/ 51517 h 54952"/>
                <a:gd name="connsiteX3" fmla="*/ 14880 w 64099"/>
                <a:gd name="connsiteY3" fmla="*/ 52933 h 54952"/>
                <a:gd name="connsiteX4" fmla="*/ 60660 w 64099"/>
                <a:gd name="connsiteY4" fmla="*/ 16296 h 54952"/>
                <a:gd name="connsiteX5" fmla="*/ 60660 w 64099"/>
                <a:gd name="connsiteY5" fmla="*/ 16318 h 54952"/>
                <a:gd name="connsiteX6" fmla="*/ 62098 w 64099"/>
                <a:gd name="connsiteY6" fmla="*/ 3440 h 54952"/>
                <a:gd name="connsiteX7" fmla="*/ 49220 w 64099"/>
                <a:gd name="connsiteY7" fmla="*/ 2002 h 5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99" h="54952">
                  <a:moveTo>
                    <a:pt x="49220" y="2002"/>
                  </a:moveTo>
                  <a:lnTo>
                    <a:pt x="3440" y="38639"/>
                  </a:lnTo>
                  <a:cubicBezTo>
                    <a:pt x="-509" y="41794"/>
                    <a:pt x="-1153" y="47568"/>
                    <a:pt x="2002" y="51517"/>
                  </a:cubicBezTo>
                  <a:cubicBezTo>
                    <a:pt x="5157" y="55466"/>
                    <a:pt x="10931" y="56110"/>
                    <a:pt x="14880" y="52933"/>
                  </a:cubicBezTo>
                  <a:lnTo>
                    <a:pt x="60660" y="16296"/>
                  </a:lnTo>
                  <a:lnTo>
                    <a:pt x="60660" y="16318"/>
                  </a:lnTo>
                  <a:cubicBezTo>
                    <a:pt x="64609" y="13142"/>
                    <a:pt x="65252" y="7389"/>
                    <a:pt x="62098" y="3440"/>
                  </a:cubicBezTo>
                  <a:cubicBezTo>
                    <a:pt x="58943" y="-509"/>
                    <a:pt x="53169" y="-1153"/>
                    <a:pt x="49220" y="2002"/>
                  </a:cubicBezTo>
                  <a:close/>
                </a:path>
              </a:pathLst>
            </a:custGeom>
            <a:solidFill>
              <a:srgbClr val="000000"/>
            </a:solidFill>
            <a:ln w="5429" cap="flat">
              <a:noFill/>
              <a:prstDash val="solid"/>
              <a:miter/>
            </a:ln>
          </p:spPr>
          <p:txBody>
            <a:bodyPr rtlCol="0" anchor="ctr"/>
            <a:lstStyle/>
            <a:p>
              <a:endParaRPr lang="en-US"/>
            </a:p>
          </p:txBody>
        </p:sp>
        <p:sp>
          <p:nvSpPr>
            <p:cNvPr id="153" name="Freeform 152">
              <a:extLst>
                <a:ext uri="{FF2B5EF4-FFF2-40B4-BE49-F238E27FC236}">
                  <a16:creationId xmlns:a16="http://schemas.microsoft.com/office/drawing/2014/main" id="{C457D6FB-0853-A3A7-0F82-62C6B3B79941}"/>
                </a:ext>
              </a:extLst>
            </p:cNvPr>
            <p:cNvSpPr/>
            <p:nvPr/>
          </p:nvSpPr>
          <p:spPr>
            <a:xfrm>
              <a:off x="991398" y="1849489"/>
              <a:ext cx="100746" cy="18329"/>
            </a:xfrm>
            <a:custGeom>
              <a:avLst/>
              <a:gdLst>
                <a:gd name="connsiteX0" fmla="*/ 91581 w 100746"/>
                <a:gd name="connsiteY0" fmla="*/ 0 h 18329"/>
                <a:gd name="connsiteX1" fmla="*/ 9165 w 100746"/>
                <a:gd name="connsiteY1" fmla="*/ 0 h 18329"/>
                <a:gd name="connsiteX2" fmla="*/ 0 w 100746"/>
                <a:gd name="connsiteY2" fmla="*/ 9165 h 18329"/>
                <a:gd name="connsiteX3" fmla="*/ 9165 w 100746"/>
                <a:gd name="connsiteY3" fmla="*/ 18329 h 18329"/>
                <a:gd name="connsiteX4" fmla="*/ 91581 w 100746"/>
                <a:gd name="connsiteY4" fmla="*/ 18329 h 18329"/>
                <a:gd name="connsiteX5" fmla="*/ 100746 w 100746"/>
                <a:gd name="connsiteY5" fmla="*/ 9165 h 18329"/>
                <a:gd name="connsiteX6" fmla="*/ 91581 w 100746"/>
                <a:gd name="connsiteY6" fmla="*/ 0 h 1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746" h="18329">
                  <a:moveTo>
                    <a:pt x="91581" y="0"/>
                  </a:moveTo>
                  <a:lnTo>
                    <a:pt x="9165" y="0"/>
                  </a:lnTo>
                  <a:cubicBezTo>
                    <a:pt x="4099" y="0"/>
                    <a:pt x="0" y="4099"/>
                    <a:pt x="0" y="9165"/>
                  </a:cubicBezTo>
                  <a:cubicBezTo>
                    <a:pt x="0" y="14230"/>
                    <a:pt x="4099" y="18329"/>
                    <a:pt x="9165" y="18329"/>
                  </a:cubicBezTo>
                  <a:lnTo>
                    <a:pt x="91581" y="18329"/>
                  </a:lnTo>
                  <a:cubicBezTo>
                    <a:pt x="96647" y="18329"/>
                    <a:pt x="100746" y="14230"/>
                    <a:pt x="100746" y="9165"/>
                  </a:cubicBezTo>
                  <a:cubicBezTo>
                    <a:pt x="100746" y="4099"/>
                    <a:pt x="96647" y="0"/>
                    <a:pt x="91581" y="0"/>
                  </a:cubicBezTo>
                  <a:close/>
                </a:path>
              </a:pathLst>
            </a:custGeom>
            <a:solidFill>
              <a:srgbClr val="000000"/>
            </a:solidFill>
            <a:ln w="5429" cap="flat">
              <a:noFill/>
              <a:prstDash val="solid"/>
              <a:miter/>
            </a:ln>
          </p:spPr>
          <p:txBody>
            <a:bodyPr rtlCol="0" anchor="ctr"/>
            <a:lstStyle/>
            <a:p>
              <a:endParaRPr lang="en-US"/>
            </a:p>
          </p:txBody>
        </p:sp>
        <p:sp>
          <p:nvSpPr>
            <p:cNvPr id="154" name="Freeform 153">
              <a:extLst>
                <a:ext uri="{FF2B5EF4-FFF2-40B4-BE49-F238E27FC236}">
                  <a16:creationId xmlns:a16="http://schemas.microsoft.com/office/drawing/2014/main" id="{4D80C97A-3940-28DD-C248-67A44BA7DED2}"/>
                </a:ext>
              </a:extLst>
            </p:cNvPr>
            <p:cNvSpPr/>
            <p:nvPr/>
          </p:nvSpPr>
          <p:spPr>
            <a:xfrm>
              <a:off x="1110451" y="1849489"/>
              <a:ext cx="27472" cy="18329"/>
            </a:xfrm>
            <a:custGeom>
              <a:avLst/>
              <a:gdLst>
                <a:gd name="connsiteX0" fmla="*/ 18308 w 27472"/>
                <a:gd name="connsiteY0" fmla="*/ 0 h 18329"/>
                <a:gd name="connsiteX1" fmla="*/ 9165 w 27472"/>
                <a:gd name="connsiteY1" fmla="*/ 0 h 18329"/>
                <a:gd name="connsiteX2" fmla="*/ 0 w 27472"/>
                <a:gd name="connsiteY2" fmla="*/ 9165 h 18329"/>
                <a:gd name="connsiteX3" fmla="*/ 9165 w 27472"/>
                <a:gd name="connsiteY3" fmla="*/ 18329 h 18329"/>
                <a:gd name="connsiteX4" fmla="*/ 18329 w 27472"/>
                <a:gd name="connsiteY4" fmla="*/ 18329 h 18329"/>
                <a:gd name="connsiteX5" fmla="*/ 18308 w 27472"/>
                <a:gd name="connsiteY5" fmla="*/ 18329 h 18329"/>
                <a:gd name="connsiteX6" fmla="*/ 27473 w 27472"/>
                <a:gd name="connsiteY6" fmla="*/ 9165 h 18329"/>
                <a:gd name="connsiteX7" fmla="*/ 18308 w 27472"/>
                <a:gd name="connsiteY7" fmla="*/ 0 h 1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472" h="18329">
                  <a:moveTo>
                    <a:pt x="18308" y="0"/>
                  </a:moveTo>
                  <a:lnTo>
                    <a:pt x="9165" y="0"/>
                  </a:lnTo>
                  <a:cubicBezTo>
                    <a:pt x="4099" y="0"/>
                    <a:pt x="0" y="4099"/>
                    <a:pt x="0" y="9165"/>
                  </a:cubicBezTo>
                  <a:cubicBezTo>
                    <a:pt x="0" y="14230"/>
                    <a:pt x="4099" y="18329"/>
                    <a:pt x="9165" y="18329"/>
                  </a:cubicBezTo>
                  <a:lnTo>
                    <a:pt x="18329" y="18329"/>
                  </a:lnTo>
                  <a:lnTo>
                    <a:pt x="18308" y="18329"/>
                  </a:lnTo>
                  <a:cubicBezTo>
                    <a:pt x="23373" y="18329"/>
                    <a:pt x="27473" y="14230"/>
                    <a:pt x="27473" y="9165"/>
                  </a:cubicBezTo>
                  <a:cubicBezTo>
                    <a:pt x="27473" y="4099"/>
                    <a:pt x="23373" y="0"/>
                    <a:pt x="18308" y="0"/>
                  </a:cubicBezTo>
                  <a:close/>
                </a:path>
              </a:pathLst>
            </a:custGeom>
            <a:solidFill>
              <a:srgbClr val="000000"/>
            </a:solidFill>
            <a:ln w="5429" cap="flat">
              <a:noFill/>
              <a:prstDash val="solid"/>
              <a:miter/>
            </a:ln>
          </p:spPr>
          <p:txBody>
            <a:bodyPr rtlCol="0" anchor="ctr"/>
            <a:lstStyle/>
            <a:p>
              <a:endParaRPr lang="en-US"/>
            </a:p>
          </p:txBody>
        </p:sp>
      </p:grpSp>
      <p:grpSp>
        <p:nvGrpSpPr>
          <p:cNvPr id="155" name="Graphic 13">
            <a:extLst>
              <a:ext uri="{FF2B5EF4-FFF2-40B4-BE49-F238E27FC236}">
                <a16:creationId xmlns:a16="http://schemas.microsoft.com/office/drawing/2014/main" id="{8BA591FD-CB9F-81D8-B00A-B2B38E689B4C}"/>
              </a:ext>
            </a:extLst>
          </p:cNvPr>
          <p:cNvGrpSpPr/>
          <p:nvPr/>
        </p:nvGrpSpPr>
        <p:grpSpPr>
          <a:xfrm>
            <a:off x="858268" y="2614298"/>
            <a:ext cx="477556" cy="457241"/>
            <a:chOff x="858267" y="2821473"/>
            <a:chExt cx="504373" cy="482917"/>
          </a:xfrm>
          <a:solidFill>
            <a:srgbClr val="000000"/>
          </a:solidFill>
        </p:grpSpPr>
        <p:sp>
          <p:nvSpPr>
            <p:cNvPr id="156" name="Freeform 155">
              <a:extLst>
                <a:ext uri="{FF2B5EF4-FFF2-40B4-BE49-F238E27FC236}">
                  <a16:creationId xmlns:a16="http://schemas.microsoft.com/office/drawing/2014/main" id="{6610DF62-AA1E-E921-351D-4C0C1B6C7F64}"/>
                </a:ext>
              </a:extLst>
            </p:cNvPr>
            <p:cNvSpPr/>
            <p:nvPr/>
          </p:nvSpPr>
          <p:spPr>
            <a:xfrm>
              <a:off x="1341152" y="3226025"/>
              <a:ext cx="21483" cy="22985"/>
            </a:xfrm>
            <a:custGeom>
              <a:avLst/>
              <a:gdLst>
                <a:gd name="connsiteX0" fmla="*/ 10753 w 21483"/>
                <a:gd name="connsiteY0" fmla="*/ 22986 h 22985"/>
                <a:gd name="connsiteX1" fmla="*/ 43 w 21483"/>
                <a:gd name="connsiteY1" fmla="*/ 12963 h 22985"/>
                <a:gd name="connsiteX2" fmla="*/ 21 w 21483"/>
                <a:gd name="connsiteY2" fmla="*/ 12598 h 22985"/>
                <a:gd name="connsiteX3" fmla="*/ 0 w 21483"/>
                <a:gd name="connsiteY3" fmla="*/ 11654 h 22985"/>
                <a:gd name="connsiteX4" fmla="*/ 21 w 21483"/>
                <a:gd name="connsiteY4" fmla="*/ 10731 h 22985"/>
                <a:gd name="connsiteX5" fmla="*/ 10753 w 21483"/>
                <a:gd name="connsiteY5" fmla="*/ 0 h 22985"/>
                <a:gd name="connsiteX6" fmla="*/ 21484 w 21483"/>
                <a:gd name="connsiteY6" fmla="*/ 10645 h 22985"/>
                <a:gd name="connsiteX7" fmla="*/ 21484 w 21483"/>
                <a:gd name="connsiteY7" fmla="*/ 10667 h 22985"/>
                <a:gd name="connsiteX8" fmla="*/ 21484 w 21483"/>
                <a:gd name="connsiteY8" fmla="*/ 10688 h 22985"/>
                <a:gd name="connsiteX9" fmla="*/ 21484 w 21483"/>
                <a:gd name="connsiteY9" fmla="*/ 12190 h 22985"/>
                <a:gd name="connsiteX10" fmla="*/ 11075 w 21483"/>
                <a:gd name="connsiteY10" fmla="*/ 22922 h 22985"/>
                <a:gd name="connsiteX11" fmla="*/ 10753 w 21483"/>
                <a:gd name="connsiteY11" fmla="*/ 22986 h 22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483" h="22985">
                  <a:moveTo>
                    <a:pt x="10753" y="22986"/>
                  </a:moveTo>
                  <a:cubicBezTo>
                    <a:pt x="5130" y="22986"/>
                    <a:pt x="429" y="18607"/>
                    <a:pt x="43" y="12963"/>
                  </a:cubicBezTo>
                  <a:lnTo>
                    <a:pt x="21" y="12598"/>
                  </a:lnTo>
                  <a:cubicBezTo>
                    <a:pt x="0" y="12298"/>
                    <a:pt x="0" y="11976"/>
                    <a:pt x="0" y="11654"/>
                  </a:cubicBezTo>
                  <a:lnTo>
                    <a:pt x="21" y="10731"/>
                  </a:lnTo>
                  <a:cubicBezTo>
                    <a:pt x="21" y="4808"/>
                    <a:pt x="4829" y="0"/>
                    <a:pt x="10753" y="0"/>
                  </a:cubicBezTo>
                  <a:cubicBezTo>
                    <a:pt x="16655" y="0"/>
                    <a:pt x="21441" y="4764"/>
                    <a:pt x="21484" y="10645"/>
                  </a:cubicBezTo>
                  <a:lnTo>
                    <a:pt x="21484" y="10667"/>
                  </a:lnTo>
                  <a:lnTo>
                    <a:pt x="21484" y="10688"/>
                  </a:lnTo>
                  <a:lnTo>
                    <a:pt x="21484" y="12190"/>
                  </a:lnTo>
                  <a:cubicBezTo>
                    <a:pt x="21484" y="17985"/>
                    <a:pt x="16870" y="22750"/>
                    <a:pt x="11075" y="22922"/>
                  </a:cubicBezTo>
                  <a:cubicBezTo>
                    <a:pt x="10967" y="22986"/>
                    <a:pt x="10860" y="22986"/>
                    <a:pt x="10753" y="22986"/>
                  </a:cubicBezTo>
                  <a:close/>
                </a:path>
              </a:pathLst>
            </a:custGeom>
            <a:solidFill>
              <a:srgbClr val="000000"/>
            </a:solidFill>
            <a:ln w="5429" cap="flat">
              <a:noFill/>
              <a:prstDash val="solid"/>
              <a:miter/>
            </a:ln>
          </p:spPr>
          <p:txBody>
            <a:bodyPr rtlCol="0" anchor="ctr"/>
            <a:lstStyle/>
            <a:p>
              <a:endParaRPr lang="en-US"/>
            </a:p>
          </p:txBody>
        </p:sp>
        <p:sp>
          <p:nvSpPr>
            <p:cNvPr id="157" name="Freeform 156">
              <a:extLst>
                <a:ext uri="{FF2B5EF4-FFF2-40B4-BE49-F238E27FC236}">
                  <a16:creationId xmlns:a16="http://schemas.microsoft.com/office/drawing/2014/main" id="{42072D9B-0B69-9A69-605D-C3676F2B56DD}"/>
                </a:ext>
              </a:extLst>
            </p:cNvPr>
            <p:cNvSpPr/>
            <p:nvPr/>
          </p:nvSpPr>
          <p:spPr>
            <a:xfrm>
              <a:off x="1276790" y="2863608"/>
              <a:ext cx="85850" cy="387122"/>
            </a:xfrm>
            <a:custGeom>
              <a:avLst/>
              <a:gdLst>
                <a:gd name="connsiteX0" fmla="*/ 10731 w 85850"/>
                <a:gd name="connsiteY0" fmla="*/ 387122 h 387122"/>
                <a:gd name="connsiteX1" fmla="*/ 0 w 85850"/>
                <a:gd name="connsiteY1" fmla="*/ 376391 h 387122"/>
                <a:gd name="connsiteX2" fmla="*/ 0 w 85850"/>
                <a:gd name="connsiteY2" fmla="*/ 43719 h 387122"/>
                <a:gd name="connsiteX3" fmla="*/ 42882 w 85850"/>
                <a:gd name="connsiteY3" fmla="*/ 0 h 387122"/>
                <a:gd name="connsiteX4" fmla="*/ 85851 w 85850"/>
                <a:gd name="connsiteY4" fmla="*/ 44921 h 387122"/>
                <a:gd name="connsiteX5" fmla="*/ 85851 w 85850"/>
                <a:gd name="connsiteY5" fmla="*/ 374225 h 387122"/>
                <a:gd name="connsiteX6" fmla="*/ 75119 w 85850"/>
                <a:gd name="connsiteY6" fmla="*/ 384956 h 387122"/>
                <a:gd name="connsiteX7" fmla="*/ 64388 w 85850"/>
                <a:gd name="connsiteY7" fmla="*/ 374225 h 387122"/>
                <a:gd name="connsiteX8" fmla="*/ 64388 w 85850"/>
                <a:gd name="connsiteY8" fmla="*/ 44921 h 387122"/>
                <a:gd name="connsiteX9" fmla="*/ 42882 w 85850"/>
                <a:gd name="connsiteY9" fmla="*/ 21463 h 387122"/>
                <a:gd name="connsiteX10" fmla="*/ 21463 w 85850"/>
                <a:gd name="connsiteY10" fmla="*/ 43720 h 387122"/>
                <a:gd name="connsiteX11" fmla="*/ 21463 w 85850"/>
                <a:gd name="connsiteY11" fmla="*/ 376392 h 387122"/>
                <a:gd name="connsiteX12" fmla="*/ 10732 w 85850"/>
                <a:gd name="connsiteY12" fmla="*/ 387123 h 387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850" h="387122">
                  <a:moveTo>
                    <a:pt x="10731" y="387122"/>
                  </a:moveTo>
                  <a:cubicBezTo>
                    <a:pt x="4808" y="387122"/>
                    <a:pt x="0" y="382315"/>
                    <a:pt x="0" y="376391"/>
                  </a:cubicBezTo>
                  <a:lnTo>
                    <a:pt x="0" y="43719"/>
                  </a:lnTo>
                  <a:cubicBezTo>
                    <a:pt x="0" y="19209"/>
                    <a:pt x="18823" y="0"/>
                    <a:pt x="42882" y="0"/>
                  </a:cubicBezTo>
                  <a:cubicBezTo>
                    <a:pt x="66577" y="0"/>
                    <a:pt x="85851" y="20154"/>
                    <a:pt x="85851" y="44921"/>
                  </a:cubicBezTo>
                  <a:lnTo>
                    <a:pt x="85851" y="374225"/>
                  </a:lnTo>
                  <a:cubicBezTo>
                    <a:pt x="85851" y="380149"/>
                    <a:pt x="81043" y="384956"/>
                    <a:pt x="75119" y="384956"/>
                  </a:cubicBezTo>
                  <a:cubicBezTo>
                    <a:pt x="69196" y="384956"/>
                    <a:pt x="64388" y="380149"/>
                    <a:pt x="64388" y="374225"/>
                  </a:cubicBezTo>
                  <a:lnTo>
                    <a:pt x="64388" y="44921"/>
                  </a:lnTo>
                  <a:cubicBezTo>
                    <a:pt x="64388" y="31979"/>
                    <a:pt x="54730" y="21463"/>
                    <a:pt x="42882" y="21463"/>
                  </a:cubicBezTo>
                  <a:cubicBezTo>
                    <a:pt x="30670" y="21463"/>
                    <a:pt x="21463" y="31035"/>
                    <a:pt x="21463" y="43720"/>
                  </a:cubicBezTo>
                  <a:lnTo>
                    <a:pt x="21463" y="376392"/>
                  </a:lnTo>
                  <a:cubicBezTo>
                    <a:pt x="21463" y="382315"/>
                    <a:pt x="16655" y="387123"/>
                    <a:pt x="10732" y="387123"/>
                  </a:cubicBezTo>
                  <a:close/>
                </a:path>
              </a:pathLst>
            </a:custGeom>
            <a:solidFill>
              <a:srgbClr val="000000"/>
            </a:solidFill>
            <a:ln w="5429" cap="flat">
              <a:noFill/>
              <a:prstDash val="solid"/>
              <a:miter/>
            </a:ln>
          </p:spPr>
          <p:txBody>
            <a:bodyPr rtlCol="0" anchor="ctr"/>
            <a:lstStyle/>
            <a:p>
              <a:endParaRPr lang="en-US"/>
            </a:p>
          </p:txBody>
        </p:sp>
        <p:sp>
          <p:nvSpPr>
            <p:cNvPr id="158" name="Freeform 157">
              <a:extLst>
                <a:ext uri="{FF2B5EF4-FFF2-40B4-BE49-F238E27FC236}">
                  <a16:creationId xmlns:a16="http://schemas.microsoft.com/office/drawing/2014/main" id="{7C7C07BA-0749-891C-4BE3-B6F275328B1D}"/>
                </a:ext>
              </a:extLst>
            </p:cNvPr>
            <p:cNvSpPr/>
            <p:nvPr/>
          </p:nvSpPr>
          <p:spPr>
            <a:xfrm>
              <a:off x="858267" y="2896596"/>
              <a:ext cx="504351" cy="407794"/>
            </a:xfrm>
            <a:custGeom>
              <a:avLst/>
              <a:gdLst>
                <a:gd name="connsiteX0" fmla="*/ 439984 w 504351"/>
                <a:gd name="connsiteY0" fmla="*/ 407787 h 407794"/>
                <a:gd name="connsiteX1" fmla="*/ 10731 w 504351"/>
                <a:gd name="connsiteY1" fmla="*/ 407787 h 407794"/>
                <a:gd name="connsiteX2" fmla="*/ 0 w 504351"/>
                <a:gd name="connsiteY2" fmla="*/ 397056 h 407794"/>
                <a:gd name="connsiteX3" fmla="*/ 0 w 504351"/>
                <a:gd name="connsiteY3" fmla="*/ 10731 h 407794"/>
                <a:gd name="connsiteX4" fmla="*/ 10731 w 504351"/>
                <a:gd name="connsiteY4" fmla="*/ 0 h 407794"/>
                <a:gd name="connsiteX5" fmla="*/ 429254 w 504351"/>
                <a:gd name="connsiteY5" fmla="*/ 0 h 407794"/>
                <a:gd name="connsiteX6" fmla="*/ 439985 w 504351"/>
                <a:gd name="connsiteY6" fmla="*/ 10731 h 407794"/>
                <a:gd name="connsiteX7" fmla="*/ 439985 w 504351"/>
                <a:gd name="connsiteY7" fmla="*/ 305458 h 407794"/>
                <a:gd name="connsiteX8" fmla="*/ 461404 w 504351"/>
                <a:gd name="connsiteY8" fmla="*/ 299041 h 407794"/>
                <a:gd name="connsiteX9" fmla="*/ 504330 w 504351"/>
                <a:gd name="connsiteY9" fmla="*/ 340614 h 407794"/>
                <a:gd name="connsiteX10" fmla="*/ 504351 w 504351"/>
                <a:gd name="connsiteY10" fmla="*/ 341537 h 407794"/>
                <a:gd name="connsiteX11" fmla="*/ 439984 w 504351"/>
                <a:gd name="connsiteY11" fmla="*/ 407795 h 407794"/>
                <a:gd name="connsiteX12" fmla="*/ 21462 w 504351"/>
                <a:gd name="connsiteY12" fmla="*/ 386325 h 407794"/>
                <a:gd name="connsiteX13" fmla="*/ 439984 w 504351"/>
                <a:gd name="connsiteY13" fmla="*/ 386325 h 407794"/>
                <a:gd name="connsiteX14" fmla="*/ 482867 w 504351"/>
                <a:gd name="connsiteY14" fmla="*/ 341576 h 407794"/>
                <a:gd name="connsiteX15" fmla="*/ 461382 w 504351"/>
                <a:gd name="connsiteY15" fmla="*/ 320478 h 407794"/>
                <a:gd name="connsiteX16" fmla="*/ 439963 w 504351"/>
                <a:gd name="connsiteY16" fmla="*/ 344001 h 407794"/>
                <a:gd name="connsiteX17" fmla="*/ 428953 w 504351"/>
                <a:gd name="connsiteY17" fmla="*/ 354131 h 407794"/>
                <a:gd name="connsiteX18" fmla="*/ 418522 w 504351"/>
                <a:gd name="connsiteY18" fmla="*/ 343400 h 407794"/>
                <a:gd name="connsiteX19" fmla="*/ 418522 w 504351"/>
                <a:gd name="connsiteY19" fmla="*/ 21459 h 407794"/>
                <a:gd name="connsiteX20" fmla="*/ 21461 w 504351"/>
                <a:gd name="connsiteY20" fmla="*/ 21459 h 40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04351" h="407794">
                  <a:moveTo>
                    <a:pt x="439984" y="407787"/>
                  </a:moveTo>
                  <a:lnTo>
                    <a:pt x="10731" y="407787"/>
                  </a:lnTo>
                  <a:cubicBezTo>
                    <a:pt x="4808" y="407787"/>
                    <a:pt x="0" y="402980"/>
                    <a:pt x="0" y="397056"/>
                  </a:cubicBezTo>
                  <a:lnTo>
                    <a:pt x="0" y="10731"/>
                  </a:lnTo>
                  <a:cubicBezTo>
                    <a:pt x="0" y="4808"/>
                    <a:pt x="4808" y="0"/>
                    <a:pt x="10731" y="0"/>
                  </a:cubicBezTo>
                  <a:lnTo>
                    <a:pt x="429254" y="0"/>
                  </a:lnTo>
                  <a:cubicBezTo>
                    <a:pt x="435177" y="0"/>
                    <a:pt x="439985" y="4808"/>
                    <a:pt x="439985" y="10731"/>
                  </a:cubicBezTo>
                  <a:lnTo>
                    <a:pt x="439985" y="305458"/>
                  </a:lnTo>
                  <a:cubicBezTo>
                    <a:pt x="446338" y="301380"/>
                    <a:pt x="453678" y="299041"/>
                    <a:pt x="461404" y="299041"/>
                  </a:cubicBezTo>
                  <a:cubicBezTo>
                    <a:pt x="483919" y="299041"/>
                    <a:pt x="502784" y="317306"/>
                    <a:pt x="504330" y="340614"/>
                  </a:cubicBezTo>
                  <a:cubicBezTo>
                    <a:pt x="504351" y="340915"/>
                    <a:pt x="504351" y="341237"/>
                    <a:pt x="504351" y="341537"/>
                  </a:cubicBezTo>
                  <a:cubicBezTo>
                    <a:pt x="503579" y="379311"/>
                    <a:pt x="475913" y="407795"/>
                    <a:pt x="439984" y="407795"/>
                  </a:cubicBezTo>
                  <a:close/>
                  <a:moveTo>
                    <a:pt x="21462" y="386325"/>
                  </a:moveTo>
                  <a:lnTo>
                    <a:pt x="439984" y="386325"/>
                  </a:lnTo>
                  <a:cubicBezTo>
                    <a:pt x="464172" y="386325"/>
                    <a:pt x="482137" y="367545"/>
                    <a:pt x="482867" y="341576"/>
                  </a:cubicBezTo>
                  <a:cubicBezTo>
                    <a:pt x="481858" y="329707"/>
                    <a:pt x="472522" y="320478"/>
                    <a:pt x="461382" y="320478"/>
                  </a:cubicBezTo>
                  <a:cubicBezTo>
                    <a:pt x="450479" y="320478"/>
                    <a:pt x="440671" y="331252"/>
                    <a:pt x="439963" y="344001"/>
                  </a:cubicBezTo>
                  <a:cubicBezTo>
                    <a:pt x="439641" y="349796"/>
                    <a:pt x="434748" y="354324"/>
                    <a:pt x="428953" y="354131"/>
                  </a:cubicBezTo>
                  <a:cubicBezTo>
                    <a:pt x="423136" y="353960"/>
                    <a:pt x="418522" y="349217"/>
                    <a:pt x="418522" y="343400"/>
                  </a:cubicBezTo>
                  <a:lnTo>
                    <a:pt x="418522" y="21459"/>
                  </a:lnTo>
                  <a:lnTo>
                    <a:pt x="21461" y="21459"/>
                  </a:lnTo>
                  <a:close/>
                </a:path>
              </a:pathLst>
            </a:custGeom>
            <a:solidFill>
              <a:srgbClr val="000000"/>
            </a:solidFill>
            <a:ln w="5429" cap="flat">
              <a:noFill/>
              <a:prstDash val="solid"/>
              <a:miter/>
            </a:ln>
          </p:spPr>
          <p:txBody>
            <a:bodyPr rtlCol="0" anchor="ctr"/>
            <a:lstStyle/>
            <a:p>
              <a:endParaRPr lang="en-US"/>
            </a:p>
          </p:txBody>
        </p:sp>
        <p:sp>
          <p:nvSpPr>
            <p:cNvPr id="159" name="Freeform 158">
              <a:extLst>
                <a:ext uri="{FF2B5EF4-FFF2-40B4-BE49-F238E27FC236}">
                  <a16:creationId xmlns:a16="http://schemas.microsoft.com/office/drawing/2014/main" id="{15F69722-5EA7-A990-3AD8-F05A57A9E430}"/>
                </a:ext>
              </a:extLst>
            </p:cNvPr>
            <p:cNvSpPr/>
            <p:nvPr/>
          </p:nvSpPr>
          <p:spPr>
            <a:xfrm>
              <a:off x="906558" y="2950249"/>
              <a:ext cx="214624" cy="160971"/>
            </a:xfrm>
            <a:custGeom>
              <a:avLst/>
              <a:gdLst>
                <a:gd name="connsiteX0" fmla="*/ 203894 w 214624"/>
                <a:gd name="connsiteY0" fmla="*/ 160972 h 160971"/>
                <a:gd name="connsiteX1" fmla="*/ 10731 w 214624"/>
                <a:gd name="connsiteY1" fmla="*/ 160972 h 160971"/>
                <a:gd name="connsiteX2" fmla="*/ 0 w 214624"/>
                <a:gd name="connsiteY2" fmla="*/ 150241 h 160971"/>
                <a:gd name="connsiteX3" fmla="*/ 0 w 214624"/>
                <a:gd name="connsiteY3" fmla="*/ 10731 h 160971"/>
                <a:gd name="connsiteX4" fmla="*/ 10731 w 214624"/>
                <a:gd name="connsiteY4" fmla="*/ 0 h 160971"/>
                <a:gd name="connsiteX5" fmla="*/ 203894 w 214624"/>
                <a:gd name="connsiteY5" fmla="*/ 0 h 160971"/>
                <a:gd name="connsiteX6" fmla="*/ 214625 w 214624"/>
                <a:gd name="connsiteY6" fmla="*/ 10731 h 160971"/>
                <a:gd name="connsiteX7" fmla="*/ 214625 w 214624"/>
                <a:gd name="connsiteY7" fmla="*/ 150241 h 160971"/>
                <a:gd name="connsiteX8" fmla="*/ 203894 w 214624"/>
                <a:gd name="connsiteY8" fmla="*/ 160972 h 160971"/>
                <a:gd name="connsiteX9" fmla="*/ 21462 w 214624"/>
                <a:gd name="connsiteY9" fmla="*/ 139509 h 160971"/>
                <a:gd name="connsiteX10" fmla="*/ 193163 w 214624"/>
                <a:gd name="connsiteY10" fmla="*/ 139509 h 160971"/>
                <a:gd name="connsiteX11" fmla="*/ 193163 w 214624"/>
                <a:gd name="connsiteY11" fmla="*/ 21467 h 160971"/>
                <a:gd name="connsiteX12" fmla="*/ 21462 w 214624"/>
                <a:gd name="connsiteY12" fmla="*/ 21467 h 16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4624" h="160971">
                  <a:moveTo>
                    <a:pt x="203894" y="160972"/>
                  </a:moveTo>
                  <a:lnTo>
                    <a:pt x="10731" y="160972"/>
                  </a:lnTo>
                  <a:cubicBezTo>
                    <a:pt x="4808" y="160972"/>
                    <a:pt x="0" y="156164"/>
                    <a:pt x="0" y="150241"/>
                  </a:cubicBezTo>
                  <a:lnTo>
                    <a:pt x="0" y="10731"/>
                  </a:lnTo>
                  <a:cubicBezTo>
                    <a:pt x="0" y="4808"/>
                    <a:pt x="4808" y="0"/>
                    <a:pt x="10731" y="0"/>
                  </a:cubicBezTo>
                  <a:lnTo>
                    <a:pt x="203894" y="0"/>
                  </a:lnTo>
                  <a:cubicBezTo>
                    <a:pt x="209817" y="0"/>
                    <a:pt x="214625" y="4808"/>
                    <a:pt x="214625" y="10731"/>
                  </a:cubicBezTo>
                  <a:lnTo>
                    <a:pt x="214625" y="150241"/>
                  </a:lnTo>
                  <a:cubicBezTo>
                    <a:pt x="214625" y="156164"/>
                    <a:pt x="209817" y="160972"/>
                    <a:pt x="203894" y="160972"/>
                  </a:cubicBezTo>
                  <a:close/>
                  <a:moveTo>
                    <a:pt x="21462" y="139509"/>
                  </a:moveTo>
                  <a:lnTo>
                    <a:pt x="193163" y="139509"/>
                  </a:lnTo>
                  <a:lnTo>
                    <a:pt x="193163" y="21467"/>
                  </a:lnTo>
                  <a:lnTo>
                    <a:pt x="21462" y="21467"/>
                  </a:lnTo>
                  <a:close/>
                </a:path>
              </a:pathLst>
            </a:custGeom>
            <a:solidFill>
              <a:srgbClr val="000000"/>
            </a:solidFill>
            <a:ln w="5429" cap="flat">
              <a:noFill/>
              <a:prstDash val="solid"/>
              <a:miter/>
            </a:ln>
          </p:spPr>
          <p:txBody>
            <a:bodyPr rtlCol="0" anchor="ctr"/>
            <a:lstStyle/>
            <a:p>
              <a:endParaRPr lang="en-US"/>
            </a:p>
          </p:txBody>
        </p:sp>
        <p:sp>
          <p:nvSpPr>
            <p:cNvPr id="160" name="Freeform 159">
              <a:extLst>
                <a:ext uri="{FF2B5EF4-FFF2-40B4-BE49-F238E27FC236}">
                  <a16:creationId xmlns:a16="http://schemas.microsoft.com/office/drawing/2014/main" id="{51E71555-A2D3-5406-E215-8504F733A9A5}"/>
                </a:ext>
              </a:extLst>
            </p:cNvPr>
            <p:cNvSpPr/>
            <p:nvPr/>
          </p:nvSpPr>
          <p:spPr>
            <a:xfrm>
              <a:off x="906558" y="2950249"/>
              <a:ext cx="96582" cy="85851"/>
            </a:xfrm>
            <a:custGeom>
              <a:avLst/>
              <a:gdLst>
                <a:gd name="connsiteX0" fmla="*/ 85851 w 96582"/>
                <a:gd name="connsiteY0" fmla="*/ 85852 h 85851"/>
                <a:gd name="connsiteX1" fmla="*/ 10731 w 96582"/>
                <a:gd name="connsiteY1" fmla="*/ 85852 h 85851"/>
                <a:gd name="connsiteX2" fmla="*/ 0 w 96582"/>
                <a:gd name="connsiteY2" fmla="*/ 75121 h 85851"/>
                <a:gd name="connsiteX3" fmla="*/ 0 w 96582"/>
                <a:gd name="connsiteY3" fmla="*/ 10731 h 85851"/>
                <a:gd name="connsiteX4" fmla="*/ 10731 w 96582"/>
                <a:gd name="connsiteY4" fmla="*/ 0 h 85851"/>
                <a:gd name="connsiteX5" fmla="*/ 85851 w 96582"/>
                <a:gd name="connsiteY5" fmla="*/ 0 h 85851"/>
                <a:gd name="connsiteX6" fmla="*/ 96582 w 96582"/>
                <a:gd name="connsiteY6" fmla="*/ 10731 h 85851"/>
                <a:gd name="connsiteX7" fmla="*/ 96582 w 96582"/>
                <a:gd name="connsiteY7" fmla="*/ 75121 h 85851"/>
                <a:gd name="connsiteX8" fmla="*/ 85851 w 96582"/>
                <a:gd name="connsiteY8" fmla="*/ 85852 h 85851"/>
                <a:gd name="connsiteX9" fmla="*/ 21462 w 96582"/>
                <a:gd name="connsiteY9" fmla="*/ 64389 h 85851"/>
                <a:gd name="connsiteX10" fmla="*/ 75118 w 96582"/>
                <a:gd name="connsiteY10" fmla="*/ 64389 h 85851"/>
                <a:gd name="connsiteX11" fmla="*/ 75118 w 96582"/>
                <a:gd name="connsiteY11" fmla="*/ 21464 h 85851"/>
                <a:gd name="connsiteX12" fmla="*/ 21462 w 96582"/>
                <a:gd name="connsiteY12" fmla="*/ 21464 h 85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582" h="85851">
                  <a:moveTo>
                    <a:pt x="85851" y="85852"/>
                  </a:moveTo>
                  <a:lnTo>
                    <a:pt x="10731" y="85852"/>
                  </a:lnTo>
                  <a:cubicBezTo>
                    <a:pt x="4808" y="85852"/>
                    <a:pt x="0" y="81044"/>
                    <a:pt x="0" y="75121"/>
                  </a:cubicBezTo>
                  <a:lnTo>
                    <a:pt x="0" y="10731"/>
                  </a:lnTo>
                  <a:cubicBezTo>
                    <a:pt x="0" y="4808"/>
                    <a:pt x="4808" y="0"/>
                    <a:pt x="10731" y="0"/>
                  </a:cubicBezTo>
                  <a:lnTo>
                    <a:pt x="85851" y="0"/>
                  </a:lnTo>
                  <a:cubicBezTo>
                    <a:pt x="91775" y="0"/>
                    <a:pt x="96582" y="4808"/>
                    <a:pt x="96582" y="10731"/>
                  </a:cubicBezTo>
                  <a:lnTo>
                    <a:pt x="96582" y="75121"/>
                  </a:lnTo>
                  <a:cubicBezTo>
                    <a:pt x="96582" y="81044"/>
                    <a:pt x="91775" y="85852"/>
                    <a:pt x="85851" y="85852"/>
                  </a:cubicBezTo>
                  <a:close/>
                  <a:moveTo>
                    <a:pt x="21462" y="64389"/>
                  </a:moveTo>
                  <a:lnTo>
                    <a:pt x="75118" y="64389"/>
                  </a:lnTo>
                  <a:lnTo>
                    <a:pt x="75118" y="21464"/>
                  </a:lnTo>
                  <a:lnTo>
                    <a:pt x="21462" y="21464"/>
                  </a:lnTo>
                  <a:close/>
                </a:path>
              </a:pathLst>
            </a:custGeom>
            <a:solidFill>
              <a:srgbClr val="000000"/>
            </a:solidFill>
            <a:ln w="5429" cap="flat">
              <a:noFill/>
              <a:prstDash val="solid"/>
              <a:miter/>
            </a:ln>
          </p:spPr>
          <p:txBody>
            <a:bodyPr rtlCol="0" anchor="ctr"/>
            <a:lstStyle/>
            <a:p>
              <a:endParaRPr lang="en-US"/>
            </a:p>
          </p:txBody>
        </p:sp>
        <p:sp>
          <p:nvSpPr>
            <p:cNvPr id="161" name="Freeform 160">
              <a:extLst>
                <a:ext uri="{FF2B5EF4-FFF2-40B4-BE49-F238E27FC236}">
                  <a16:creationId xmlns:a16="http://schemas.microsoft.com/office/drawing/2014/main" id="{2C95161B-DDEC-57E7-190C-820252942569}"/>
                </a:ext>
              </a:extLst>
            </p:cNvPr>
            <p:cNvSpPr/>
            <p:nvPr/>
          </p:nvSpPr>
          <p:spPr>
            <a:xfrm>
              <a:off x="1099720" y="3036106"/>
              <a:ext cx="139504" cy="225355"/>
            </a:xfrm>
            <a:custGeom>
              <a:avLst/>
              <a:gdLst>
                <a:gd name="connsiteX0" fmla="*/ 128774 w 139504"/>
                <a:gd name="connsiteY0" fmla="*/ 225356 h 225355"/>
                <a:gd name="connsiteX1" fmla="*/ 10731 w 139504"/>
                <a:gd name="connsiteY1" fmla="*/ 225356 h 225355"/>
                <a:gd name="connsiteX2" fmla="*/ 0 w 139504"/>
                <a:gd name="connsiteY2" fmla="*/ 214624 h 225355"/>
                <a:gd name="connsiteX3" fmla="*/ 0 w 139504"/>
                <a:gd name="connsiteY3" fmla="*/ 10731 h 225355"/>
                <a:gd name="connsiteX4" fmla="*/ 10731 w 139504"/>
                <a:gd name="connsiteY4" fmla="*/ 0 h 225355"/>
                <a:gd name="connsiteX5" fmla="*/ 128774 w 139504"/>
                <a:gd name="connsiteY5" fmla="*/ 0 h 225355"/>
                <a:gd name="connsiteX6" fmla="*/ 139505 w 139504"/>
                <a:gd name="connsiteY6" fmla="*/ 10731 h 225355"/>
                <a:gd name="connsiteX7" fmla="*/ 139505 w 139504"/>
                <a:gd name="connsiteY7" fmla="*/ 214624 h 225355"/>
                <a:gd name="connsiteX8" fmla="*/ 128774 w 139504"/>
                <a:gd name="connsiteY8" fmla="*/ 225356 h 225355"/>
                <a:gd name="connsiteX9" fmla="*/ 21462 w 139504"/>
                <a:gd name="connsiteY9" fmla="*/ 203893 h 225355"/>
                <a:gd name="connsiteX10" fmla="*/ 118043 w 139504"/>
                <a:gd name="connsiteY10" fmla="*/ 203893 h 225355"/>
                <a:gd name="connsiteX11" fmla="*/ 118043 w 139504"/>
                <a:gd name="connsiteY11" fmla="*/ 21461 h 225355"/>
                <a:gd name="connsiteX12" fmla="*/ 21462 w 139504"/>
                <a:gd name="connsiteY12" fmla="*/ 21461 h 225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504" h="225355">
                  <a:moveTo>
                    <a:pt x="128774" y="225356"/>
                  </a:moveTo>
                  <a:lnTo>
                    <a:pt x="10731" y="225356"/>
                  </a:lnTo>
                  <a:cubicBezTo>
                    <a:pt x="4808" y="225356"/>
                    <a:pt x="0" y="220548"/>
                    <a:pt x="0" y="214624"/>
                  </a:cubicBezTo>
                  <a:lnTo>
                    <a:pt x="0" y="10731"/>
                  </a:lnTo>
                  <a:cubicBezTo>
                    <a:pt x="0" y="4808"/>
                    <a:pt x="4808" y="0"/>
                    <a:pt x="10731" y="0"/>
                  </a:cubicBezTo>
                  <a:lnTo>
                    <a:pt x="128774" y="0"/>
                  </a:lnTo>
                  <a:cubicBezTo>
                    <a:pt x="134697" y="0"/>
                    <a:pt x="139505" y="4808"/>
                    <a:pt x="139505" y="10731"/>
                  </a:cubicBezTo>
                  <a:lnTo>
                    <a:pt x="139505" y="214624"/>
                  </a:lnTo>
                  <a:cubicBezTo>
                    <a:pt x="139505" y="220548"/>
                    <a:pt x="134697" y="225356"/>
                    <a:pt x="128774" y="225356"/>
                  </a:cubicBezTo>
                  <a:close/>
                  <a:moveTo>
                    <a:pt x="21462" y="203893"/>
                  </a:moveTo>
                  <a:lnTo>
                    <a:pt x="118043" y="203893"/>
                  </a:lnTo>
                  <a:lnTo>
                    <a:pt x="118043" y="21461"/>
                  </a:lnTo>
                  <a:lnTo>
                    <a:pt x="21462" y="21461"/>
                  </a:lnTo>
                  <a:close/>
                </a:path>
              </a:pathLst>
            </a:custGeom>
            <a:solidFill>
              <a:srgbClr val="000000"/>
            </a:solidFill>
            <a:ln w="5429" cap="flat">
              <a:noFill/>
              <a:prstDash val="solid"/>
              <a:miter/>
            </a:ln>
          </p:spPr>
          <p:txBody>
            <a:bodyPr rtlCol="0" anchor="ctr"/>
            <a:lstStyle/>
            <a:p>
              <a:endParaRPr lang="en-US"/>
            </a:p>
          </p:txBody>
        </p:sp>
        <p:sp>
          <p:nvSpPr>
            <p:cNvPr id="162" name="Freeform 161">
              <a:extLst>
                <a:ext uri="{FF2B5EF4-FFF2-40B4-BE49-F238E27FC236}">
                  <a16:creationId xmlns:a16="http://schemas.microsoft.com/office/drawing/2014/main" id="{9938356A-F92E-5EA7-ADB8-40612B56F2B6}"/>
                </a:ext>
              </a:extLst>
            </p:cNvPr>
            <p:cNvSpPr/>
            <p:nvPr/>
          </p:nvSpPr>
          <p:spPr>
            <a:xfrm>
              <a:off x="949480" y="3089759"/>
              <a:ext cx="118043" cy="107313"/>
            </a:xfrm>
            <a:custGeom>
              <a:avLst/>
              <a:gdLst>
                <a:gd name="connsiteX0" fmla="*/ 107312 w 118043"/>
                <a:gd name="connsiteY0" fmla="*/ 107313 h 107313"/>
                <a:gd name="connsiteX1" fmla="*/ 10731 w 118043"/>
                <a:gd name="connsiteY1" fmla="*/ 107313 h 107313"/>
                <a:gd name="connsiteX2" fmla="*/ 0 w 118043"/>
                <a:gd name="connsiteY2" fmla="*/ 96582 h 107313"/>
                <a:gd name="connsiteX3" fmla="*/ 0 w 118043"/>
                <a:gd name="connsiteY3" fmla="*/ 10731 h 107313"/>
                <a:gd name="connsiteX4" fmla="*/ 10731 w 118043"/>
                <a:gd name="connsiteY4" fmla="*/ 0 h 107313"/>
                <a:gd name="connsiteX5" fmla="*/ 107312 w 118043"/>
                <a:gd name="connsiteY5" fmla="*/ 0 h 107313"/>
                <a:gd name="connsiteX6" fmla="*/ 118044 w 118043"/>
                <a:gd name="connsiteY6" fmla="*/ 10731 h 107313"/>
                <a:gd name="connsiteX7" fmla="*/ 118044 w 118043"/>
                <a:gd name="connsiteY7" fmla="*/ 96582 h 107313"/>
                <a:gd name="connsiteX8" fmla="*/ 107312 w 118043"/>
                <a:gd name="connsiteY8" fmla="*/ 107313 h 107313"/>
                <a:gd name="connsiteX9" fmla="*/ 21462 w 118043"/>
                <a:gd name="connsiteY9" fmla="*/ 85851 h 107313"/>
                <a:gd name="connsiteX10" fmla="*/ 96582 w 118043"/>
                <a:gd name="connsiteY10" fmla="*/ 85851 h 107313"/>
                <a:gd name="connsiteX11" fmla="*/ 96582 w 118043"/>
                <a:gd name="connsiteY11" fmla="*/ 21461 h 107313"/>
                <a:gd name="connsiteX12" fmla="*/ 21462 w 118043"/>
                <a:gd name="connsiteY12" fmla="*/ 21461 h 107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043" h="107313">
                  <a:moveTo>
                    <a:pt x="107312" y="107313"/>
                  </a:moveTo>
                  <a:lnTo>
                    <a:pt x="10731" y="107313"/>
                  </a:lnTo>
                  <a:cubicBezTo>
                    <a:pt x="4808" y="107313"/>
                    <a:pt x="0" y="102505"/>
                    <a:pt x="0" y="96582"/>
                  </a:cubicBezTo>
                  <a:lnTo>
                    <a:pt x="0" y="10731"/>
                  </a:lnTo>
                  <a:cubicBezTo>
                    <a:pt x="0" y="4808"/>
                    <a:pt x="4808" y="0"/>
                    <a:pt x="10731" y="0"/>
                  </a:cubicBezTo>
                  <a:lnTo>
                    <a:pt x="107312" y="0"/>
                  </a:lnTo>
                  <a:cubicBezTo>
                    <a:pt x="113236" y="0"/>
                    <a:pt x="118044" y="4808"/>
                    <a:pt x="118044" y="10731"/>
                  </a:cubicBezTo>
                  <a:lnTo>
                    <a:pt x="118044" y="96582"/>
                  </a:lnTo>
                  <a:cubicBezTo>
                    <a:pt x="118044" y="102505"/>
                    <a:pt x="113236" y="107313"/>
                    <a:pt x="107312" y="107313"/>
                  </a:cubicBezTo>
                  <a:close/>
                  <a:moveTo>
                    <a:pt x="21462" y="85851"/>
                  </a:moveTo>
                  <a:lnTo>
                    <a:pt x="96582" y="85851"/>
                  </a:lnTo>
                  <a:lnTo>
                    <a:pt x="96582" y="21461"/>
                  </a:lnTo>
                  <a:lnTo>
                    <a:pt x="21462" y="21461"/>
                  </a:lnTo>
                  <a:close/>
                </a:path>
              </a:pathLst>
            </a:custGeom>
            <a:solidFill>
              <a:srgbClr val="000000"/>
            </a:solidFill>
            <a:ln w="5429" cap="flat">
              <a:noFill/>
              <a:prstDash val="solid"/>
              <a:miter/>
            </a:ln>
          </p:spPr>
          <p:txBody>
            <a:bodyPr rtlCol="0" anchor="ctr"/>
            <a:lstStyle/>
            <a:p>
              <a:endParaRPr lang="en-US"/>
            </a:p>
          </p:txBody>
        </p:sp>
        <p:sp>
          <p:nvSpPr>
            <p:cNvPr id="163" name="Freeform 162">
              <a:extLst>
                <a:ext uri="{FF2B5EF4-FFF2-40B4-BE49-F238E27FC236}">
                  <a16:creationId xmlns:a16="http://schemas.microsoft.com/office/drawing/2014/main" id="{E7D5B48A-4D35-46DC-5D94-F613B1A47A1D}"/>
                </a:ext>
              </a:extLst>
            </p:cNvPr>
            <p:cNvSpPr/>
            <p:nvPr/>
          </p:nvSpPr>
          <p:spPr>
            <a:xfrm>
              <a:off x="1099720" y="2982444"/>
              <a:ext cx="85851" cy="75118"/>
            </a:xfrm>
            <a:custGeom>
              <a:avLst/>
              <a:gdLst>
                <a:gd name="connsiteX0" fmla="*/ 75121 w 85851"/>
                <a:gd name="connsiteY0" fmla="*/ 75119 h 75118"/>
                <a:gd name="connsiteX1" fmla="*/ 10731 w 85851"/>
                <a:gd name="connsiteY1" fmla="*/ 75119 h 75118"/>
                <a:gd name="connsiteX2" fmla="*/ 0 w 85851"/>
                <a:gd name="connsiteY2" fmla="*/ 64388 h 75118"/>
                <a:gd name="connsiteX3" fmla="*/ 0 w 85851"/>
                <a:gd name="connsiteY3" fmla="*/ 10731 h 75118"/>
                <a:gd name="connsiteX4" fmla="*/ 10731 w 85851"/>
                <a:gd name="connsiteY4" fmla="*/ 0 h 75118"/>
                <a:gd name="connsiteX5" fmla="*/ 75121 w 85851"/>
                <a:gd name="connsiteY5" fmla="*/ 0 h 75118"/>
                <a:gd name="connsiteX6" fmla="*/ 85852 w 85851"/>
                <a:gd name="connsiteY6" fmla="*/ 10731 h 75118"/>
                <a:gd name="connsiteX7" fmla="*/ 85852 w 85851"/>
                <a:gd name="connsiteY7" fmla="*/ 64388 h 75118"/>
                <a:gd name="connsiteX8" fmla="*/ 75121 w 85851"/>
                <a:gd name="connsiteY8" fmla="*/ 75119 h 75118"/>
                <a:gd name="connsiteX9" fmla="*/ 21464 w 85851"/>
                <a:gd name="connsiteY9" fmla="*/ 53656 h 75118"/>
                <a:gd name="connsiteX10" fmla="*/ 64389 w 85851"/>
                <a:gd name="connsiteY10" fmla="*/ 53656 h 75118"/>
                <a:gd name="connsiteX11" fmla="*/ 64389 w 85851"/>
                <a:gd name="connsiteY11" fmla="*/ 21462 h 75118"/>
                <a:gd name="connsiteX12" fmla="*/ 21464 w 85851"/>
                <a:gd name="connsiteY12" fmla="*/ 21462 h 7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851" h="75118">
                  <a:moveTo>
                    <a:pt x="75121" y="75119"/>
                  </a:moveTo>
                  <a:lnTo>
                    <a:pt x="10731" y="75119"/>
                  </a:lnTo>
                  <a:cubicBezTo>
                    <a:pt x="4808" y="75119"/>
                    <a:pt x="0" y="70311"/>
                    <a:pt x="0" y="64388"/>
                  </a:cubicBezTo>
                  <a:lnTo>
                    <a:pt x="0" y="10731"/>
                  </a:lnTo>
                  <a:cubicBezTo>
                    <a:pt x="0" y="4808"/>
                    <a:pt x="4808" y="0"/>
                    <a:pt x="10731" y="0"/>
                  </a:cubicBezTo>
                  <a:lnTo>
                    <a:pt x="75121" y="0"/>
                  </a:lnTo>
                  <a:cubicBezTo>
                    <a:pt x="81044" y="0"/>
                    <a:pt x="85852" y="4808"/>
                    <a:pt x="85852" y="10731"/>
                  </a:cubicBezTo>
                  <a:lnTo>
                    <a:pt x="85852" y="64388"/>
                  </a:lnTo>
                  <a:cubicBezTo>
                    <a:pt x="85852" y="70311"/>
                    <a:pt x="81044" y="75119"/>
                    <a:pt x="75121" y="75119"/>
                  </a:cubicBezTo>
                  <a:close/>
                  <a:moveTo>
                    <a:pt x="21464" y="53656"/>
                  </a:moveTo>
                  <a:lnTo>
                    <a:pt x="64389" y="53656"/>
                  </a:lnTo>
                  <a:lnTo>
                    <a:pt x="64389" y="21462"/>
                  </a:lnTo>
                  <a:lnTo>
                    <a:pt x="21464" y="21462"/>
                  </a:lnTo>
                  <a:close/>
                </a:path>
              </a:pathLst>
            </a:custGeom>
            <a:solidFill>
              <a:srgbClr val="000000"/>
            </a:solidFill>
            <a:ln w="5429" cap="flat">
              <a:noFill/>
              <a:prstDash val="solid"/>
              <a:miter/>
            </a:ln>
          </p:spPr>
          <p:txBody>
            <a:bodyPr rtlCol="0" anchor="ctr"/>
            <a:lstStyle/>
            <a:p>
              <a:endParaRPr lang="en-US"/>
            </a:p>
          </p:txBody>
        </p:sp>
        <p:sp>
          <p:nvSpPr>
            <p:cNvPr id="164" name="Freeform 163">
              <a:extLst>
                <a:ext uri="{FF2B5EF4-FFF2-40B4-BE49-F238E27FC236}">
                  <a16:creationId xmlns:a16="http://schemas.microsoft.com/office/drawing/2014/main" id="{CF5CE9E4-811D-695C-6679-B36AE307BA4E}"/>
                </a:ext>
              </a:extLst>
            </p:cNvPr>
            <p:cNvSpPr/>
            <p:nvPr/>
          </p:nvSpPr>
          <p:spPr>
            <a:xfrm>
              <a:off x="906558" y="3229265"/>
              <a:ext cx="171702" cy="75118"/>
            </a:xfrm>
            <a:custGeom>
              <a:avLst/>
              <a:gdLst>
                <a:gd name="connsiteX0" fmla="*/ 160971 w 171702"/>
                <a:gd name="connsiteY0" fmla="*/ 75119 h 75118"/>
                <a:gd name="connsiteX1" fmla="*/ 10731 w 171702"/>
                <a:gd name="connsiteY1" fmla="*/ 75119 h 75118"/>
                <a:gd name="connsiteX2" fmla="*/ 0 w 171702"/>
                <a:gd name="connsiteY2" fmla="*/ 64388 h 75118"/>
                <a:gd name="connsiteX3" fmla="*/ 0 w 171702"/>
                <a:gd name="connsiteY3" fmla="*/ 10731 h 75118"/>
                <a:gd name="connsiteX4" fmla="*/ 10731 w 171702"/>
                <a:gd name="connsiteY4" fmla="*/ 0 h 75118"/>
                <a:gd name="connsiteX5" fmla="*/ 160971 w 171702"/>
                <a:gd name="connsiteY5" fmla="*/ 0 h 75118"/>
                <a:gd name="connsiteX6" fmla="*/ 171702 w 171702"/>
                <a:gd name="connsiteY6" fmla="*/ 10731 h 75118"/>
                <a:gd name="connsiteX7" fmla="*/ 171702 w 171702"/>
                <a:gd name="connsiteY7" fmla="*/ 64388 h 75118"/>
                <a:gd name="connsiteX8" fmla="*/ 160971 w 171702"/>
                <a:gd name="connsiteY8" fmla="*/ 75119 h 75118"/>
                <a:gd name="connsiteX9" fmla="*/ 21462 w 171702"/>
                <a:gd name="connsiteY9" fmla="*/ 53657 h 75118"/>
                <a:gd name="connsiteX10" fmla="*/ 150241 w 171702"/>
                <a:gd name="connsiteY10" fmla="*/ 53657 h 75118"/>
                <a:gd name="connsiteX11" fmla="*/ 150241 w 171702"/>
                <a:gd name="connsiteY11" fmla="*/ 21462 h 75118"/>
                <a:gd name="connsiteX12" fmla="*/ 21462 w 171702"/>
                <a:gd name="connsiteY12" fmla="*/ 21462 h 7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1702" h="75118">
                  <a:moveTo>
                    <a:pt x="160971" y="75119"/>
                  </a:moveTo>
                  <a:lnTo>
                    <a:pt x="10731" y="75119"/>
                  </a:lnTo>
                  <a:cubicBezTo>
                    <a:pt x="4808" y="75119"/>
                    <a:pt x="0" y="70311"/>
                    <a:pt x="0" y="64388"/>
                  </a:cubicBezTo>
                  <a:lnTo>
                    <a:pt x="0" y="10731"/>
                  </a:lnTo>
                  <a:cubicBezTo>
                    <a:pt x="0" y="4808"/>
                    <a:pt x="4808" y="0"/>
                    <a:pt x="10731" y="0"/>
                  </a:cubicBezTo>
                  <a:lnTo>
                    <a:pt x="160971" y="0"/>
                  </a:lnTo>
                  <a:cubicBezTo>
                    <a:pt x="166895" y="0"/>
                    <a:pt x="171702" y="4808"/>
                    <a:pt x="171702" y="10731"/>
                  </a:cubicBezTo>
                  <a:lnTo>
                    <a:pt x="171702" y="64388"/>
                  </a:lnTo>
                  <a:cubicBezTo>
                    <a:pt x="171702" y="70311"/>
                    <a:pt x="166895" y="75119"/>
                    <a:pt x="160971" y="75119"/>
                  </a:cubicBezTo>
                  <a:close/>
                  <a:moveTo>
                    <a:pt x="21462" y="53657"/>
                  </a:moveTo>
                  <a:lnTo>
                    <a:pt x="150241" y="53657"/>
                  </a:lnTo>
                  <a:lnTo>
                    <a:pt x="150241" y="21462"/>
                  </a:lnTo>
                  <a:lnTo>
                    <a:pt x="21462" y="21462"/>
                  </a:lnTo>
                  <a:close/>
                </a:path>
              </a:pathLst>
            </a:custGeom>
            <a:solidFill>
              <a:srgbClr val="000000"/>
            </a:solidFill>
            <a:ln w="5429" cap="flat">
              <a:noFill/>
              <a:prstDash val="solid"/>
              <a:miter/>
            </a:ln>
          </p:spPr>
          <p:txBody>
            <a:bodyPr rtlCol="0" anchor="ctr"/>
            <a:lstStyle/>
            <a:p>
              <a:endParaRPr lang="en-US"/>
            </a:p>
          </p:txBody>
        </p:sp>
        <p:sp>
          <p:nvSpPr>
            <p:cNvPr id="165" name="Freeform 164">
              <a:extLst>
                <a:ext uri="{FF2B5EF4-FFF2-40B4-BE49-F238E27FC236}">
                  <a16:creationId xmlns:a16="http://schemas.microsoft.com/office/drawing/2014/main" id="{686ECB08-AF10-4688-3F03-560AE0400C2C}"/>
                </a:ext>
              </a:extLst>
            </p:cNvPr>
            <p:cNvSpPr/>
            <p:nvPr/>
          </p:nvSpPr>
          <p:spPr>
            <a:xfrm>
              <a:off x="906555" y="2821474"/>
              <a:ext cx="332671" cy="64388"/>
            </a:xfrm>
            <a:custGeom>
              <a:avLst/>
              <a:gdLst>
                <a:gd name="connsiteX0" fmla="*/ 300478 w 332671"/>
                <a:gd name="connsiteY0" fmla="*/ 64387 h 64388"/>
                <a:gd name="connsiteX1" fmla="*/ 53657 w 332671"/>
                <a:gd name="connsiteY1" fmla="*/ 64387 h 64388"/>
                <a:gd name="connsiteX2" fmla="*/ 48849 w 332671"/>
                <a:gd name="connsiteY2" fmla="*/ 63250 h 64388"/>
                <a:gd name="connsiteX3" fmla="*/ 5924 w 332671"/>
                <a:gd name="connsiteY3" fmla="*/ 41788 h 64388"/>
                <a:gd name="connsiteX4" fmla="*/ 0 w 332671"/>
                <a:gd name="connsiteY4" fmla="*/ 32194 h 64388"/>
                <a:gd name="connsiteX5" fmla="*/ 5924 w 332671"/>
                <a:gd name="connsiteY5" fmla="*/ 22600 h 64388"/>
                <a:gd name="connsiteX6" fmla="*/ 48849 w 332671"/>
                <a:gd name="connsiteY6" fmla="*/ 1138 h 64388"/>
                <a:gd name="connsiteX7" fmla="*/ 53657 w 332671"/>
                <a:gd name="connsiteY7" fmla="*/ 0 h 64388"/>
                <a:gd name="connsiteX8" fmla="*/ 300478 w 332671"/>
                <a:gd name="connsiteY8" fmla="*/ 0 h 64388"/>
                <a:gd name="connsiteX9" fmla="*/ 332672 w 332671"/>
                <a:gd name="connsiteY9" fmla="*/ 32194 h 64388"/>
                <a:gd name="connsiteX10" fmla="*/ 300478 w 332671"/>
                <a:gd name="connsiteY10" fmla="*/ 64388 h 64388"/>
                <a:gd name="connsiteX11" fmla="*/ 56189 w 332671"/>
                <a:gd name="connsiteY11" fmla="*/ 42925 h 64388"/>
                <a:gd name="connsiteX12" fmla="*/ 300478 w 332671"/>
                <a:gd name="connsiteY12" fmla="*/ 42925 h 64388"/>
                <a:gd name="connsiteX13" fmla="*/ 311209 w 332671"/>
                <a:gd name="connsiteY13" fmla="*/ 32194 h 64388"/>
                <a:gd name="connsiteX14" fmla="*/ 300478 w 332671"/>
                <a:gd name="connsiteY14" fmla="*/ 21463 h 64388"/>
                <a:gd name="connsiteX15" fmla="*/ 56189 w 332671"/>
                <a:gd name="connsiteY15" fmla="*/ 21463 h 64388"/>
                <a:gd name="connsiteX16" fmla="*/ 34727 w 332671"/>
                <a:gd name="connsiteY16" fmla="*/ 32194 h 64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32671" h="64388">
                  <a:moveTo>
                    <a:pt x="300478" y="64387"/>
                  </a:moveTo>
                  <a:lnTo>
                    <a:pt x="53657" y="64387"/>
                  </a:lnTo>
                  <a:cubicBezTo>
                    <a:pt x="51982" y="64387"/>
                    <a:pt x="50351" y="64001"/>
                    <a:pt x="48849" y="63250"/>
                  </a:cubicBezTo>
                  <a:lnTo>
                    <a:pt x="5924" y="41788"/>
                  </a:lnTo>
                  <a:cubicBezTo>
                    <a:pt x="2296" y="39963"/>
                    <a:pt x="0" y="36250"/>
                    <a:pt x="0" y="32194"/>
                  </a:cubicBezTo>
                  <a:cubicBezTo>
                    <a:pt x="0" y="28137"/>
                    <a:pt x="2297" y="24424"/>
                    <a:pt x="5924" y="22600"/>
                  </a:cubicBezTo>
                  <a:lnTo>
                    <a:pt x="48849" y="1138"/>
                  </a:lnTo>
                  <a:cubicBezTo>
                    <a:pt x="50351" y="386"/>
                    <a:pt x="51982" y="0"/>
                    <a:pt x="53657" y="0"/>
                  </a:cubicBezTo>
                  <a:lnTo>
                    <a:pt x="300478" y="0"/>
                  </a:lnTo>
                  <a:cubicBezTo>
                    <a:pt x="318228" y="0"/>
                    <a:pt x="332672" y="14444"/>
                    <a:pt x="332672" y="32194"/>
                  </a:cubicBezTo>
                  <a:cubicBezTo>
                    <a:pt x="332672" y="49944"/>
                    <a:pt x="318228" y="64388"/>
                    <a:pt x="300478" y="64388"/>
                  </a:cubicBezTo>
                  <a:close/>
                  <a:moveTo>
                    <a:pt x="56189" y="42925"/>
                  </a:moveTo>
                  <a:lnTo>
                    <a:pt x="300478" y="42925"/>
                  </a:lnTo>
                  <a:cubicBezTo>
                    <a:pt x="306401" y="42925"/>
                    <a:pt x="311209" y="38117"/>
                    <a:pt x="311209" y="32194"/>
                  </a:cubicBezTo>
                  <a:cubicBezTo>
                    <a:pt x="311209" y="26270"/>
                    <a:pt x="306401" y="21463"/>
                    <a:pt x="300478" y="21463"/>
                  </a:cubicBezTo>
                  <a:lnTo>
                    <a:pt x="56189" y="21463"/>
                  </a:lnTo>
                  <a:lnTo>
                    <a:pt x="34727" y="32194"/>
                  </a:lnTo>
                  <a:close/>
                </a:path>
              </a:pathLst>
            </a:custGeom>
            <a:solidFill>
              <a:srgbClr val="000000"/>
            </a:solidFill>
            <a:ln w="5429" cap="flat">
              <a:noFill/>
              <a:prstDash val="solid"/>
              <a:miter/>
            </a:ln>
          </p:spPr>
          <p:txBody>
            <a:bodyPr rtlCol="0" anchor="ctr"/>
            <a:lstStyle/>
            <a:p>
              <a:endParaRPr lang="en-US"/>
            </a:p>
          </p:txBody>
        </p:sp>
        <p:sp>
          <p:nvSpPr>
            <p:cNvPr id="166" name="Freeform 165">
              <a:extLst>
                <a:ext uri="{FF2B5EF4-FFF2-40B4-BE49-F238E27FC236}">
                  <a16:creationId xmlns:a16="http://schemas.microsoft.com/office/drawing/2014/main" id="{F5C0D3F2-5E84-D770-6418-016877832D21}"/>
                </a:ext>
              </a:extLst>
            </p:cNvPr>
            <p:cNvSpPr/>
            <p:nvPr/>
          </p:nvSpPr>
          <p:spPr>
            <a:xfrm>
              <a:off x="1174840" y="2821473"/>
              <a:ext cx="21462" cy="64387"/>
            </a:xfrm>
            <a:custGeom>
              <a:avLst/>
              <a:gdLst>
                <a:gd name="connsiteX0" fmla="*/ 10731 w 21462"/>
                <a:gd name="connsiteY0" fmla="*/ 64388 h 64387"/>
                <a:gd name="connsiteX1" fmla="*/ 0 w 21462"/>
                <a:gd name="connsiteY1" fmla="*/ 53657 h 64387"/>
                <a:gd name="connsiteX2" fmla="*/ 0 w 21462"/>
                <a:gd name="connsiteY2" fmla="*/ 10731 h 64387"/>
                <a:gd name="connsiteX3" fmla="*/ 10731 w 21462"/>
                <a:gd name="connsiteY3" fmla="*/ 0 h 64387"/>
                <a:gd name="connsiteX4" fmla="*/ 21462 w 21462"/>
                <a:gd name="connsiteY4" fmla="*/ 10731 h 64387"/>
                <a:gd name="connsiteX5" fmla="*/ 21462 w 21462"/>
                <a:gd name="connsiteY5" fmla="*/ 53657 h 64387"/>
                <a:gd name="connsiteX6" fmla="*/ 10731 w 21462"/>
                <a:gd name="connsiteY6" fmla="*/ 64388 h 64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462" h="64387">
                  <a:moveTo>
                    <a:pt x="10731" y="64388"/>
                  </a:moveTo>
                  <a:cubicBezTo>
                    <a:pt x="4808" y="64388"/>
                    <a:pt x="0" y="59580"/>
                    <a:pt x="0" y="53657"/>
                  </a:cubicBezTo>
                  <a:lnTo>
                    <a:pt x="0" y="10731"/>
                  </a:lnTo>
                  <a:cubicBezTo>
                    <a:pt x="0" y="4808"/>
                    <a:pt x="4808" y="0"/>
                    <a:pt x="10731" y="0"/>
                  </a:cubicBezTo>
                  <a:cubicBezTo>
                    <a:pt x="16655" y="0"/>
                    <a:pt x="21462" y="4808"/>
                    <a:pt x="21462" y="10731"/>
                  </a:cubicBezTo>
                  <a:lnTo>
                    <a:pt x="21462" y="53657"/>
                  </a:lnTo>
                  <a:cubicBezTo>
                    <a:pt x="21462" y="59580"/>
                    <a:pt x="16655" y="64388"/>
                    <a:pt x="10731" y="64388"/>
                  </a:cubicBezTo>
                  <a:close/>
                </a:path>
              </a:pathLst>
            </a:custGeom>
            <a:solidFill>
              <a:srgbClr val="000000"/>
            </a:solidFill>
            <a:ln w="5429" cap="flat">
              <a:noFill/>
              <a:prstDash val="solid"/>
              <a:miter/>
            </a:ln>
          </p:spPr>
          <p:txBody>
            <a:bodyPr rtlCol="0" anchor="ctr"/>
            <a:lstStyle/>
            <a:p>
              <a:endParaRPr lang="en-US"/>
            </a:p>
          </p:txBody>
        </p:sp>
        <p:sp>
          <p:nvSpPr>
            <p:cNvPr id="167" name="Freeform 166">
              <a:extLst>
                <a:ext uri="{FF2B5EF4-FFF2-40B4-BE49-F238E27FC236}">
                  <a16:creationId xmlns:a16="http://schemas.microsoft.com/office/drawing/2014/main" id="{8EED3DA2-F776-785F-AAF8-C0BA519EF7FC}"/>
                </a:ext>
              </a:extLst>
            </p:cNvPr>
            <p:cNvSpPr/>
            <p:nvPr/>
          </p:nvSpPr>
          <p:spPr>
            <a:xfrm>
              <a:off x="1142643" y="2821473"/>
              <a:ext cx="21462" cy="64387"/>
            </a:xfrm>
            <a:custGeom>
              <a:avLst/>
              <a:gdLst>
                <a:gd name="connsiteX0" fmla="*/ 10731 w 21462"/>
                <a:gd name="connsiteY0" fmla="*/ 64388 h 64387"/>
                <a:gd name="connsiteX1" fmla="*/ 0 w 21462"/>
                <a:gd name="connsiteY1" fmla="*/ 53657 h 64387"/>
                <a:gd name="connsiteX2" fmla="*/ 0 w 21462"/>
                <a:gd name="connsiteY2" fmla="*/ 10731 h 64387"/>
                <a:gd name="connsiteX3" fmla="*/ 10731 w 21462"/>
                <a:gd name="connsiteY3" fmla="*/ 0 h 64387"/>
                <a:gd name="connsiteX4" fmla="*/ 21462 w 21462"/>
                <a:gd name="connsiteY4" fmla="*/ 10731 h 64387"/>
                <a:gd name="connsiteX5" fmla="*/ 21462 w 21462"/>
                <a:gd name="connsiteY5" fmla="*/ 53657 h 64387"/>
                <a:gd name="connsiteX6" fmla="*/ 10731 w 21462"/>
                <a:gd name="connsiteY6" fmla="*/ 64388 h 64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462" h="64387">
                  <a:moveTo>
                    <a:pt x="10731" y="64388"/>
                  </a:moveTo>
                  <a:cubicBezTo>
                    <a:pt x="4808" y="64388"/>
                    <a:pt x="0" y="59580"/>
                    <a:pt x="0" y="53657"/>
                  </a:cubicBezTo>
                  <a:lnTo>
                    <a:pt x="0" y="10731"/>
                  </a:lnTo>
                  <a:cubicBezTo>
                    <a:pt x="0" y="4808"/>
                    <a:pt x="4808" y="0"/>
                    <a:pt x="10731" y="0"/>
                  </a:cubicBezTo>
                  <a:cubicBezTo>
                    <a:pt x="16655" y="0"/>
                    <a:pt x="21462" y="4808"/>
                    <a:pt x="21462" y="10731"/>
                  </a:cubicBezTo>
                  <a:lnTo>
                    <a:pt x="21462" y="53657"/>
                  </a:lnTo>
                  <a:cubicBezTo>
                    <a:pt x="21462" y="59580"/>
                    <a:pt x="16655" y="64388"/>
                    <a:pt x="10731" y="64388"/>
                  </a:cubicBezTo>
                  <a:close/>
                </a:path>
              </a:pathLst>
            </a:custGeom>
            <a:solidFill>
              <a:srgbClr val="000000"/>
            </a:solidFill>
            <a:ln w="5429" cap="flat">
              <a:noFill/>
              <a:prstDash val="solid"/>
              <a:miter/>
            </a:ln>
          </p:spPr>
          <p:txBody>
            <a:bodyPr rtlCol="0" anchor="ctr"/>
            <a:lstStyle/>
            <a:p>
              <a:endParaRPr lang="en-US"/>
            </a:p>
          </p:txBody>
        </p:sp>
        <p:sp>
          <p:nvSpPr>
            <p:cNvPr id="168" name="Freeform 167">
              <a:extLst>
                <a:ext uri="{FF2B5EF4-FFF2-40B4-BE49-F238E27FC236}">
                  <a16:creationId xmlns:a16="http://schemas.microsoft.com/office/drawing/2014/main" id="{DC68817C-6995-974E-2D49-E4F3ACBD7DB8}"/>
                </a:ext>
              </a:extLst>
            </p:cNvPr>
            <p:cNvSpPr/>
            <p:nvPr/>
          </p:nvSpPr>
          <p:spPr>
            <a:xfrm>
              <a:off x="1164110" y="3121956"/>
              <a:ext cx="42924" cy="139505"/>
            </a:xfrm>
            <a:custGeom>
              <a:avLst/>
              <a:gdLst>
                <a:gd name="connsiteX0" fmla="*/ 10731 w 42924"/>
                <a:gd name="connsiteY0" fmla="*/ 139505 h 139505"/>
                <a:gd name="connsiteX1" fmla="*/ 0 w 42924"/>
                <a:gd name="connsiteY1" fmla="*/ 128774 h 139505"/>
                <a:gd name="connsiteX2" fmla="*/ 0 w 42924"/>
                <a:gd name="connsiteY2" fmla="*/ 10731 h 139505"/>
                <a:gd name="connsiteX3" fmla="*/ 10731 w 42924"/>
                <a:gd name="connsiteY3" fmla="*/ 0 h 139505"/>
                <a:gd name="connsiteX4" fmla="*/ 32194 w 42924"/>
                <a:gd name="connsiteY4" fmla="*/ 0 h 139505"/>
                <a:gd name="connsiteX5" fmla="*/ 42925 w 42924"/>
                <a:gd name="connsiteY5" fmla="*/ 10731 h 139505"/>
                <a:gd name="connsiteX6" fmla="*/ 32194 w 42924"/>
                <a:gd name="connsiteY6" fmla="*/ 21462 h 139505"/>
                <a:gd name="connsiteX7" fmla="*/ 21462 w 42924"/>
                <a:gd name="connsiteY7" fmla="*/ 21462 h 139505"/>
                <a:gd name="connsiteX8" fmla="*/ 21462 w 42924"/>
                <a:gd name="connsiteY8" fmla="*/ 128774 h 139505"/>
                <a:gd name="connsiteX9" fmla="*/ 10731 w 42924"/>
                <a:gd name="connsiteY9" fmla="*/ 139505 h 139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924" h="139505">
                  <a:moveTo>
                    <a:pt x="10731" y="139505"/>
                  </a:moveTo>
                  <a:cubicBezTo>
                    <a:pt x="4808" y="139505"/>
                    <a:pt x="0" y="134697"/>
                    <a:pt x="0" y="128774"/>
                  </a:cubicBezTo>
                  <a:lnTo>
                    <a:pt x="0" y="10731"/>
                  </a:lnTo>
                  <a:cubicBezTo>
                    <a:pt x="0" y="4808"/>
                    <a:pt x="4808" y="0"/>
                    <a:pt x="10731" y="0"/>
                  </a:cubicBezTo>
                  <a:lnTo>
                    <a:pt x="32194" y="0"/>
                  </a:lnTo>
                  <a:cubicBezTo>
                    <a:pt x="38117" y="0"/>
                    <a:pt x="42925" y="4808"/>
                    <a:pt x="42925" y="10731"/>
                  </a:cubicBezTo>
                  <a:cubicBezTo>
                    <a:pt x="42925" y="16655"/>
                    <a:pt x="38117" y="21462"/>
                    <a:pt x="32194" y="21462"/>
                  </a:cubicBezTo>
                  <a:lnTo>
                    <a:pt x="21462" y="21462"/>
                  </a:lnTo>
                  <a:lnTo>
                    <a:pt x="21462" y="128774"/>
                  </a:lnTo>
                  <a:cubicBezTo>
                    <a:pt x="21462" y="134698"/>
                    <a:pt x="16655" y="139505"/>
                    <a:pt x="10731" y="139505"/>
                  </a:cubicBezTo>
                  <a:close/>
                </a:path>
              </a:pathLst>
            </a:custGeom>
            <a:solidFill>
              <a:srgbClr val="000000"/>
            </a:solidFill>
            <a:ln w="5429" cap="flat">
              <a:noFill/>
              <a:prstDash val="solid"/>
              <a:miter/>
            </a:ln>
          </p:spPr>
          <p:txBody>
            <a:bodyPr rtlCol="0" anchor="ctr"/>
            <a:lstStyle/>
            <a:p>
              <a:endParaRPr lang="en-US"/>
            </a:p>
          </p:txBody>
        </p:sp>
        <p:sp>
          <p:nvSpPr>
            <p:cNvPr id="169" name="Freeform 168">
              <a:extLst>
                <a:ext uri="{FF2B5EF4-FFF2-40B4-BE49-F238E27FC236}">
                  <a16:creationId xmlns:a16="http://schemas.microsoft.com/office/drawing/2014/main" id="{56A31C71-C5E4-2C63-C42E-70AC6DCF73C6}"/>
                </a:ext>
              </a:extLst>
            </p:cNvPr>
            <p:cNvSpPr/>
            <p:nvPr/>
          </p:nvSpPr>
          <p:spPr>
            <a:xfrm>
              <a:off x="1024600" y="3014639"/>
              <a:ext cx="96582" cy="21462"/>
            </a:xfrm>
            <a:custGeom>
              <a:avLst/>
              <a:gdLst>
                <a:gd name="connsiteX0" fmla="*/ 85851 w 96582"/>
                <a:gd name="connsiteY0" fmla="*/ 21462 h 21462"/>
                <a:gd name="connsiteX1" fmla="*/ 10731 w 96582"/>
                <a:gd name="connsiteY1" fmla="*/ 21462 h 21462"/>
                <a:gd name="connsiteX2" fmla="*/ 0 w 96582"/>
                <a:gd name="connsiteY2" fmla="*/ 10731 h 21462"/>
                <a:gd name="connsiteX3" fmla="*/ 10731 w 96582"/>
                <a:gd name="connsiteY3" fmla="*/ 0 h 21462"/>
                <a:gd name="connsiteX4" fmla="*/ 85851 w 96582"/>
                <a:gd name="connsiteY4" fmla="*/ 0 h 21462"/>
                <a:gd name="connsiteX5" fmla="*/ 96582 w 96582"/>
                <a:gd name="connsiteY5" fmla="*/ 10731 h 21462"/>
                <a:gd name="connsiteX6" fmla="*/ 85851 w 96582"/>
                <a:gd name="connsiteY6" fmla="*/ 21462 h 21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582" h="21462">
                  <a:moveTo>
                    <a:pt x="85851" y="21462"/>
                  </a:moveTo>
                  <a:lnTo>
                    <a:pt x="10731" y="21462"/>
                  </a:lnTo>
                  <a:cubicBezTo>
                    <a:pt x="4808" y="21462"/>
                    <a:pt x="0" y="16655"/>
                    <a:pt x="0" y="10731"/>
                  </a:cubicBezTo>
                  <a:cubicBezTo>
                    <a:pt x="0" y="4808"/>
                    <a:pt x="4808" y="0"/>
                    <a:pt x="10731" y="0"/>
                  </a:cubicBezTo>
                  <a:lnTo>
                    <a:pt x="85851" y="0"/>
                  </a:lnTo>
                  <a:cubicBezTo>
                    <a:pt x="91775" y="0"/>
                    <a:pt x="96582" y="4808"/>
                    <a:pt x="96582" y="10731"/>
                  </a:cubicBezTo>
                  <a:cubicBezTo>
                    <a:pt x="96582" y="16655"/>
                    <a:pt x="91775" y="21462"/>
                    <a:pt x="85851" y="21462"/>
                  </a:cubicBezTo>
                  <a:close/>
                </a:path>
              </a:pathLst>
            </a:custGeom>
            <a:solidFill>
              <a:srgbClr val="000000"/>
            </a:solidFill>
            <a:ln w="5429" cap="flat">
              <a:noFill/>
              <a:prstDash val="solid"/>
              <a:miter/>
            </a:ln>
          </p:spPr>
          <p:txBody>
            <a:bodyPr rtlCol="0" anchor="ctr"/>
            <a:lstStyle/>
            <a:p>
              <a:endParaRPr lang="en-US"/>
            </a:p>
          </p:txBody>
        </p:sp>
      </p:grpSp>
      <p:grpSp>
        <p:nvGrpSpPr>
          <p:cNvPr id="170" name="Graphic 15">
            <a:extLst>
              <a:ext uri="{FF2B5EF4-FFF2-40B4-BE49-F238E27FC236}">
                <a16:creationId xmlns:a16="http://schemas.microsoft.com/office/drawing/2014/main" id="{14F14FF9-3C0C-205F-91D5-E7EA03E07E84}"/>
              </a:ext>
            </a:extLst>
          </p:cNvPr>
          <p:cNvGrpSpPr/>
          <p:nvPr/>
        </p:nvGrpSpPr>
        <p:grpSpPr>
          <a:xfrm>
            <a:off x="852899" y="3712438"/>
            <a:ext cx="487719" cy="373915"/>
            <a:chOff x="852899" y="3863408"/>
            <a:chExt cx="515107" cy="394912"/>
          </a:xfrm>
          <a:solidFill>
            <a:srgbClr val="000000"/>
          </a:solidFill>
        </p:grpSpPr>
        <p:sp>
          <p:nvSpPr>
            <p:cNvPr id="171" name="Freeform 170">
              <a:extLst>
                <a:ext uri="{FF2B5EF4-FFF2-40B4-BE49-F238E27FC236}">
                  <a16:creationId xmlns:a16="http://schemas.microsoft.com/office/drawing/2014/main" id="{DEDAEA7F-69C7-1E5D-751E-525C3FC8F01E}"/>
                </a:ext>
              </a:extLst>
            </p:cNvPr>
            <p:cNvSpPr/>
            <p:nvPr/>
          </p:nvSpPr>
          <p:spPr>
            <a:xfrm>
              <a:off x="1016016" y="4009357"/>
              <a:ext cx="68680" cy="103020"/>
            </a:xfrm>
            <a:custGeom>
              <a:avLst/>
              <a:gdLst>
                <a:gd name="connsiteX0" fmla="*/ 42925 w 68680"/>
                <a:gd name="connsiteY0" fmla="*/ 42925 h 103020"/>
                <a:gd name="connsiteX1" fmla="*/ 42925 w 68680"/>
                <a:gd name="connsiteY1" fmla="*/ 25755 h 103020"/>
                <a:gd name="connsiteX2" fmla="*/ 48999 w 68680"/>
                <a:gd name="connsiteY2" fmla="*/ 28266 h 103020"/>
                <a:gd name="connsiteX3" fmla="*/ 51510 w 68680"/>
                <a:gd name="connsiteY3" fmla="*/ 34340 h 103020"/>
                <a:gd name="connsiteX4" fmla="*/ 68681 w 68680"/>
                <a:gd name="connsiteY4" fmla="*/ 34340 h 103020"/>
                <a:gd name="connsiteX5" fmla="*/ 42925 w 68680"/>
                <a:gd name="connsiteY5" fmla="*/ 8585 h 103020"/>
                <a:gd name="connsiteX6" fmla="*/ 42925 w 68680"/>
                <a:gd name="connsiteY6" fmla="*/ 0 h 103020"/>
                <a:gd name="connsiteX7" fmla="*/ 25755 w 68680"/>
                <a:gd name="connsiteY7" fmla="*/ 0 h 103020"/>
                <a:gd name="connsiteX8" fmla="*/ 25755 w 68680"/>
                <a:gd name="connsiteY8" fmla="*/ 8585 h 103020"/>
                <a:gd name="connsiteX9" fmla="*/ 0 w 68680"/>
                <a:gd name="connsiteY9" fmla="*/ 34340 h 103020"/>
                <a:gd name="connsiteX10" fmla="*/ 25755 w 68680"/>
                <a:gd name="connsiteY10" fmla="*/ 60095 h 103020"/>
                <a:gd name="connsiteX11" fmla="*/ 25755 w 68680"/>
                <a:gd name="connsiteY11" fmla="*/ 77266 h 103020"/>
                <a:gd name="connsiteX12" fmla="*/ 17170 w 68680"/>
                <a:gd name="connsiteY12" fmla="*/ 68681 h 103020"/>
                <a:gd name="connsiteX13" fmla="*/ 0 w 68680"/>
                <a:gd name="connsiteY13" fmla="*/ 68681 h 103020"/>
                <a:gd name="connsiteX14" fmla="*/ 25755 w 68680"/>
                <a:gd name="connsiteY14" fmla="*/ 94436 h 103020"/>
                <a:gd name="connsiteX15" fmla="*/ 25755 w 68680"/>
                <a:gd name="connsiteY15" fmla="*/ 103021 h 103020"/>
                <a:gd name="connsiteX16" fmla="*/ 42925 w 68680"/>
                <a:gd name="connsiteY16" fmla="*/ 103021 h 103020"/>
                <a:gd name="connsiteX17" fmla="*/ 42925 w 68680"/>
                <a:gd name="connsiteY17" fmla="*/ 94436 h 103020"/>
                <a:gd name="connsiteX18" fmla="*/ 68681 w 68680"/>
                <a:gd name="connsiteY18" fmla="*/ 68681 h 103020"/>
                <a:gd name="connsiteX19" fmla="*/ 42925 w 68680"/>
                <a:gd name="connsiteY19" fmla="*/ 42925 h 103020"/>
                <a:gd name="connsiteX20" fmla="*/ 25755 w 68680"/>
                <a:gd name="connsiteY20" fmla="*/ 42925 h 103020"/>
                <a:gd name="connsiteX21" fmla="*/ 17170 w 68680"/>
                <a:gd name="connsiteY21" fmla="*/ 34340 h 103020"/>
                <a:gd name="connsiteX22" fmla="*/ 25755 w 68680"/>
                <a:gd name="connsiteY22" fmla="*/ 25755 h 103020"/>
                <a:gd name="connsiteX23" fmla="*/ 42925 w 68680"/>
                <a:gd name="connsiteY23" fmla="*/ 77266 h 103020"/>
                <a:gd name="connsiteX24" fmla="*/ 42925 w 68680"/>
                <a:gd name="connsiteY24" fmla="*/ 60095 h 103020"/>
                <a:gd name="connsiteX25" fmla="*/ 51510 w 68680"/>
                <a:gd name="connsiteY25" fmla="*/ 68681 h 103020"/>
                <a:gd name="connsiteX26" fmla="*/ 42925 w 68680"/>
                <a:gd name="connsiteY26" fmla="*/ 77266 h 103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8680" h="103020">
                  <a:moveTo>
                    <a:pt x="42925" y="42925"/>
                  </a:moveTo>
                  <a:lnTo>
                    <a:pt x="42925" y="25755"/>
                  </a:lnTo>
                  <a:cubicBezTo>
                    <a:pt x="45201" y="25755"/>
                    <a:pt x="47390" y="26657"/>
                    <a:pt x="48999" y="28266"/>
                  </a:cubicBezTo>
                  <a:cubicBezTo>
                    <a:pt x="50609" y="29876"/>
                    <a:pt x="51510" y="32065"/>
                    <a:pt x="51510" y="34340"/>
                  </a:cubicBezTo>
                  <a:lnTo>
                    <a:pt x="68681" y="34340"/>
                  </a:lnTo>
                  <a:cubicBezTo>
                    <a:pt x="68638" y="20132"/>
                    <a:pt x="57133" y="8628"/>
                    <a:pt x="42925" y="8585"/>
                  </a:cubicBezTo>
                  <a:lnTo>
                    <a:pt x="42925" y="0"/>
                  </a:lnTo>
                  <a:lnTo>
                    <a:pt x="25755" y="0"/>
                  </a:lnTo>
                  <a:lnTo>
                    <a:pt x="25755" y="8585"/>
                  </a:lnTo>
                  <a:cubicBezTo>
                    <a:pt x="11526" y="8585"/>
                    <a:pt x="0" y="20111"/>
                    <a:pt x="0" y="34340"/>
                  </a:cubicBezTo>
                  <a:cubicBezTo>
                    <a:pt x="0" y="48570"/>
                    <a:pt x="11526" y="60095"/>
                    <a:pt x="25755" y="60095"/>
                  </a:cubicBezTo>
                  <a:lnTo>
                    <a:pt x="25755" y="77266"/>
                  </a:lnTo>
                  <a:cubicBezTo>
                    <a:pt x="21012" y="77266"/>
                    <a:pt x="17170" y="73424"/>
                    <a:pt x="17170" y="68681"/>
                  </a:cubicBezTo>
                  <a:lnTo>
                    <a:pt x="0" y="68681"/>
                  </a:lnTo>
                  <a:cubicBezTo>
                    <a:pt x="43" y="82889"/>
                    <a:pt x="11547" y="94393"/>
                    <a:pt x="25755" y="94436"/>
                  </a:cubicBezTo>
                  <a:lnTo>
                    <a:pt x="25755" y="103021"/>
                  </a:lnTo>
                  <a:lnTo>
                    <a:pt x="42925" y="103021"/>
                  </a:lnTo>
                  <a:lnTo>
                    <a:pt x="42925" y="94436"/>
                  </a:lnTo>
                  <a:cubicBezTo>
                    <a:pt x="57155" y="94436"/>
                    <a:pt x="68681" y="82910"/>
                    <a:pt x="68681" y="68681"/>
                  </a:cubicBezTo>
                  <a:cubicBezTo>
                    <a:pt x="68681" y="54451"/>
                    <a:pt x="57155" y="42925"/>
                    <a:pt x="42925" y="42925"/>
                  </a:cubicBezTo>
                  <a:close/>
                  <a:moveTo>
                    <a:pt x="25755" y="42925"/>
                  </a:moveTo>
                  <a:cubicBezTo>
                    <a:pt x="21012" y="42925"/>
                    <a:pt x="17170" y="39084"/>
                    <a:pt x="17170" y="34340"/>
                  </a:cubicBezTo>
                  <a:cubicBezTo>
                    <a:pt x="17170" y="29597"/>
                    <a:pt x="21012" y="25755"/>
                    <a:pt x="25755" y="25755"/>
                  </a:cubicBezTo>
                  <a:close/>
                  <a:moveTo>
                    <a:pt x="42925" y="77266"/>
                  </a:moveTo>
                  <a:lnTo>
                    <a:pt x="42925" y="60095"/>
                  </a:lnTo>
                  <a:cubicBezTo>
                    <a:pt x="47669" y="60095"/>
                    <a:pt x="51510" y="63937"/>
                    <a:pt x="51510" y="68681"/>
                  </a:cubicBezTo>
                  <a:cubicBezTo>
                    <a:pt x="51510" y="73424"/>
                    <a:pt x="47669" y="77266"/>
                    <a:pt x="42925" y="77266"/>
                  </a:cubicBezTo>
                  <a:close/>
                </a:path>
              </a:pathLst>
            </a:custGeom>
            <a:solidFill>
              <a:srgbClr val="000000"/>
            </a:solidFill>
            <a:ln w="5429" cap="flat">
              <a:noFill/>
              <a:prstDash val="solid"/>
              <a:miter/>
            </a:ln>
          </p:spPr>
          <p:txBody>
            <a:bodyPr rtlCol="0" anchor="ctr"/>
            <a:lstStyle/>
            <a:p>
              <a:endParaRPr lang="en-US"/>
            </a:p>
          </p:txBody>
        </p:sp>
        <p:sp>
          <p:nvSpPr>
            <p:cNvPr id="172" name="Freeform 171">
              <a:extLst>
                <a:ext uri="{FF2B5EF4-FFF2-40B4-BE49-F238E27FC236}">
                  <a16:creationId xmlns:a16="http://schemas.microsoft.com/office/drawing/2014/main" id="{E8436F0A-1E31-90EC-715C-4BD08907B0EF}"/>
                </a:ext>
              </a:extLst>
            </p:cNvPr>
            <p:cNvSpPr/>
            <p:nvPr/>
          </p:nvSpPr>
          <p:spPr>
            <a:xfrm>
              <a:off x="973088" y="3983602"/>
              <a:ext cx="154531" cy="154530"/>
            </a:xfrm>
            <a:custGeom>
              <a:avLst/>
              <a:gdLst>
                <a:gd name="connsiteX0" fmla="*/ 77265 w 154531"/>
                <a:gd name="connsiteY0" fmla="*/ 0 h 154530"/>
                <a:gd name="connsiteX1" fmla="*/ 5881 w 154531"/>
                <a:gd name="connsiteY1" fmla="*/ 47690 h 154530"/>
                <a:gd name="connsiteX2" fmla="*/ 22622 w 154531"/>
                <a:gd name="connsiteY2" fmla="*/ 131909 h 154530"/>
                <a:gd name="connsiteX3" fmla="*/ 106841 w 154531"/>
                <a:gd name="connsiteY3" fmla="*/ 148650 h 154530"/>
                <a:gd name="connsiteX4" fmla="*/ 154531 w 154531"/>
                <a:gd name="connsiteY4" fmla="*/ 77266 h 154530"/>
                <a:gd name="connsiteX5" fmla="*/ 77268 w 154531"/>
                <a:gd name="connsiteY5" fmla="*/ 3 h 154530"/>
                <a:gd name="connsiteX6" fmla="*/ 77265 w 154531"/>
                <a:gd name="connsiteY6" fmla="*/ 137361 h 154530"/>
                <a:gd name="connsiteX7" fmla="*/ 21744 w 154531"/>
                <a:gd name="connsiteY7" fmla="*/ 100274 h 154530"/>
                <a:gd name="connsiteX8" fmla="*/ 34771 w 154531"/>
                <a:gd name="connsiteY8" fmla="*/ 34769 h 154530"/>
                <a:gd name="connsiteX9" fmla="*/ 100276 w 154531"/>
                <a:gd name="connsiteY9" fmla="*/ 21741 h 154530"/>
                <a:gd name="connsiteX10" fmla="*/ 137364 w 154531"/>
                <a:gd name="connsiteY10" fmla="*/ 77262 h 154530"/>
                <a:gd name="connsiteX11" fmla="*/ 77265 w 154531"/>
                <a:gd name="connsiteY11" fmla="*/ 137360 h 154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531" h="154530">
                  <a:moveTo>
                    <a:pt x="77265" y="0"/>
                  </a:moveTo>
                  <a:cubicBezTo>
                    <a:pt x="46015" y="0"/>
                    <a:pt x="17837" y="18823"/>
                    <a:pt x="5881" y="47690"/>
                  </a:cubicBezTo>
                  <a:cubicBezTo>
                    <a:pt x="-6074" y="76579"/>
                    <a:pt x="537" y="109805"/>
                    <a:pt x="22622" y="131909"/>
                  </a:cubicBezTo>
                  <a:cubicBezTo>
                    <a:pt x="44728" y="153994"/>
                    <a:pt x="77951" y="160605"/>
                    <a:pt x="106841" y="148650"/>
                  </a:cubicBezTo>
                  <a:cubicBezTo>
                    <a:pt x="135708" y="136695"/>
                    <a:pt x="154531" y="108515"/>
                    <a:pt x="154531" y="77266"/>
                  </a:cubicBezTo>
                  <a:cubicBezTo>
                    <a:pt x="154467" y="34620"/>
                    <a:pt x="119912" y="64"/>
                    <a:pt x="77268" y="3"/>
                  </a:cubicBezTo>
                  <a:close/>
                  <a:moveTo>
                    <a:pt x="77265" y="137361"/>
                  </a:moveTo>
                  <a:cubicBezTo>
                    <a:pt x="52969" y="137361"/>
                    <a:pt x="31056" y="122723"/>
                    <a:pt x="21744" y="100274"/>
                  </a:cubicBezTo>
                  <a:cubicBezTo>
                    <a:pt x="12450" y="77802"/>
                    <a:pt x="17580" y="51961"/>
                    <a:pt x="34771" y="34769"/>
                  </a:cubicBezTo>
                  <a:cubicBezTo>
                    <a:pt x="51963" y="17577"/>
                    <a:pt x="77804" y="12448"/>
                    <a:pt x="100276" y="21741"/>
                  </a:cubicBezTo>
                  <a:cubicBezTo>
                    <a:pt x="122726" y="31056"/>
                    <a:pt x="137364" y="52969"/>
                    <a:pt x="137364" y="77262"/>
                  </a:cubicBezTo>
                  <a:cubicBezTo>
                    <a:pt x="137321" y="110444"/>
                    <a:pt x="110450" y="137317"/>
                    <a:pt x="77265" y="137360"/>
                  </a:cubicBezTo>
                  <a:close/>
                </a:path>
              </a:pathLst>
            </a:custGeom>
            <a:solidFill>
              <a:srgbClr val="000000"/>
            </a:solidFill>
            <a:ln w="5429" cap="flat">
              <a:noFill/>
              <a:prstDash val="solid"/>
              <a:miter/>
            </a:ln>
          </p:spPr>
          <p:txBody>
            <a:bodyPr rtlCol="0" anchor="ctr"/>
            <a:lstStyle/>
            <a:p>
              <a:endParaRPr lang="en-US"/>
            </a:p>
          </p:txBody>
        </p:sp>
        <p:sp>
          <p:nvSpPr>
            <p:cNvPr id="173" name="Freeform 172">
              <a:extLst>
                <a:ext uri="{FF2B5EF4-FFF2-40B4-BE49-F238E27FC236}">
                  <a16:creationId xmlns:a16="http://schemas.microsoft.com/office/drawing/2014/main" id="{8651EFDA-3712-DE39-DEEF-C2C60D5E44C8}"/>
                </a:ext>
              </a:extLst>
            </p:cNvPr>
            <p:cNvSpPr/>
            <p:nvPr/>
          </p:nvSpPr>
          <p:spPr>
            <a:xfrm>
              <a:off x="852899" y="3863408"/>
              <a:ext cx="515107" cy="394912"/>
            </a:xfrm>
            <a:custGeom>
              <a:avLst/>
              <a:gdLst>
                <a:gd name="connsiteX0" fmla="*/ 506516 w 515107"/>
                <a:gd name="connsiteY0" fmla="*/ 60095 h 394912"/>
                <a:gd name="connsiteX1" fmla="*/ 463591 w 515107"/>
                <a:gd name="connsiteY1" fmla="*/ 60095 h 394912"/>
                <a:gd name="connsiteX2" fmla="*/ 455006 w 515107"/>
                <a:gd name="connsiteY2" fmla="*/ 68681 h 394912"/>
                <a:gd name="connsiteX3" fmla="*/ 455006 w 515107"/>
                <a:gd name="connsiteY3" fmla="*/ 85851 h 394912"/>
                <a:gd name="connsiteX4" fmla="*/ 424358 w 515107"/>
                <a:gd name="connsiteY4" fmla="*/ 85851 h 394912"/>
                <a:gd name="connsiteX5" fmla="*/ 372504 w 515107"/>
                <a:gd name="connsiteY5" fmla="*/ 60095 h 394912"/>
                <a:gd name="connsiteX6" fmla="*/ 300477 w 515107"/>
                <a:gd name="connsiteY6" fmla="*/ 60095 h 394912"/>
                <a:gd name="connsiteX7" fmla="*/ 266137 w 515107"/>
                <a:gd name="connsiteY7" fmla="*/ 94436 h 394912"/>
                <a:gd name="connsiteX8" fmla="*/ 257552 w 515107"/>
                <a:gd name="connsiteY8" fmla="*/ 94436 h 394912"/>
                <a:gd name="connsiteX9" fmla="*/ 257552 w 515107"/>
                <a:gd name="connsiteY9" fmla="*/ 25755 h 394912"/>
                <a:gd name="connsiteX10" fmla="*/ 231797 w 515107"/>
                <a:gd name="connsiteY10" fmla="*/ 0 h 394912"/>
                <a:gd name="connsiteX11" fmla="*/ 25755 w 515107"/>
                <a:gd name="connsiteY11" fmla="*/ 0 h 394912"/>
                <a:gd name="connsiteX12" fmla="*/ 0 w 515107"/>
                <a:gd name="connsiteY12" fmla="*/ 25755 h 394912"/>
                <a:gd name="connsiteX13" fmla="*/ 0 w 515107"/>
                <a:gd name="connsiteY13" fmla="*/ 369158 h 394912"/>
                <a:gd name="connsiteX14" fmla="*/ 25755 w 515107"/>
                <a:gd name="connsiteY14" fmla="*/ 394913 h 394912"/>
                <a:gd name="connsiteX15" fmla="*/ 231797 w 515107"/>
                <a:gd name="connsiteY15" fmla="*/ 394913 h 394912"/>
                <a:gd name="connsiteX16" fmla="*/ 257552 w 515107"/>
                <a:gd name="connsiteY16" fmla="*/ 369158 h 394912"/>
                <a:gd name="connsiteX17" fmla="*/ 257552 w 515107"/>
                <a:gd name="connsiteY17" fmla="*/ 300477 h 394912"/>
                <a:gd name="connsiteX18" fmla="*/ 351990 w 515107"/>
                <a:gd name="connsiteY18" fmla="*/ 300477 h 394912"/>
                <a:gd name="connsiteX19" fmla="*/ 358064 w 515107"/>
                <a:gd name="connsiteY19" fmla="*/ 297966 h 394912"/>
                <a:gd name="connsiteX20" fmla="*/ 360575 w 515107"/>
                <a:gd name="connsiteY20" fmla="*/ 291892 h 394912"/>
                <a:gd name="connsiteX21" fmla="*/ 360575 w 515107"/>
                <a:gd name="connsiteY21" fmla="*/ 248967 h 394912"/>
                <a:gd name="connsiteX22" fmla="*/ 372509 w 515107"/>
                <a:gd name="connsiteY22" fmla="*/ 248967 h 394912"/>
                <a:gd name="connsiteX23" fmla="*/ 424363 w 515107"/>
                <a:gd name="connsiteY23" fmla="*/ 223212 h 394912"/>
                <a:gd name="connsiteX24" fmla="*/ 455011 w 515107"/>
                <a:gd name="connsiteY24" fmla="*/ 223212 h 394912"/>
                <a:gd name="connsiteX25" fmla="*/ 455011 w 515107"/>
                <a:gd name="connsiteY25" fmla="*/ 231797 h 394912"/>
                <a:gd name="connsiteX26" fmla="*/ 457523 w 515107"/>
                <a:gd name="connsiteY26" fmla="*/ 237871 h 394912"/>
                <a:gd name="connsiteX27" fmla="*/ 463597 w 515107"/>
                <a:gd name="connsiteY27" fmla="*/ 240382 h 394912"/>
                <a:gd name="connsiteX28" fmla="*/ 506522 w 515107"/>
                <a:gd name="connsiteY28" fmla="*/ 240382 h 394912"/>
                <a:gd name="connsiteX29" fmla="*/ 512596 w 515107"/>
                <a:gd name="connsiteY29" fmla="*/ 237871 h 394912"/>
                <a:gd name="connsiteX30" fmla="*/ 515107 w 515107"/>
                <a:gd name="connsiteY30" fmla="*/ 231797 h 394912"/>
                <a:gd name="connsiteX31" fmla="*/ 515107 w 515107"/>
                <a:gd name="connsiteY31" fmla="*/ 68678 h 394912"/>
                <a:gd name="connsiteX32" fmla="*/ 512596 w 515107"/>
                <a:gd name="connsiteY32" fmla="*/ 62604 h 394912"/>
                <a:gd name="connsiteX33" fmla="*/ 506522 w 515107"/>
                <a:gd name="connsiteY33" fmla="*/ 60092 h 394912"/>
                <a:gd name="connsiteX34" fmla="*/ 171696 w 515107"/>
                <a:gd name="connsiteY34" fmla="*/ 17170 h 394912"/>
                <a:gd name="connsiteX35" fmla="*/ 169035 w 515107"/>
                <a:gd name="connsiteY35" fmla="*/ 23266 h 394912"/>
                <a:gd name="connsiteX36" fmla="*/ 163111 w 515107"/>
                <a:gd name="connsiteY36" fmla="*/ 25755 h 394912"/>
                <a:gd name="connsiteX37" fmla="*/ 94431 w 515107"/>
                <a:gd name="connsiteY37" fmla="*/ 25755 h 394912"/>
                <a:gd name="connsiteX38" fmla="*/ 85846 w 515107"/>
                <a:gd name="connsiteY38" fmla="*/ 17170 h 394912"/>
                <a:gd name="connsiteX39" fmla="*/ 240377 w 515107"/>
                <a:gd name="connsiteY39" fmla="*/ 369155 h 394912"/>
                <a:gd name="connsiteX40" fmla="*/ 237866 w 515107"/>
                <a:gd name="connsiteY40" fmla="*/ 375229 h 394912"/>
                <a:gd name="connsiteX41" fmla="*/ 231792 w 515107"/>
                <a:gd name="connsiteY41" fmla="*/ 377740 h 394912"/>
                <a:gd name="connsiteX42" fmla="*/ 25750 w 515107"/>
                <a:gd name="connsiteY42" fmla="*/ 377740 h 394912"/>
                <a:gd name="connsiteX43" fmla="*/ 17165 w 515107"/>
                <a:gd name="connsiteY43" fmla="*/ 369155 h 394912"/>
                <a:gd name="connsiteX44" fmla="*/ 17165 w 515107"/>
                <a:gd name="connsiteY44" fmla="*/ 25752 h 394912"/>
                <a:gd name="connsiteX45" fmla="*/ 25750 w 515107"/>
                <a:gd name="connsiteY45" fmla="*/ 17167 h 394912"/>
                <a:gd name="connsiteX46" fmla="*/ 68676 w 515107"/>
                <a:gd name="connsiteY46" fmla="*/ 17167 h 394912"/>
                <a:gd name="connsiteX47" fmla="*/ 94431 w 515107"/>
                <a:gd name="connsiteY47" fmla="*/ 42923 h 394912"/>
                <a:gd name="connsiteX48" fmla="*/ 163111 w 515107"/>
                <a:gd name="connsiteY48" fmla="*/ 42923 h 394912"/>
                <a:gd name="connsiteX49" fmla="*/ 188866 w 515107"/>
                <a:gd name="connsiteY49" fmla="*/ 17167 h 394912"/>
                <a:gd name="connsiteX50" fmla="*/ 231792 w 515107"/>
                <a:gd name="connsiteY50" fmla="*/ 17167 h 394912"/>
                <a:gd name="connsiteX51" fmla="*/ 237866 w 515107"/>
                <a:gd name="connsiteY51" fmla="*/ 19679 h 394912"/>
                <a:gd name="connsiteX52" fmla="*/ 240377 w 515107"/>
                <a:gd name="connsiteY52" fmla="*/ 25753 h 394912"/>
                <a:gd name="connsiteX53" fmla="*/ 240377 w 515107"/>
                <a:gd name="connsiteY53" fmla="*/ 94433 h 394912"/>
                <a:gd name="connsiteX54" fmla="*/ 94433 w 515107"/>
                <a:gd name="connsiteY54" fmla="*/ 94433 h 394912"/>
                <a:gd name="connsiteX55" fmla="*/ 94433 w 515107"/>
                <a:gd name="connsiteY55" fmla="*/ 85848 h 394912"/>
                <a:gd name="connsiteX56" fmla="*/ 77263 w 515107"/>
                <a:gd name="connsiteY56" fmla="*/ 85848 h 394912"/>
                <a:gd name="connsiteX57" fmla="*/ 77263 w 515107"/>
                <a:gd name="connsiteY57" fmla="*/ 309060 h 394912"/>
                <a:gd name="connsiteX58" fmla="*/ 94433 w 515107"/>
                <a:gd name="connsiteY58" fmla="*/ 309060 h 394912"/>
                <a:gd name="connsiteX59" fmla="*/ 94433 w 515107"/>
                <a:gd name="connsiteY59" fmla="*/ 300475 h 394912"/>
                <a:gd name="connsiteX60" fmla="*/ 240377 w 515107"/>
                <a:gd name="connsiteY60" fmla="*/ 300475 h 394912"/>
                <a:gd name="connsiteX61" fmla="*/ 343398 w 515107"/>
                <a:gd name="connsiteY61" fmla="*/ 283304 h 394912"/>
                <a:gd name="connsiteX62" fmla="*/ 309916 w 515107"/>
                <a:gd name="connsiteY62" fmla="*/ 283304 h 394912"/>
                <a:gd name="connsiteX63" fmla="*/ 343398 w 515107"/>
                <a:gd name="connsiteY63" fmla="*/ 249822 h 394912"/>
                <a:gd name="connsiteX64" fmla="*/ 343398 w 515107"/>
                <a:gd name="connsiteY64" fmla="*/ 232481 h 394912"/>
                <a:gd name="connsiteX65" fmla="*/ 292574 w 515107"/>
                <a:gd name="connsiteY65" fmla="*/ 283304 h 394912"/>
                <a:gd name="connsiteX66" fmla="*/ 94433 w 515107"/>
                <a:gd name="connsiteY66" fmla="*/ 283304 h 394912"/>
                <a:gd name="connsiteX67" fmla="*/ 94433 w 515107"/>
                <a:gd name="connsiteY67" fmla="*/ 111603 h 394912"/>
                <a:gd name="connsiteX68" fmla="*/ 270942 w 515107"/>
                <a:gd name="connsiteY68" fmla="*/ 111603 h 394912"/>
                <a:gd name="connsiteX69" fmla="*/ 300475 w 515107"/>
                <a:gd name="connsiteY69" fmla="*/ 128773 h 394912"/>
                <a:gd name="connsiteX70" fmla="*/ 319620 w 515107"/>
                <a:gd name="connsiteY70" fmla="*/ 128773 h 394912"/>
                <a:gd name="connsiteX71" fmla="*/ 343400 w 515107"/>
                <a:gd name="connsiteY71" fmla="*/ 169037 h 394912"/>
                <a:gd name="connsiteX72" fmla="*/ 420660 w 515107"/>
                <a:gd name="connsiteY72" fmla="*/ 183632 h 394912"/>
                <a:gd name="connsiteX73" fmla="*/ 372498 w 515107"/>
                <a:gd name="connsiteY73" fmla="*/ 231794 h 394912"/>
                <a:gd name="connsiteX74" fmla="*/ 360565 w 515107"/>
                <a:gd name="connsiteY74" fmla="*/ 231794 h 394912"/>
                <a:gd name="connsiteX75" fmla="*/ 360565 w 515107"/>
                <a:gd name="connsiteY75" fmla="*/ 180713 h 394912"/>
                <a:gd name="connsiteX76" fmla="*/ 394905 w 515107"/>
                <a:gd name="connsiteY76" fmla="*/ 188869 h 394912"/>
                <a:gd name="connsiteX77" fmla="*/ 394905 w 515107"/>
                <a:gd name="connsiteY77" fmla="*/ 171699 h 394912"/>
                <a:gd name="connsiteX78" fmla="*/ 337302 w 515107"/>
                <a:gd name="connsiteY78" fmla="*/ 128773 h 394912"/>
                <a:gd name="connsiteX79" fmla="*/ 351982 w 515107"/>
                <a:gd name="connsiteY79" fmla="*/ 128773 h 394912"/>
                <a:gd name="connsiteX80" fmla="*/ 351982 w 515107"/>
                <a:gd name="connsiteY80" fmla="*/ 111603 h 394912"/>
                <a:gd name="connsiteX81" fmla="*/ 300472 w 515107"/>
                <a:gd name="connsiteY81" fmla="*/ 111603 h 394912"/>
                <a:gd name="connsiteX82" fmla="*/ 283302 w 515107"/>
                <a:gd name="connsiteY82" fmla="*/ 94433 h 394912"/>
                <a:gd name="connsiteX83" fmla="*/ 300472 w 515107"/>
                <a:gd name="connsiteY83" fmla="*/ 77263 h 394912"/>
                <a:gd name="connsiteX84" fmla="*/ 372498 w 515107"/>
                <a:gd name="connsiteY84" fmla="*/ 77263 h 394912"/>
                <a:gd name="connsiteX85" fmla="*/ 420660 w 515107"/>
                <a:gd name="connsiteY85" fmla="*/ 125425 h 394912"/>
                <a:gd name="connsiteX86" fmla="*/ 455001 w 515107"/>
                <a:gd name="connsiteY86" fmla="*/ 206039 h 394912"/>
                <a:gd name="connsiteX87" fmla="*/ 433795 w 515107"/>
                <a:gd name="connsiteY87" fmla="*/ 206039 h 394912"/>
                <a:gd name="connsiteX88" fmla="*/ 437830 w 515107"/>
                <a:gd name="connsiteY88" fmla="*/ 183632 h 394912"/>
                <a:gd name="connsiteX89" fmla="*/ 437830 w 515107"/>
                <a:gd name="connsiteY89" fmla="*/ 125424 h 394912"/>
                <a:gd name="connsiteX90" fmla="*/ 433795 w 515107"/>
                <a:gd name="connsiteY90" fmla="*/ 103017 h 394912"/>
                <a:gd name="connsiteX91" fmla="*/ 455001 w 515107"/>
                <a:gd name="connsiteY91" fmla="*/ 103017 h 394912"/>
                <a:gd name="connsiteX92" fmla="*/ 497926 w 515107"/>
                <a:gd name="connsiteY92" fmla="*/ 223209 h 394912"/>
                <a:gd name="connsiteX93" fmla="*/ 472171 w 515107"/>
                <a:gd name="connsiteY93" fmla="*/ 223209 h 394912"/>
                <a:gd name="connsiteX94" fmla="*/ 472171 w 515107"/>
                <a:gd name="connsiteY94" fmla="*/ 77266 h 394912"/>
                <a:gd name="connsiteX95" fmla="*/ 497926 w 515107"/>
                <a:gd name="connsiteY95" fmla="*/ 77266 h 394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15107" h="394912">
                  <a:moveTo>
                    <a:pt x="506516" y="60095"/>
                  </a:moveTo>
                  <a:lnTo>
                    <a:pt x="463591" y="60095"/>
                  </a:lnTo>
                  <a:cubicBezTo>
                    <a:pt x="458848" y="60095"/>
                    <a:pt x="455006" y="63937"/>
                    <a:pt x="455006" y="68681"/>
                  </a:cubicBezTo>
                  <a:lnTo>
                    <a:pt x="455006" y="85851"/>
                  </a:lnTo>
                  <a:lnTo>
                    <a:pt x="424358" y="85851"/>
                  </a:lnTo>
                  <a:cubicBezTo>
                    <a:pt x="412038" y="69646"/>
                    <a:pt x="392872" y="60117"/>
                    <a:pt x="372504" y="60095"/>
                  </a:cubicBezTo>
                  <a:lnTo>
                    <a:pt x="300477" y="60095"/>
                  </a:lnTo>
                  <a:cubicBezTo>
                    <a:pt x="281504" y="60095"/>
                    <a:pt x="266137" y="75463"/>
                    <a:pt x="266137" y="94436"/>
                  </a:cubicBezTo>
                  <a:lnTo>
                    <a:pt x="257552" y="94436"/>
                  </a:lnTo>
                  <a:lnTo>
                    <a:pt x="257552" y="25755"/>
                  </a:lnTo>
                  <a:cubicBezTo>
                    <a:pt x="257509" y="11547"/>
                    <a:pt x="246005" y="43"/>
                    <a:pt x="231797" y="0"/>
                  </a:cubicBezTo>
                  <a:lnTo>
                    <a:pt x="25755" y="0"/>
                  </a:lnTo>
                  <a:cubicBezTo>
                    <a:pt x="11547" y="43"/>
                    <a:pt x="43" y="11547"/>
                    <a:pt x="0" y="25755"/>
                  </a:cubicBezTo>
                  <a:lnTo>
                    <a:pt x="0" y="369158"/>
                  </a:lnTo>
                  <a:cubicBezTo>
                    <a:pt x="43" y="383366"/>
                    <a:pt x="11547" y="394870"/>
                    <a:pt x="25755" y="394913"/>
                  </a:cubicBezTo>
                  <a:lnTo>
                    <a:pt x="231797" y="394913"/>
                  </a:lnTo>
                  <a:cubicBezTo>
                    <a:pt x="246005" y="394870"/>
                    <a:pt x="257509" y="383366"/>
                    <a:pt x="257552" y="369158"/>
                  </a:cubicBezTo>
                  <a:lnTo>
                    <a:pt x="257552" y="300477"/>
                  </a:lnTo>
                  <a:lnTo>
                    <a:pt x="351990" y="300477"/>
                  </a:lnTo>
                  <a:cubicBezTo>
                    <a:pt x="354266" y="300477"/>
                    <a:pt x="356455" y="299576"/>
                    <a:pt x="358064" y="297966"/>
                  </a:cubicBezTo>
                  <a:cubicBezTo>
                    <a:pt x="359674" y="296356"/>
                    <a:pt x="360575" y="294167"/>
                    <a:pt x="360575" y="291892"/>
                  </a:cubicBezTo>
                  <a:lnTo>
                    <a:pt x="360575" y="248967"/>
                  </a:lnTo>
                  <a:lnTo>
                    <a:pt x="372509" y="248967"/>
                  </a:lnTo>
                  <a:cubicBezTo>
                    <a:pt x="392877" y="248945"/>
                    <a:pt x="412043" y="239416"/>
                    <a:pt x="424363" y="223212"/>
                  </a:cubicBezTo>
                  <a:lnTo>
                    <a:pt x="455011" y="223212"/>
                  </a:lnTo>
                  <a:lnTo>
                    <a:pt x="455011" y="231797"/>
                  </a:lnTo>
                  <a:cubicBezTo>
                    <a:pt x="455011" y="234071"/>
                    <a:pt x="455913" y="236261"/>
                    <a:pt x="457523" y="237871"/>
                  </a:cubicBezTo>
                  <a:cubicBezTo>
                    <a:pt x="459132" y="239481"/>
                    <a:pt x="461321" y="240382"/>
                    <a:pt x="463597" y="240382"/>
                  </a:cubicBezTo>
                  <a:lnTo>
                    <a:pt x="506522" y="240382"/>
                  </a:lnTo>
                  <a:cubicBezTo>
                    <a:pt x="508797" y="240382"/>
                    <a:pt x="510986" y="239480"/>
                    <a:pt x="512596" y="237871"/>
                  </a:cubicBezTo>
                  <a:cubicBezTo>
                    <a:pt x="514206" y="236261"/>
                    <a:pt x="515107" y="234072"/>
                    <a:pt x="515107" y="231797"/>
                  </a:cubicBezTo>
                  <a:lnTo>
                    <a:pt x="515107" y="68678"/>
                  </a:lnTo>
                  <a:cubicBezTo>
                    <a:pt x="515107" y="66403"/>
                    <a:pt x="514205" y="64214"/>
                    <a:pt x="512596" y="62604"/>
                  </a:cubicBezTo>
                  <a:cubicBezTo>
                    <a:pt x="510986" y="60994"/>
                    <a:pt x="508797" y="60092"/>
                    <a:pt x="506522" y="60092"/>
                  </a:cubicBezTo>
                  <a:close/>
                  <a:moveTo>
                    <a:pt x="171696" y="17170"/>
                  </a:moveTo>
                  <a:cubicBezTo>
                    <a:pt x="171718" y="19488"/>
                    <a:pt x="170752" y="21699"/>
                    <a:pt x="169035" y="23266"/>
                  </a:cubicBezTo>
                  <a:cubicBezTo>
                    <a:pt x="167490" y="24897"/>
                    <a:pt x="165343" y="25798"/>
                    <a:pt x="163111" y="25755"/>
                  </a:cubicBezTo>
                  <a:lnTo>
                    <a:pt x="94431" y="25755"/>
                  </a:lnTo>
                  <a:cubicBezTo>
                    <a:pt x="89687" y="25755"/>
                    <a:pt x="85846" y="21913"/>
                    <a:pt x="85846" y="17170"/>
                  </a:cubicBezTo>
                  <a:close/>
                  <a:moveTo>
                    <a:pt x="240377" y="369155"/>
                  </a:moveTo>
                  <a:cubicBezTo>
                    <a:pt x="240377" y="371430"/>
                    <a:pt x="239475" y="373619"/>
                    <a:pt x="237866" y="375229"/>
                  </a:cubicBezTo>
                  <a:cubicBezTo>
                    <a:pt x="236256" y="376839"/>
                    <a:pt x="234067" y="377740"/>
                    <a:pt x="231792" y="377740"/>
                  </a:cubicBezTo>
                  <a:lnTo>
                    <a:pt x="25750" y="377740"/>
                  </a:lnTo>
                  <a:cubicBezTo>
                    <a:pt x="21007" y="377740"/>
                    <a:pt x="17165" y="373898"/>
                    <a:pt x="17165" y="369155"/>
                  </a:cubicBezTo>
                  <a:lnTo>
                    <a:pt x="17165" y="25752"/>
                  </a:lnTo>
                  <a:cubicBezTo>
                    <a:pt x="17165" y="21009"/>
                    <a:pt x="21007" y="17167"/>
                    <a:pt x="25750" y="17167"/>
                  </a:cubicBezTo>
                  <a:lnTo>
                    <a:pt x="68676" y="17167"/>
                  </a:lnTo>
                  <a:cubicBezTo>
                    <a:pt x="68718" y="31375"/>
                    <a:pt x="80223" y="42880"/>
                    <a:pt x="94431" y="42923"/>
                  </a:cubicBezTo>
                  <a:lnTo>
                    <a:pt x="163111" y="42923"/>
                  </a:lnTo>
                  <a:cubicBezTo>
                    <a:pt x="177341" y="42923"/>
                    <a:pt x="188866" y="31397"/>
                    <a:pt x="188866" y="17167"/>
                  </a:cubicBezTo>
                  <a:lnTo>
                    <a:pt x="231792" y="17167"/>
                  </a:lnTo>
                  <a:cubicBezTo>
                    <a:pt x="234066" y="17167"/>
                    <a:pt x="236256" y="18069"/>
                    <a:pt x="237866" y="19679"/>
                  </a:cubicBezTo>
                  <a:cubicBezTo>
                    <a:pt x="239476" y="21288"/>
                    <a:pt x="240377" y="23478"/>
                    <a:pt x="240377" y="25753"/>
                  </a:cubicBezTo>
                  <a:lnTo>
                    <a:pt x="240377" y="94433"/>
                  </a:lnTo>
                  <a:lnTo>
                    <a:pt x="94433" y="94433"/>
                  </a:lnTo>
                  <a:lnTo>
                    <a:pt x="94433" y="85848"/>
                  </a:lnTo>
                  <a:lnTo>
                    <a:pt x="77263" y="85848"/>
                  </a:lnTo>
                  <a:lnTo>
                    <a:pt x="77263" y="309060"/>
                  </a:lnTo>
                  <a:lnTo>
                    <a:pt x="94433" y="309060"/>
                  </a:lnTo>
                  <a:lnTo>
                    <a:pt x="94433" y="300475"/>
                  </a:lnTo>
                  <a:lnTo>
                    <a:pt x="240377" y="300475"/>
                  </a:lnTo>
                  <a:close/>
                  <a:moveTo>
                    <a:pt x="343398" y="283304"/>
                  </a:moveTo>
                  <a:lnTo>
                    <a:pt x="309916" y="283304"/>
                  </a:lnTo>
                  <a:cubicBezTo>
                    <a:pt x="313371" y="266456"/>
                    <a:pt x="326549" y="253278"/>
                    <a:pt x="343398" y="249822"/>
                  </a:cubicBezTo>
                  <a:close/>
                  <a:moveTo>
                    <a:pt x="343398" y="232481"/>
                  </a:moveTo>
                  <a:cubicBezTo>
                    <a:pt x="317084" y="236301"/>
                    <a:pt x="296394" y="256991"/>
                    <a:pt x="292574" y="283304"/>
                  </a:cubicBezTo>
                  <a:lnTo>
                    <a:pt x="94433" y="283304"/>
                  </a:lnTo>
                  <a:lnTo>
                    <a:pt x="94433" y="111603"/>
                  </a:lnTo>
                  <a:lnTo>
                    <a:pt x="270942" y="111603"/>
                  </a:lnTo>
                  <a:cubicBezTo>
                    <a:pt x="277016" y="122184"/>
                    <a:pt x="288263" y="128730"/>
                    <a:pt x="300475" y="128773"/>
                  </a:cubicBezTo>
                  <a:lnTo>
                    <a:pt x="319620" y="128773"/>
                  </a:lnTo>
                  <a:cubicBezTo>
                    <a:pt x="323204" y="144333"/>
                    <a:pt x="331510" y="158392"/>
                    <a:pt x="343400" y="169037"/>
                  </a:cubicBezTo>
                  <a:close/>
                  <a:moveTo>
                    <a:pt x="420660" y="183632"/>
                  </a:moveTo>
                  <a:cubicBezTo>
                    <a:pt x="420618" y="210202"/>
                    <a:pt x="399069" y="231751"/>
                    <a:pt x="372498" y="231794"/>
                  </a:cubicBezTo>
                  <a:lnTo>
                    <a:pt x="360565" y="231794"/>
                  </a:lnTo>
                  <a:lnTo>
                    <a:pt x="360565" y="180713"/>
                  </a:lnTo>
                  <a:cubicBezTo>
                    <a:pt x="371232" y="186057"/>
                    <a:pt x="382972" y="188847"/>
                    <a:pt x="394905" y="188869"/>
                  </a:cubicBezTo>
                  <a:lnTo>
                    <a:pt x="394905" y="171699"/>
                  </a:lnTo>
                  <a:cubicBezTo>
                    <a:pt x="368356" y="171634"/>
                    <a:pt x="344962" y="154206"/>
                    <a:pt x="337302" y="128773"/>
                  </a:cubicBezTo>
                  <a:lnTo>
                    <a:pt x="351982" y="128773"/>
                  </a:lnTo>
                  <a:lnTo>
                    <a:pt x="351982" y="111603"/>
                  </a:lnTo>
                  <a:lnTo>
                    <a:pt x="300472" y="111603"/>
                  </a:lnTo>
                  <a:cubicBezTo>
                    <a:pt x="290985" y="111603"/>
                    <a:pt x="283302" y="103920"/>
                    <a:pt x="283302" y="94433"/>
                  </a:cubicBezTo>
                  <a:cubicBezTo>
                    <a:pt x="283302" y="84946"/>
                    <a:pt x="290985" y="77263"/>
                    <a:pt x="300472" y="77263"/>
                  </a:cubicBezTo>
                  <a:lnTo>
                    <a:pt x="372498" y="77263"/>
                  </a:lnTo>
                  <a:cubicBezTo>
                    <a:pt x="399069" y="77306"/>
                    <a:pt x="420618" y="98854"/>
                    <a:pt x="420660" y="125425"/>
                  </a:cubicBezTo>
                  <a:close/>
                  <a:moveTo>
                    <a:pt x="455001" y="206039"/>
                  </a:moveTo>
                  <a:lnTo>
                    <a:pt x="433795" y="206039"/>
                  </a:lnTo>
                  <a:cubicBezTo>
                    <a:pt x="436435" y="198870"/>
                    <a:pt x="437809" y="191272"/>
                    <a:pt x="437830" y="183632"/>
                  </a:cubicBezTo>
                  <a:lnTo>
                    <a:pt x="437830" y="125424"/>
                  </a:lnTo>
                  <a:cubicBezTo>
                    <a:pt x="437809" y="117783"/>
                    <a:pt x="436435" y="110186"/>
                    <a:pt x="433795" y="103017"/>
                  </a:cubicBezTo>
                  <a:lnTo>
                    <a:pt x="455001" y="103017"/>
                  </a:lnTo>
                  <a:close/>
                  <a:moveTo>
                    <a:pt x="497926" y="223209"/>
                  </a:moveTo>
                  <a:lnTo>
                    <a:pt x="472171" y="223209"/>
                  </a:lnTo>
                  <a:lnTo>
                    <a:pt x="472171" y="77266"/>
                  </a:lnTo>
                  <a:lnTo>
                    <a:pt x="497926" y="77266"/>
                  </a:lnTo>
                  <a:close/>
                </a:path>
              </a:pathLst>
            </a:custGeom>
            <a:solidFill>
              <a:srgbClr val="000000"/>
            </a:solidFill>
            <a:ln w="5429" cap="flat">
              <a:noFill/>
              <a:prstDash val="solid"/>
              <a:miter/>
            </a:ln>
          </p:spPr>
          <p:txBody>
            <a:bodyPr rtlCol="0" anchor="ctr"/>
            <a:lstStyle/>
            <a:p>
              <a:endParaRPr lang="en-US"/>
            </a:p>
          </p:txBody>
        </p:sp>
      </p:grpSp>
      <p:grpSp>
        <p:nvGrpSpPr>
          <p:cNvPr id="174" name="Graphic 17">
            <a:extLst>
              <a:ext uri="{FF2B5EF4-FFF2-40B4-BE49-F238E27FC236}">
                <a16:creationId xmlns:a16="http://schemas.microsoft.com/office/drawing/2014/main" id="{8E607957-CD65-7859-82B9-0D1D2A6E0800}"/>
              </a:ext>
            </a:extLst>
          </p:cNvPr>
          <p:cNvGrpSpPr/>
          <p:nvPr/>
        </p:nvGrpSpPr>
        <p:grpSpPr>
          <a:xfrm>
            <a:off x="844312" y="4513854"/>
            <a:ext cx="503969" cy="503996"/>
            <a:chOff x="844312" y="4715529"/>
            <a:chExt cx="532269" cy="532297"/>
          </a:xfrm>
          <a:solidFill>
            <a:srgbClr val="000000"/>
          </a:solidFill>
        </p:grpSpPr>
        <p:sp>
          <p:nvSpPr>
            <p:cNvPr id="175" name="Freeform 174">
              <a:extLst>
                <a:ext uri="{FF2B5EF4-FFF2-40B4-BE49-F238E27FC236}">
                  <a16:creationId xmlns:a16="http://schemas.microsoft.com/office/drawing/2014/main" id="{D55EE48B-D0E1-396E-98CA-4C0FED9ADDF2}"/>
                </a:ext>
              </a:extLst>
            </p:cNvPr>
            <p:cNvSpPr/>
            <p:nvPr/>
          </p:nvSpPr>
          <p:spPr>
            <a:xfrm>
              <a:off x="1007431" y="5179125"/>
              <a:ext cx="17170" cy="17170"/>
            </a:xfrm>
            <a:custGeom>
              <a:avLst/>
              <a:gdLst>
                <a:gd name="connsiteX0" fmla="*/ 0 w 17170"/>
                <a:gd name="connsiteY0" fmla="*/ 0 h 17170"/>
                <a:gd name="connsiteX1" fmla="*/ 17170 w 17170"/>
                <a:gd name="connsiteY1" fmla="*/ 0 h 17170"/>
                <a:gd name="connsiteX2" fmla="*/ 17170 w 17170"/>
                <a:gd name="connsiteY2" fmla="*/ 17170 h 17170"/>
                <a:gd name="connsiteX3" fmla="*/ 0 w 17170"/>
                <a:gd name="connsiteY3" fmla="*/ 17170 h 17170"/>
              </a:gdLst>
              <a:ahLst/>
              <a:cxnLst>
                <a:cxn ang="0">
                  <a:pos x="connsiteX0" y="connsiteY0"/>
                </a:cxn>
                <a:cxn ang="0">
                  <a:pos x="connsiteX1" y="connsiteY1"/>
                </a:cxn>
                <a:cxn ang="0">
                  <a:pos x="connsiteX2" y="connsiteY2"/>
                </a:cxn>
                <a:cxn ang="0">
                  <a:pos x="connsiteX3" y="connsiteY3"/>
                </a:cxn>
              </a:cxnLst>
              <a:rect l="l" t="t" r="r" b="b"/>
              <a:pathLst>
                <a:path w="17170" h="17170">
                  <a:moveTo>
                    <a:pt x="0" y="0"/>
                  </a:moveTo>
                  <a:lnTo>
                    <a:pt x="17170" y="0"/>
                  </a:lnTo>
                  <a:lnTo>
                    <a:pt x="17170" y="17170"/>
                  </a:lnTo>
                  <a:lnTo>
                    <a:pt x="0" y="17170"/>
                  </a:lnTo>
                  <a:close/>
                </a:path>
              </a:pathLst>
            </a:custGeom>
            <a:solidFill>
              <a:srgbClr val="000000"/>
            </a:solidFill>
            <a:ln w="5429" cap="flat">
              <a:noFill/>
              <a:prstDash val="solid"/>
              <a:miter/>
            </a:ln>
          </p:spPr>
          <p:txBody>
            <a:bodyPr rtlCol="0" anchor="ctr"/>
            <a:lstStyle/>
            <a:p>
              <a:endParaRPr lang="en-US"/>
            </a:p>
          </p:txBody>
        </p:sp>
        <p:sp>
          <p:nvSpPr>
            <p:cNvPr id="176" name="Freeform 175">
              <a:extLst>
                <a:ext uri="{FF2B5EF4-FFF2-40B4-BE49-F238E27FC236}">
                  <a16:creationId xmlns:a16="http://schemas.microsoft.com/office/drawing/2014/main" id="{E099FD41-7771-1314-7D34-C207768B19F5}"/>
                </a:ext>
              </a:extLst>
            </p:cNvPr>
            <p:cNvSpPr/>
            <p:nvPr/>
          </p:nvSpPr>
          <p:spPr>
            <a:xfrm>
              <a:off x="964508" y="5196289"/>
              <a:ext cx="17170" cy="17170"/>
            </a:xfrm>
            <a:custGeom>
              <a:avLst/>
              <a:gdLst>
                <a:gd name="connsiteX0" fmla="*/ 0 w 17170"/>
                <a:gd name="connsiteY0" fmla="*/ 0 h 17170"/>
                <a:gd name="connsiteX1" fmla="*/ 17170 w 17170"/>
                <a:gd name="connsiteY1" fmla="*/ 0 h 17170"/>
                <a:gd name="connsiteX2" fmla="*/ 17170 w 17170"/>
                <a:gd name="connsiteY2" fmla="*/ 17170 h 17170"/>
                <a:gd name="connsiteX3" fmla="*/ 0 w 17170"/>
                <a:gd name="connsiteY3" fmla="*/ 17170 h 17170"/>
              </a:gdLst>
              <a:ahLst/>
              <a:cxnLst>
                <a:cxn ang="0">
                  <a:pos x="connsiteX0" y="connsiteY0"/>
                </a:cxn>
                <a:cxn ang="0">
                  <a:pos x="connsiteX1" y="connsiteY1"/>
                </a:cxn>
                <a:cxn ang="0">
                  <a:pos x="connsiteX2" y="connsiteY2"/>
                </a:cxn>
                <a:cxn ang="0">
                  <a:pos x="connsiteX3" y="connsiteY3"/>
                </a:cxn>
              </a:cxnLst>
              <a:rect l="l" t="t" r="r" b="b"/>
              <a:pathLst>
                <a:path w="17170" h="17170">
                  <a:moveTo>
                    <a:pt x="0" y="0"/>
                  </a:moveTo>
                  <a:lnTo>
                    <a:pt x="17170" y="0"/>
                  </a:lnTo>
                  <a:lnTo>
                    <a:pt x="17170" y="17170"/>
                  </a:lnTo>
                  <a:lnTo>
                    <a:pt x="0" y="17170"/>
                  </a:lnTo>
                  <a:close/>
                </a:path>
              </a:pathLst>
            </a:custGeom>
            <a:solidFill>
              <a:srgbClr val="000000"/>
            </a:solidFill>
            <a:ln w="5429" cap="flat">
              <a:noFill/>
              <a:prstDash val="solid"/>
              <a:miter/>
            </a:ln>
          </p:spPr>
          <p:txBody>
            <a:bodyPr rtlCol="0" anchor="ctr"/>
            <a:lstStyle/>
            <a:p>
              <a:endParaRPr lang="en-US"/>
            </a:p>
          </p:txBody>
        </p:sp>
        <p:sp>
          <p:nvSpPr>
            <p:cNvPr id="177" name="Freeform 176">
              <a:extLst>
                <a:ext uri="{FF2B5EF4-FFF2-40B4-BE49-F238E27FC236}">
                  <a16:creationId xmlns:a16="http://schemas.microsoft.com/office/drawing/2014/main" id="{973F246B-C9D4-E8A3-5636-BF99AF1FADFF}"/>
                </a:ext>
              </a:extLst>
            </p:cNvPr>
            <p:cNvSpPr/>
            <p:nvPr/>
          </p:nvSpPr>
          <p:spPr>
            <a:xfrm>
              <a:off x="1041771" y="5196289"/>
              <a:ext cx="17170" cy="17170"/>
            </a:xfrm>
            <a:custGeom>
              <a:avLst/>
              <a:gdLst>
                <a:gd name="connsiteX0" fmla="*/ 0 w 17170"/>
                <a:gd name="connsiteY0" fmla="*/ 0 h 17170"/>
                <a:gd name="connsiteX1" fmla="*/ 17170 w 17170"/>
                <a:gd name="connsiteY1" fmla="*/ 0 h 17170"/>
                <a:gd name="connsiteX2" fmla="*/ 17170 w 17170"/>
                <a:gd name="connsiteY2" fmla="*/ 17170 h 17170"/>
                <a:gd name="connsiteX3" fmla="*/ 0 w 17170"/>
                <a:gd name="connsiteY3" fmla="*/ 17170 h 17170"/>
              </a:gdLst>
              <a:ahLst/>
              <a:cxnLst>
                <a:cxn ang="0">
                  <a:pos x="connsiteX0" y="connsiteY0"/>
                </a:cxn>
                <a:cxn ang="0">
                  <a:pos x="connsiteX1" y="connsiteY1"/>
                </a:cxn>
                <a:cxn ang="0">
                  <a:pos x="connsiteX2" y="connsiteY2"/>
                </a:cxn>
                <a:cxn ang="0">
                  <a:pos x="connsiteX3" y="connsiteY3"/>
                </a:cxn>
              </a:cxnLst>
              <a:rect l="l" t="t" r="r" b="b"/>
              <a:pathLst>
                <a:path w="17170" h="17170">
                  <a:moveTo>
                    <a:pt x="0" y="0"/>
                  </a:moveTo>
                  <a:lnTo>
                    <a:pt x="17170" y="0"/>
                  </a:lnTo>
                  <a:lnTo>
                    <a:pt x="17170" y="17170"/>
                  </a:lnTo>
                  <a:lnTo>
                    <a:pt x="0" y="17170"/>
                  </a:lnTo>
                  <a:close/>
                </a:path>
              </a:pathLst>
            </a:custGeom>
            <a:solidFill>
              <a:srgbClr val="000000"/>
            </a:solidFill>
            <a:ln w="5429" cap="flat">
              <a:noFill/>
              <a:prstDash val="solid"/>
              <a:miter/>
            </a:ln>
          </p:spPr>
          <p:txBody>
            <a:bodyPr rtlCol="0" anchor="ctr"/>
            <a:lstStyle/>
            <a:p>
              <a:endParaRPr lang="en-US"/>
            </a:p>
          </p:txBody>
        </p:sp>
        <p:sp>
          <p:nvSpPr>
            <p:cNvPr id="178" name="Freeform 177">
              <a:extLst>
                <a:ext uri="{FF2B5EF4-FFF2-40B4-BE49-F238E27FC236}">
                  <a16:creationId xmlns:a16="http://schemas.microsoft.com/office/drawing/2014/main" id="{6746ACA6-6D66-8536-2A93-A1FAC8C7CBB4}"/>
                </a:ext>
              </a:extLst>
            </p:cNvPr>
            <p:cNvSpPr/>
            <p:nvPr/>
          </p:nvSpPr>
          <p:spPr>
            <a:xfrm>
              <a:off x="844312" y="4715529"/>
              <a:ext cx="532269" cy="532297"/>
            </a:xfrm>
            <a:custGeom>
              <a:avLst/>
              <a:gdLst>
                <a:gd name="connsiteX0" fmla="*/ 420670 w 532269"/>
                <a:gd name="connsiteY0" fmla="*/ 208555 h 532297"/>
                <a:gd name="connsiteX1" fmla="*/ 420670 w 532269"/>
                <a:gd name="connsiteY1" fmla="*/ 171704 h 532297"/>
                <a:gd name="connsiteX2" fmla="*/ 437840 w 532269"/>
                <a:gd name="connsiteY2" fmla="*/ 171704 h 532297"/>
                <a:gd name="connsiteX3" fmla="*/ 437840 w 532269"/>
                <a:gd name="connsiteY3" fmla="*/ 42925 h 532297"/>
                <a:gd name="connsiteX4" fmla="*/ 394915 w 532269"/>
                <a:gd name="connsiteY4" fmla="*/ 0 h 532297"/>
                <a:gd name="connsiteX5" fmla="*/ 351990 w 532269"/>
                <a:gd name="connsiteY5" fmla="*/ 42925 h 532297"/>
                <a:gd name="connsiteX6" fmla="*/ 351990 w 532269"/>
                <a:gd name="connsiteY6" fmla="*/ 171704 h 532297"/>
                <a:gd name="connsiteX7" fmla="*/ 369160 w 532269"/>
                <a:gd name="connsiteY7" fmla="*/ 171704 h 532297"/>
                <a:gd name="connsiteX8" fmla="*/ 369160 w 532269"/>
                <a:gd name="connsiteY8" fmla="*/ 208555 h 532297"/>
                <a:gd name="connsiteX9" fmla="*/ 298677 w 532269"/>
                <a:gd name="connsiteY9" fmla="*/ 245557 h 532297"/>
                <a:gd name="connsiteX10" fmla="*/ 248970 w 532269"/>
                <a:gd name="connsiteY10" fmla="*/ 207418 h 532297"/>
                <a:gd name="connsiteX11" fmla="*/ 248970 w 532269"/>
                <a:gd name="connsiteY11" fmla="*/ 68683 h 532297"/>
                <a:gd name="connsiteX12" fmla="*/ 283310 w 532269"/>
                <a:gd name="connsiteY12" fmla="*/ 34343 h 532297"/>
                <a:gd name="connsiteX13" fmla="*/ 248970 w 532269"/>
                <a:gd name="connsiteY13" fmla="*/ 3 h 532297"/>
                <a:gd name="connsiteX14" fmla="*/ 94438 w 532269"/>
                <a:gd name="connsiteY14" fmla="*/ 3 h 532297"/>
                <a:gd name="connsiteX15" fmla="*/ 60098 w 532269"/>
                <a:gd name="connsiteY15" fmla="*/ 34343 h 532297"/>
                <a:gd name="connsiteX16" fmla="*/ 94438 w 532269"/>
                <a:gd name="connsiteY16" fmla="*/ 68683 h 532297"/>
                <a:gd name="connsiteX17" fmla="*/ 94438 w 532269"/>
                <a:gd name="connsiteY17" fmla="*/ 207396 h 532297"/>
                <a:gd name="connsiteX18" fmla="*/ 0 w 532269"/>
                <a:gd name="connsiteY18" fmla="*/ 360575 h 532297"/>
                <a:gd name="connsiteX19" fmla="*/ 57219 w 532269"/>
                <a:gd name="connsiteY19" fmla="*/ 488535 h 532297"/>
                <a:gd name="connsiteX20" fmla="*/ 171421 w 532269"/>
                <a:gd name="connsiteY20" fmla="*/ 532298 h 532297"/>
                <a:gd name="connsiteX21" fmla="*/ 191296 w 532269"/>
                <a:gd name="connsiteY21" fmla="*/ 531182 h 532297"/>
                <a:gd name="connsiteX22" fmla="*/ 315047 w 532269"/>
                <a:gd name="connsiteY22" fmla="*/ 454946 h 532297"/>
                <a:gd name="connsiteX23" fmla="*/ 394909 w 532269"/>
                <a:gd name="connsiteY23" fmla="*/ 480766 h 532297"/>
                <a:gd name="connsiteX24" fmla="*/ 532270 w 532269"/>
                <a:gd name="connsiteY24" fmla="*/ 343405 h 532297"/>
                <a:gd name="connsiteX25" fmla="*/ 420666 w 532269"/>
                <a:gd name="connsiteY25" fmla="*/ 208555 h 532297"/>
                <a:gd name="connsiteX26" fmla="*/ 369160 w 532269"/>
                <a:gd name="connsiteY26" fmla="*/ 42925 h 532297"/>
                <a:gd name="connsiteX27" fmla="*/ 394915 w 532269"/>
                <a:gd name="connsiteY27" fmla="*/ 17170 h 532297"/>
                <a:gd name="connsiteX28" fmla="*/ 420670 w 532269"/>
                <a:gd name="connsiteY28" fmla="*/ 42925 h 532297"/>
                <a:gd name="connsiteX29" fmla="*/ 420670 w 532269"/>
                <a:gd name="connsiteY29" fmla="*/ 154528 h 532297"/>
                <a:gd name="connsiteX30" fmla="*/ 369160 w 532269"/>
                <a:gd name="connsiteY30" fmla="*/ 154528 h 532297"/>
                <a:gd name="connsiteX31" fmla="*/ 386330 w 532269"/>
                <a:gd name="connsiteY31" fmla="*/ 171704 h 532297"/>
                <a:gd name="connsiteX32" fmla="*/ 403500 w 532269"/>
                <a:gd name="connsiteY32" fmla="*/ 171704 h 532297"/>
                <a:gd name="connsiteX33" fmla="*/ 403500 w 532269"/>
                <a:gd name="connsiteY33" fmla="*/ 206473 h 532297"/>
                <a:gd name="connsiteX34" fmla="*/ 394915 w 532269"/>
                <a:gd name="connsiteY34" fmla="*/ 206044 h 532297"/>
                <a:gd name="connsiteX35" fmla="*/ 386330 w 532269"/>
                <a:gd name="connsiteY35" fmla="*/ 206473 h 532297"/>
                <a:gd name="connsiteX36" fmla="*/ 17170 w 532269"/>
                <a:gd name="connsiteY36" fmla="*/ 360575 h 532297"/>
                <a:gd name="connsiteX37" fmla="*/ 106647 w 532269"/>
                <a:gd name="connsiteY37" fmla="*/ 220555 h 532297"/>
                <a:gd name="connsiteX38" fmla="*/ 111604 w 532269"/>
                <a:gd name="connsiteY38" fmla="*/ 218258 h 532297"/>
                <a:gd name="connsiteX39" fmla="*/ 111604 w 532269"/>
                <a:gd name="connsiteY39" fmla="*/ 206046 h 532297"/>
                <a:gd name="connsiteX40" fmla="*/ 180285 w 532269"/>
                <a:gd name="connsiteY40" fmla="*/ 206046 h 532297"/>
                <a:gd name="connsiteX41" fmla="*/ 180285 w 532269"/>
                <a:gd name="connsiteY41" fmla="*/ 188876 h 532297"/>
                <a:gd name="connsiteX42" fmla="*/ 111604 w 532269"/>
                <a:gd name="connsiteY42" fmla="*/ 188876 h 532297"/>
                <a:gd name="connsiteX43" fmla="*/ 111604 w 532269"/>
                <a:gd name="connsiteY43" fmla="*/ 171706 h 532297"/>
                <a:gd name="connsiteX44" fmla="*/ 197455 w 532269"/>
                <a:gd name="connsiteY44" fmla="*/ 171706 h 532297"/>
                <a:gd name="connsiteX45" fmla="*/ 197455 w 532269"/>
                <a:gd name="connsiteY45" fmla="*/ 154536 h 532297"/>
                <a:gd name="connsiteX46" fmla="*/ 111604 w 532269"/>
                <a:gd name="connsiteY46" fmla="*/ 154536 h 532297"/>
                <a:gd name="connsiteX47" fmla="*/ 111604 w 532269"/>
                <a:gd name="connsiteY47" fmla="*/ 137365 h 532297"/>
                <a:gd name="connsiteX48" fmla="*/ 180285 w 532269"/>
                <a:gd name="connsiteY48" fmla="*/ 137365 h 532297"/>
                <a:gd name="connsiteX49" fmla="*/ 180285 w 532269"/>
                <a:gd name="connsiteY49" fmla="*/ 120195 h 532297"/>
                <a:gd name="connsiteX50" fmla="*/ 111604 w 532269"/>
                <a:gd name="connsiteY50" fmla="*/ 120195 h 532297"/>
                <a:gd name="connsiteX51" fmla="*/ 111604 w 532269"/>
                <a:gd name="connsiteY51" fmla="*/ 103025 h 532297"/>
                <a:gd name="connsiteX52" fmla="*/ 197455 w 532269"/>
                <a:gd name="connsiteY52" fmla="*/ 103025 h 532297"/>
                <a:gd name="connsiteX53" fmla="*/ 197455 w 532269"/>
                <a:gd name="connsiteY53" fmla="*/ 85855 h 532297"/>
                <a:gd name="connsiteX54" fmla="*/ 111604 w 532269"/>
                <a:gd name="connsiteY54" fmla="*/ 85855 h 532297"/>
                <a:gd name="connsiteX55" fmla="*/ 111604 w 532269"/>
                <a:gd name="connsiteY55" fmla="*/ 51515 h 532297"/>
                <a:gd name="connsiteX56" fmla="*/ 94434 w 532269"/>
                <a:gd name="connsiteY56" fmla="*/ 51515 h 532297"/>
                <a:gd name="connsiteX57" fmla="*/ 77264 w 532269"/>
                <a:gd name="connsiteY57" fmla="*/ 34345 h 532297"/>
                <a:gd name="connsiteX58" fmla="*/ 94434 w 532269"/>
                <a:gd name="connsiteY58" fmla="*/ 17175 h 532297"/>
                <a:gd name="connsiteX59" fmla="*/ 248965 w 532269"/>
                <a:gd name="connsiteY59" fmla="*/ 17175 h 532297"/>
                <a:gd name="connsiteX60" fmla="*/ 266135 w 532269"/>
                <a:gd name="connsiteY60" fmla="*/ 34345 h 532297"/>
                <a:gd name="connsiteX61" fmla="*/ 248965 w 532269"/>
                <a:gd name="connsiteY61" fmla="*/ 51515 h 532297"/>
                <a:gd name="connsiteX62" fmla="*/ 145944 w 532269"/>
                <a:gd name="connsiteY62" fmla="*/ 51515 h 532297"/>
                <a:gd name="connsiteX63" fmla="*/ 145944 w 532269"/>
                <a:gd name="connsiteY63" fmla="*/ 68685 h 532297"/>
                <a:gd name="connsiteX64" fmla="*/ 231795 w 532269"/>
                <a:gd name="connsiteY64" fmla="*/ 68685 h 532297"/>
                <a:gd name="connsiteX65" fmla="*/ 231795 w 532269"/>
                <a:gd name="connsiteY65" fmla="*/ 218260 h 532297"/>
                <a:gd name="connsiteX66" fmla="*/ 236753 w 532269"/>
                <a:gd name="connsiteY66" fmla="*/ 220578 h 532297"/>
                <a:gd name="connsiteX67" fmla="*/ 287191 w 532269"/>
                <a:gd name="connsiteY67" fmla="*/ 258460 h 532297"/>
                <a:gd name="connsiteX68" fmla="*/ 262079 w 532269"/>
                <a:gd name="connsiteY68" fmla="*/ 309068 h 532297"/>
                <a:gd name="connsiteX69" fmla="*/ 240381 w 532269"/>
                <a:gd name="connsiteY69" fmla="*/ 309068 h 532297"/>
                <a:gd name="connsiteX70" fmla="*/ 173931 w 532269"/>
                <a:gd name="connsiteY70" fmla="*/ 347122 h 532297"/>
                <a:gd name="connsiteX71" fmla="*/ 103020 w 532269"/>
                <a:gd name="connsiteY71" fmla="*/ 300483 h 532297"/>
                <a:gd name="connsiteX72" fmla="*/ 42921 w 532269"/>
                <a:gd name="connsiteY72" fmla="*/ 300483 h 532297"/>
                <a:gd name="connsiteX73" fmla="*/ 42921 w 532269"/>
                <a:gd name="connsiteY73" fmla="*/ 309068 h 532297"/>
                <a:gd name="connsiteX74" fmla="*/ 120184 w 532269"/>
                <a:gd name="connsiteY74" fmla="*/ 386331 h 532297"/>
                <a:gd name="connsiteX75" fmla="*/ 163110 w 532269"/>
                <a:gd name="connsiteY75" fmla="*/ 386331 h 532297"/>
                <a:gd name="connsiteX76" fmla="*/ 163110 w 532269"/>
                <a:gd name="connsiteY76" fmla="*/ 429514 h 532297"/>
                <a:gd name="connsiteX77" fmla="*/ 84600 w 532269"/>
                <a:gd name="connsiteY77" fmla="*/ 465614 h 532297"/>
                <a:gd name="connsiteX78" fmla="*/ 70305 w 532269"/>
                <a:gd name="connsiteY78" fmla="*/ 477075 h 532297"/>
                <a:gd name="connsiteX79" fmla="*/ 68652 w 532269"/>
                <a:gd name="connsiteY79" fmla="*/ 475744 h 532297"/>
                <a:gd name="connsiteX80" fmla="*/ 17164 w 532269"/>
                <a:gd name="connsiteY80" fmla="*/ 360575 h 532297"/>
                <a:gd name="connsiteX81" fmla="*/ 259502 w 532269"/>
                <a:gd name="connsiteY81" fmla="*/ 365512 h 532297"/>
                <a:gd name="connsiteX82" fmla="*/ 223208 w 532269"/>
                <a:gd name="connsiteY82" fmla="*/ 377746 h 532297"/>
                <a:gd name="connsiteX83" fmla="*/ 180884 w 532269"/>
                <a:gd name="connsiteY83" fmla="*/ 377746 h 532297"/>
                <a:gd name="connsiteX84" fmla="*/ 240378 w 532269"/>
                <a:gd name="connsiteY84" fmla="*/ 326235 h 532297"/>
                <a:gd name="connsiteX85" fmla="*/ 258750 w 532269"/>
                <a:gd name="connsiteY85" fmla="*/ 326235 h 532297"/>
                <a:gd name="connsiteX86" fmla="*/ 257549 w 532269"/>
                <a:gd name="connsiteY86" fmla="*/ 343405 h 532297"/>
                <a:gd name="connsiteX87" fmla="*/ 259501 w 532269"/>
                <a:gd name="connsiteY87" fmla="*/ 365512 h 532297"/>
                <a:gd name="connsiteX88" fmla="*/ 162514 w 532269"/>
                <a:gd name="connsiteY88" fmla="*/ 369160 h 532297"/>
                <a:gd name="connsiteX89" fmla="*/ 120190 w 532269"/>
                <a:gd name="connsiteY89" fmla="*/ 369160 h 532297"/>
                <a:gd name="connsiteX90" fmla="*/ 60696 w 532269"/>
                <a:gd name="connsiteY90" fmla="*/ 317650 h 532297"/>
                <a:gd name="connsiteX91" fmla="*/ 103020 w 532269"/>
                <a:gd name="connsiteY91" fmla="*/ 317650 h 532297"/>
                <a:gd name="connsiteX92" fmla="*/ 162514 w 532269"/>
                <a:gd name="connsiteY92" fmla="*/ 369160 h 532297"/>
                <a:gd name="connsiteX93" fmla="*/ 189407 w 532269"/>
                <a:gd name="connsiteY93" fmla="*/ 514120 h 532297"/>
                <a:gd name="connsiteX94" fmla="*/ 84413 w 532269"/>
                <a:gd name="connsiteY94" fmla="*/ 487979 h 532297"/>
                <a:gd name="connsiteX95" fmla="*/ 95681 w 532269"/>
                <a:gd name="connsiteY95" fmla="*/ 478750 h 532297"/>
                <a:gd name="connsiteX96" fmla="*/ 171702 w 532269"/>
                <a:gd name="connsiteY96" fmla="*/ 446427 h 532297"/>
                <a:gd name="connsiteX97" fmla="*/ 247723 w 532269"/>
                <a:gd name="connsiteY97" fmla="*/ 478750 h 532297"/>
                <a:gd name="connsiteX98" fmla="*/ 258970 w 532269"/>
                <a:gd name="connsiteY98" fmla="*/ 487957 h 532297"/>
                <a:gd name="connsiteX99" fmla="*/ 189410 w 532269"/>
                <a:gd name="connsiteY99" fmla="*/ 514120 h 532297"/>
                <a:gd name="connsiteX100" fmla="*/ 273026 w 532269"/>
                <a:gd name="connsiteY100" fmla="*/ 477033 h 532297"/>
                <a:gd name="connsiteX101" fmla="*/ 258775 w 532269"/>
                <a:gd name="connsiteY101" fmla="*/ 465615 h 532297"/>
                <a:gd name="connsiteX102" fmla="*/ 180265 w 532269"/>
                <a:gd name="connsiteY102" fmla="*/ 429515 h 532297"/>
                <a:gd name="connsiteX103" fmla="*/ 180286 w 532269"/>
                <a:gd name="connsiteY103" fmla="*/ 394917 h 532297"/>
                <a:gd name="connsiteX104" fmla="*/ 223212 w 532269"/>
                <a:gd name="connsiteY104" fmla="*/ 394917 h 532297"/>
                <a:gd name="connsiteX105" fmla="*/ 263562 w 532269"/>
                <a:gd name="connsiteY105" fmla="*/ 383520 h 532297"/>
                <a:gd name="connsiteX106" fmla="*/ 301679 w 532269"/>
                <a:gd name="connsiteY106" fmla="*/ 443981 h 532297"/>
                <a:gd name="connsiteX107" fmla="*/ 273027 w 532269"/>
                <a:gd name="connsiteY107" fmla="*/ 477033 h 532297"/>
                <a:gd name="connsiteX108" fmla="*/ 394915 w 532269"/>
                <a:gd name="connsiteY108" fmla="*/ 463597 h 532297"/>
                <a:gd name="connsiteX109" fmla="*/ 274724 w 532269"/>
                <a:gd name="connsiteY109" fmla="*/ 343406 h 532297"/>
                <a:gd name="connsiteX110" fmla="*/ 394915 w 532269"/>
                <a:gd name="connsiteY110" fmla="*/ 223215 h 532297"/>
                <a:gd name="connsiteX111" fmla="*/ 515106 w 532269"/>
                <a:gd name="connsiteY111" fmla="*/ 343406 h 532297"/>
                <a:gd name="connsiteX112" fmla="*/ 394915 w 532269"/>
                <a:gd name="connsiteY112" fmla="*/ 463597 h 5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532269" h="532297">
                  <a:moveTo>
                    <a:pt x="420670" y="208555"/>
                  </a:moveTo>
                  <a:lnTo>
                    <a:pt x="420670" y="171704"/>
                  </a:lnTo>
                  <a:lnTo>
                    <a:pt x="437840" y="171704"/>
                  </a:lnTo>
                  <a:lnTo>
                    <a:pt x="437840" y="42925"/>
                  </a:lnTo>
                  <a:cubicBezTo>
                    <a:pt x="437840" y="19252"/>
                    <a:pt x="418588" y="0"/>
                    <a:pt x="394915" y="0"/>
                  </a:cubicBezTo>
                  <a:cubicBezTo>
                    <a:pt x="371242" y="0"/>
                    <a:pt x="351990" y="19252"/>
                    <a:pt x="351990" y="42925"/>
                  </a:cubicBezTo>
                  <a:lnTo>
                    <a:pt x="351990" y="171704"/>
                  </a:lnTo>
                  <a:lnTo>
                    <a:pt x="369160" y="171704"/>
                  </a:lnTo>
                  <a:lnTo>
                    <a:pt x="369160" y="208555"/>
                  </a:lnTo>
                  <a:cubicBezTo>
                    <a:pt x="341988" y="213728"/>
                    <a:pt x="317650" y="226884"/>
                    <a:pt x="298677" y="245557"/>
                  </a:cubicBezTo>
                  <a:cubicBezTo>
                    <a:pt x="284533" y="230018"/>
                    <a:pt x="267685" y="216883"/>
                    <a:pt x="248970" y="207418"/>
                  </a:cubicBezTo>
                  <a:lnTo>
                    <a:pt x="248970" y="68683"/>
                  </a:lnTo>
                  <a:cubicBezTo>
                    <a:pt x="267900" y="68683"/>
                    <a:pt x="283310" y="53273"/>
                    <a:pt x="283310" y="34343"/>
                  </a:cubicBezTo>
                  <a:cubicBezTo>
                    <a:pt x="283310" y="15413"/>
                    <a:pt x="267900" y="3"/>
                    <a:pt x="248970" y="3"/>
                  </a:cubicBezTo>
                  <a:lnTo>
                    <a:pt x="94438" y="3"/>
                  </a:lnTo>
                  <a:cubicBezTo>
                    <a:pt x="75508" y="3"/>
                    <a:pt x="60098" y="15413"/>
                    <a:pt x="60098" y="34343"/>
                  </a:cubicBezTo>
                  <a:cubicBezTo>
                    <a:pt x="60098" y="53273"/>
                    <a:pt x="75508" y="68683"/>
                    <a:pt x="94438" y="68683"/>
                  </a:cubicBezTo>
                  <a:lnTo>
                    <a:pt x="94438" y="207396"/>
                  </a:lnTo>
                  <a:cubicBezTo>
                    <a:pt x="36873" y="236499"/>
                    <a:pt x="0" y="296016"/>
                    <a:pt x="0" y="360575"/>
                  </a:cubicBezTo>
                  <a:cubicBezTo>
                    <a:pt x="0" y="409339"/>
                    <a:pt x="20862" y="455975"/>
                    <a:pt x="57219" y="488535"/>
                  </a:cubicBezTo>
                  <a:cubicBezTo>
                    <a:pt x="89134" y="517102"/>
                    <a:pt x="129097" y="532298"/>
                    <a:pt x="171421" y="532298"/>
                  </a:cubicBezTo>
                  <a:cubicBezTo>
                    <a:pt x="177989" y="532298"/>
                    <a:pt x="184620" y="531933"/>
                    <a:pt x="191296" y="531182"/>
                  </a:cubicBezTo>
                  <a:cubicBezTo>
                    <a:pt x="241389" y="525623"/>
                    <a:pt x="286976" y="497357"/>
                    <a:pt x="315047" y="454946"/>
                  </a:cubicBezTo>
                  <a:cubicBezTo>
                    <a:pt x="337583" y="471129"/>
                    <a:pt x="365119" y="480766"/>
                    <a:pt x="394909" y="480766"/>
                  </a:cubicBezTo>
                  <a:cubicBezTo>
                    <a:pt x="470649" y="480766"/>
                    <a:pt x="532270" y="419146"/>
                    <a:pt x="532270" y="343405"/>
                  </a:cubicBezTo>
                  <a:cubicBezTo>
                    <a:pt x="532270" y="276482"/>
                    <a:pt x="484129" y="220637"/>
                    <a:pt x="420666" y="208555"/>
                  </a:cubicBezTo>
                  <a:close/>
                  <a:moveTo>
                    <a:pt x="369160" y="42925"/>
                  </a:moveTo>
                  <a:cubicBezTo>
                    <a:pt x="369160" y="28717"/>
                    <a:pt x="380707" y="17170"/>
                    <a:pt x="394915" y="17170"/>
                  </a:cubicBezTo>
                  <a:cubicBezTo>
                    <a:pt x="409123" y="17170"/>
                    <a:pt x="420670" y="28717"/>
                    <a:pt x="420670" y="42925"/>
                  </a:cubicBezTo>
                  <a:lnTo>
                    <a:pt x="420670" y="154528"/>
                  </a:lnTo>
                  <a:lnTo>
                    <a:pt x="369160" y="154528"/>
                  </a:lnTo>
                  <a:close/>
                  <a:moveTo>
                    <a:pt x="386330" y="171704"/>
                  </a:moveTo>
                  <a:lnTo>
                    <a:pt x="403500" y="171704"/>
                  </a:lnTo>
                  <a:lnTo>
                    <a:pt x="403500" y="206473"/>
                  </a:lnTo>
                  <a:cubicBezTo>
                    <a:pt x="400646" y="206302"/>
                    <a:pt x="397812" y="206044"/>
                    <a:pt x="394915" y="206044"/>
                  </a:cubicBezTo>
                  <a:cubicBezTo>
                    <a:pt x="392018" y="206044"/>
                    <a:pt x="389184" y="206302"/>
                    <a:pt x="386330" y="206473"/>
                  </a:cubicBezTo>
                  <a:close/>
                  <a:moveTo>
                    <a:pt x="17170" y="360575"/>
                  </a:moveTo>
                  <a:cubicBezTo>
                    <a:pt x="17170" y="300823"/>
                    <a:pt x="52282" y="245879"/>
                    <a:pt x="106647" y="220555"/>
                  </a:cubicBezTo>
                  <a:lnTo>
                    <a:pt x="111604" y="218258"/>
                  </a:lnTo>
                  <a:lnTo>
                    <a:pt x="111604" y="206046"/>
                  </a:lnTo>
                  <a:lnTo>
                    <a:pt x="180285" y="206046"/>
                  </a:lnTo>
                  <a:lnTo>
                    <a:pt x="180285" y="188876"/>
                  </a:lnTo>
                  <a:lnTo>
                    <a:pt x="111604" y="188876"/>
                  </a:lnTo>
                  <a:lnTo>
                    <a:pt x="111604" y="171706"/>
                  </a:lnTo>
                  <a:lnTo>
                    <a:pt x="197455" y="171706"/>
                  </a:lnTo>
                  <a:lnTo>
                    <a:pt x="197455" y="154536"/>
                  </a:lnTo>
                  <a:lnTo>
                    <a:pt x="111604" y="154536"/>
                  </a:lnTo>
                  <a:lnTo>
                    <a:pt x="111604" y="137365"/>
                  </a:lnTo>
                  <a:lnTo>
                    <a:pt x="180285" y="137365"/>
                  </a:lnTo>
                  <a:lnTo>
                    <a:pt x="180285" y="120195"/>
                  </a:lnTo>
                  <a:lnTo>
                    <a:pt x="111604" y="120195"/>
                  </a:lnTo>
                  <a:lnTo>
                    <a:pt x="111604" y="103025"/>
                  </a:lnTo>
                  <a:lnTo>
                    <a:pt x="197455" y="103025"/>
                  </a:lnTo>
                  <a:lnTo>
                    <a:pt x="197455" y="85855"/>
                  </a:lnTo>
                  <a:lnTo>
                    <a:pt x="111604" y="85855"/>
                  </a:lnTo>
                  <a:lnTo>
                    <a:pt x="111604" y="51515"/>
                  </a:lnTo>
                  <a:lnTo>
                    <a:pt x="94434" y="51515"/>
                  </a:lnTo>
                  <a:cubicBezTo>
                    <a:pt x="84969" y="51515"/>
                    <a:pt x="77264" y="43810"/>
                    <a:pt x="77264" y="34345"/>
                  </a:cubicBezTo>
                  <a:cubicBezTo>
                    <a:pt x="77264" y="24880"/>
                    <a:pt x="84969" y="17175"/>
                    <a:pt x="94434" y="17175"/>
                  </a:cubicBezTo>
                  <a:lnTo>
                    <a:pt x="248965" y="17175"/>
                  </a:lnTo>
                  <a:cubicBezTo>
                    <a:pt x="258430" y="17175"/>
                    <a:pt x="266135" y="24880"/>
                    <a:pt x="266135" y="34345"/>
                  </a:cubicBezTo>
                  <a:cubicBezTo>
                    <a:pt x="266135" y="43810"/>
                    <a:pt x="258430" y="51515"/>
                    <a:pt x="248965" y="51515"/>
                  </a:cubicBezTo>
                  <a:lnTo>
                    <a:pt x="145944" y="51515"/>
                  </a:lnTo>
                  <a:lnTo>
                    <a:pt x="145944" y="68685"/>
                  </a:lnTo>
                  <a:lnTo>
                    <a:pt x="231795" y="68685"/>
                  </a:lnTo>
                  <a:lnTo>
                    <a:pt x="231795" y="218260"/>
                  </a:lnTo>
                  <a:lnTo>
                    <a:pt x="236753" y="220578"/>
                  </a:lnTo>
                  <a:cubicBezTo>
                    <a:pt x="255919" y="229507"/>
                    <a:pt x="273111" y="242642"/>
                    <a:pt x="287191" y="258460"/>
                  </a:cubicBezTo>
                  <a:cubicBezTo>
                    <a:pt x="275536" y="273183"/>
                    <a:pt x="266908" y="290353"/>
                    <a:pt x="262079" y="309068"/>
                  </a:cubicBezTo>
                  <a:lnTo>
                    <a:pt x="240381" y="309068"/>
                  </a:lnTo>
                  <a:cubicBezTo>
                    <a:pt x="212093" y="309068"/>
                    <a:pt x="187390" y="324393"/>
                    <a:pt x="173931" y="347122"/>
                  </a:cubicBezTo>
                  <a:cubicBezTo>
                    <a:pt x="162040" y="319714"/>
                    <a:pt x="134740" y="300483"/>
                    <a:pt x="103020" y="300483"/>
                  </a:cubicBezTo>
                  <a:lnTo>
                    <a:pt x="42921" y="300483"/>
                  </a:lnTo>
                  <a:lnTo>
                    <a:pt x="42921" y="309068"/>
                  </a:lnTo>
                  <a:cubicBezTo>
                    <a:pt x="42921" y="351672"/>
                    <a:pt x="77584" y="386331"/>
                    <a:pt x="120184" y="386331"/>
                  </a:cubicBezTo>
                  <a:lnTo>
                    <a:pt x="163110" y="386331"/>
                  </a:lnTo>
                  <a:lnTo>
                    <a:pt x="163110" y="429514"/>
                  </a:lnTo>
                  <a:cubicBezTo>
                    <a:pt x="124842" y="431768"/>
                    <a:pt x="104385" y="448938"/>
                    <a:pt x="84600" y="465614"/>
                  </a:cubicBezTo>
                  <a:cubicBezTo>
                    <a:pt x="79792" y="469649"/>
                    <a:pt x="75113" y="473448"/>
                    <a:pt x="70305" y="477075"/>
                  </a:cubicBezTo>
                  <a:cubicBezTo>
                    <a:pt x="69768" y="476603"/>
                    <a:pt x="69189" y="476217"/>
                    <a:pt x="68652" y="475744"/>
                  </a:cubicBezTo>
                  <a:cubicBezTo>
                    <a:pt x="35944" y="446448"/>
                    <a:pt x="17164" y="404465"/>
                    <a:pt x="17164" y="360575"/>
                  </a:cubicBezTo>
                  <a:close/>
                  <a:moveTo>
                    <a:pt x="259502" y="365512"/>
                  </a:moveTo>
                  <a:cubicBezTo>
                    <a:pt x="249093" y="373410"/>
                    <a:pt x="236387" y="377746"/>
                    <a:pt x="223208" y="377746"/>
                  </a:cubicBezTo>
                  <a:lnTo>
                    <a:pt x="180884" y="377746"/>
                  </a:lnTo>
                  <a:cubicBezTo>
                    <a:pt x="185069" y="348663"/>
                    <a:pt x="210138" y="326235"/>
                    <a:pt x="240378" y="326235"/>
                  </a:cubicBezTo>
                  <a:lnTo>
                    <a:pt x="258750" y="326235"/>
                  </a:lnTo>
                  <a:cubicBezTo>
                    <a:pt x="258021" y="331880"/>
                    <a:pt x="257549" y="337567"/>
                    <a:pt x="257549" y="343405"/>
                  </a:cubicBezTo>
                  <a:cubicBezTo>
                    <a:pt x="257549" y="350939"/>
                    <a:pt x="258321" y="358300"/>
                    <a:pt x="259501" y="365512"/>
                  </a:cubicBezTo>
                  <a:close/>
                  <a:moveTo>
                    <a:pt x="162514" y="369160"/>
                  </a:moveTo>
                  <a:lnTo>
                    <a:pt x="120190" y="369160"/>
                  </a:lnTo>
                  <a:cubicBezTo>
                    <a:pt x="89970" y="369160"/>
                    <a:pt x="64883" y="346732"/>
                    <a:pt x="60696" y="317650"/>
                  </a:cubicBezTo>
                  <a:lnTo>
                    <a:pt x="103020" y="317650"/>
                  </a:lnTo>
                  <a:cubicBezTo>
                    <a:pt x="133240" y="317650"/>
                    <a:pt x="158327" y="340078"/>
                    <a:pt x="162514" y="369160"/>
                  </a:cubicBezTo>
                  <a:close/>
                  <a:moveTo>
                    <a:pt x="189407" y="514120"/>
                  </a:moveTo>
                  <a:cubicBezTo>
                    <a:pt x="151504" y="518370"/>
                    <a:pt x="114929" y="509034"/>
                    <a:pt x="84413" y="487979"/>
                  </a:cubicBezTo>
                  <a:cubicBezTo>
                    <a:pt x="88276" y="484931"/>
                    <a:pt x="92032" y="481819"/>
                    <a:pt x="95681" y="478750"/>
                  </a:cubicBezTo>
                  <a:cubicBezTo>
                    <a:pt x="115405" y="462138"/>
                    <a:pt x="134057" y="446427"/>
                    <a:pt x="171702" y="446427"/>
                  </a:cubicBezTo>
                  <a:cubicBezTo>
                    <a:pt x="209348" y="446427"/>
                    <a:pt x="227976" y="462116"/>
                    <a:pt x="247723" y="478750"/>
                  </a:cubicBezTo>
                  <a:cubicBezTo>
                    <a:pt x="251372" y="481798"/>
                    <a:pt x="255107" y="484910"/>
                    <a:pt x="258970" y="487957"/>
                  </a:cubicBezTo>
                  <a:cubicBezTo>
                    <a:pt x="238366" y="502144"/>
                    <a:pt x="214521" y="511330"/>
                    <a:pt x="189410" y="514120"/>
                  </a:cubicBezTo>
                  <a:close/>
                  <a:moveTo>
                    <a:pt x="273026" y="477033"/>
                  </a:moveTo>
                  <a:cubicBezTo>
                    <a:pt x="268219" y="473405"/>
                    <a:pt x="263561" y="469628"/>
                    <a:pt x="258775" y="465615"/>
                  </a:cubicBezTo>
                  <a:cubicBezTo>
                    <a:pt x="238986" y="448960"/>
                    <a:pt x="218554" y="431768"/>
                    <a:pt x="180265" y="429515"/>
                  </a:cubicBezTo>
                  <a:lnTo>
                    <a:pt x="180286" y="394917"/>
                  </a:lnTo>
                  <a:lnTo>
                    <a:pt x="223212" y="394917"/>
                  </a:lnTo>
                  <a:cubicBezTo>
                    <a:pt x="237570" y="394917"/>
                    <a:pt x="251499" y="390924"/>
                    <a:pt x="263562" y="383520"/>
                  </a:cubicBezTo>
                  <a:cubicBezTo>
                    <a:pt x="270730" y="406979"/>
                    <a:pt x="284123" y="427691"/>
                    <a:pt x="301679" y="443981"/>
                  </a:cubicBezTo>
                  <a:cubicBezTo>
                    <a:pt x="293653" y="456408"/>
                    <a:pt x="283972" y="467504"/>
                    <a:pt x="273027" y="477033"/>
                  </a:cubicBezTo>
                  <a:close/>
                  <a:moveTo>
                    <a:pt x="394915" y="463597"/>
                  </a:moveTo>
                  <a:cubicBezTo>
                    <a:pt x="328641" y="463597"/>
                    <a:pt x="274724" y="409683"/>
                    <a:pt x="274724" y="343406"/>
                  </a:cubicBezTo>
                  <a:cubicBezTo>
                    <a:pt x="274724" y="277130"/>
                    <a:pt x="328638" y="223215"/>
                    <a:pt x="394915" y="223215"/>
                  </a:cubicBezTo>
                  <a:cubicBezTo>
                    <a:pt x="461192" y="223215"/>
                    <a:pt x="515106" y="277130"/>
                    <a:pt x="515106" y="343406"/>
                  </a:cubicBezTo>
                  <a:cubicBezTo>
                    <a:pt x="515106" y="409683"/>
                    <a:pt x="461192" y="463597"/>
                    <a:pt x="394915" y="463597"/>
                  </a:cubicBezTo>
                  <a:close/>
                </a:path>
              </a:pathLst>
            </a:custGeom>
            <a:solidFill>
              <a:srgbClr val="000000"/>
            </a:solidFill>
            <a:ln w="5429" cap="flat">
              <a:noFill/>
              <a:prstDash val="solid"/>
              <a:miter/>
            </a:ln>
          </p:spPr>
          <p:txBody>
            <a:bodyPr rtlCol="0" anchor="ctr"/>
            <a:lstStyle/>
            <a:p>
              <a:endParaRPr lang="en-US"/>
            </a:p>
          </p:txBody>
        </p:sp>
        <p:sp>
          <p:nvSpPr>
            <p:cNvPr id="179" name="Freeform 178">
              <a:extLst>
                <a:ext uri="{FF2B5EF4-FFF2-40B4-BE49-F238E27FC236}">
                  <a16:creationId xmlns:a16="http://schemas.microsoft.com/office/drawing/2014/main" id="{F36042A1-6AA0-6B1F-91FF-8145A23785E9}"/>
                </a:ext>
              </a:extLst>
            </p:cNvPr>
            <p:cNvSpPr/>
            <p:nvPr/>
          </p:nvSpPr>
          <p:spPr>
            <a:xfrm>
              <a:off x="1136209" y="4955908"/>
              <a:ext cx="206041" cy="206041"/>
            </a:xfrm>
            <a:custGeom>
              <a:avLst/>
              <a:gdLst>
                <a:gd name="connsiteX0" fmla="*/ 103021 w 206041"/>
                <a:gd name="connsiteY0" fmla="*/ 0 h 206041"/>
                <a:gd name="connsiteX1" fmla="*/ 0 w 206041"/>
                <a:gd name="connsiteY1" fmla="*/ 103021 h 206041"/>
                <a:gd name="connsiteX2" fmla="*/ 103021 w 206041"/>
                <a:gd name="connsiteY2" fmla="*/ 206041 h 206041"/>
                <a:gd name="connsiteX3" fmla="*/ 206042 w 206041"/>
                <a:gd name="connsiteY3" fmla="*/ 103021 h 206041"/>
                <a:gd name="connsiteX4" fmla="*/ 103021 w 206041"/>
                <a:gd name="connsiteY4" fmla="*/ 0 h 206041"/>
                <a:gd name="connsiteX5" fmla="*/ 103021 w 206041"/>
                <a:gd name="connsiteY5" fmla="*/ 188871 h 206041"/>
                <a:gd name="connsiteX6" fmla="*/ 17170 w 206041"/>
                <a:gd name="connsiteY6" fmla="*/ 103021 h 206041"/>
                <a:gd name="connsiteX7" fmla="*/ 103021 w 206041"/>
                <a:gd name="connsiteY7" fmla="*/ 17170 h 206041"/>
                <a:gd name="connsiteX8" fmla="*/ 171531 w 206041"/>
                <a:gd name="connsiteY8" fmla="*/ 51510 h 206041"/>
                <a:gd name="connsiteX9" fmla="*/ 111609 w 206041"/>
                <a:gd name="connsiteY9" fmla="*/ 51510 h 206041"/>
                <a:gd name="connsiteX10" fmla="*/ 34346 w 206041"/>
                <a:gd name="connsiteY10" fmla="*/ 128773 h 206041"/>
                <a:gd name="connsiteX11" fmla="*/ 34346 w 206041"/>
                <a:gd name="connsiteY11" fmla="*/ 137358 h 206041"/>
                <a:gd name="connsiteX12" fmla="*/ 94444 w 206041"/>
                <a:gd name="connsiteY12" fmla="*/ 137358 h 206041"/>
                <a:gd name="connsiteX13" fmla="*/ 171707 w 206041"/>
                <a:gd name="connsiteY13" fmla="*/ 60095 h 206041"/>
                <a:gd name="connsiteX14" fmla="*/ 171707 w 206041"/>
                <a:gd name="connsiteY14" fmla="*/ 51725 h 206041"/>
                <a:gd name="connsiteX15" fmla="*/ 188877 w 206041"/>
                <a:gd name="connsiteY15" fmla="*/ 103021 h 206041"/>
                <a:gd name="connsiteX16" fmla="*/ 103026 w 206041"/>
                <a:gd name="connsiteY16" fmla="*/ 188871 h 206041"/>
                <a:gd name="connsiteX17" fmla="*/ 153930 w 206041"/>
                <a:gd name="connsiteY17" fmla="*/ 68681 h 206041"/>
                <a:gd name="connsiteX18" fmla="*/ 94436 w 206041"/>
                <a:gd name="connsiteY18" fmla="*/ 120191 h 206041"/>
                <a:gd name="connsiteX19" fmla="*/ 52112 w 206041"/>
                <a:gd name="connsiteY19" fmla="*/ 120191 h 206041"/>
                <a:gd name="connsiteX20" fmla="*/ 111606 w 206041"/>
                <a:gd name="connsiteY20" fmla="*/ 68681 h 206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6041" h="206041">
                  <a:moveTo>
                    <a:pt x="103021" y="0"/>
                  </a:moveTo>
                  <a:cubicBezTo>
                    <a:pt x="46208" y="0"/>
                    <a:pt x="0" y="46209"/>
                    <a:pt x="0" y="103021"/>
                  </a:cubicBezTo>
                  <a:cubicBezTo>
                    <a:pt x="0" y="159832"/>
                    <a:pt x="46209" y="206041"/>
                    <a:pt x="103021" y="206041"/>
                  </a:cubicBezTo>
                  <a:cubicBezTo>
                    <a:pt x="159832" y="206041"/>
                    <a:pt x="206042" y="159832"/>
                    <a:pt x="206042" y="103021"/>
                  </a:cubicBezTo>
                  <a:cubicBezTo>
                    <a:pt x="206042" y="46209"/>
                    <a:pt x="159832" y="0"/>
                    <a:pt x="103021" y="0"/>
                  </a:cubicBezTo>
                  <a:close/>
                  <a:moveTo>
                    <a:pt x="103021" y="188871"/>
                  </a:moveTo>
                  <a:cubicBezTo>
                    <a:pt x="55674" y="188871"/>
                    <a:pt x="17170" y="150367"/>
                    <a:pt x="17170" y="103021"/>
                  </a:cubicBezTo>
                  <a:cubicBezTo>
                    <a:pt x="17170" y="55674"/>
                    <a:pt x="55674" y="17170"/>
                    <a:pt x="103021" y="17170"/>
                  </a:cubicBezTo>
                  <a:cubicBezTo>
                    <a:pt x="131030" y="17170"/>
                    <a:pt x="155862" y="30713"/>
                    <a:pt x="171531" y="51510"/>
                  </a:cubicBezTo>
                  <a:lnTo>
                    <a:pt x="111609" y="51510"/>
                  </a:lnTo>
                  <a:cubicBezTo>
                    <a:pt x="69005" y="51510"/>
                    <a:pt x="34346" y="86173"/>
                    <a:pt x="34346" y="128773"/>
                  </a:cubicBezTo>
                  <a:lnTo>
                    <a:pt x="34346" y="137358"/>
                  </a:lnTo>
                  <a:lnTo>
                    <a:pt x="94444" y="137358"/>
                  </a:lnTo>
                  <a:cubicBezTo>
                    <a:pt x="137047" y="137358"/>
                    <a:pt x="171707" y="102696"/>
                    <a:pt x="171707" y="60095"/>
                  </a:cubicBezTo>
                  <a:lnTo>
                    <a:pt x="171707" y="51725"/>
                  </a:lnTo>
                  <a:cubicBezTo>
                    <a:pt x="182438" y="66062"/>
                    <a:pt x="188877" y="83769"/>
                    <a:pt x="188877" y="103021"/>
                  </a:cubicBezTo>
                  <a:cubicBezTo>
                    <a:pt x="188877" y="150367"/>
                    <a:pt x="150373" y="188871"/>
                    <a:pt x="103026" y="188871"/>
                  </a:cubicBezTo>
                  <a:close/>
                  <a:moveTo>
                    <a:pt x="153930" y="68681"/>
                  </a:moveTo>
                  <a:cubicBezTo>
                    <a:pt x="149745" y="97763"/>
                    <a:pt x="124677" y="120191"/>
                    <a:pt x="94436" y="120191"/>
                  </a:cubicBezTo>
                  <a:lnTo>
                    <a:pt x="52112" y="120191"/>
                  </a:lnTo>
                  <a:cubicBezTo>
                    <a:pt x="56297" y="91109"/>
                    <a:pt x="81365" y="68681"/>
                    <a:pt x="111606" y="68681"/>
                  </a:cubicBezTo>
                  <a:close/>
                </a:path>
              </a:pathLst>
            </a:custGeom>
            <a:solidFill>
              <a:srgbClr val="000000"/>
            </a:solidFill>
            <a:ln w="5429" cap="flat">
              <a:noFill/>
              <a:prstDash val="solid"/>
              <a:miter/>
            </a:ln>
          </p:spPr>
          <p:txBody>
            <a:bodyPr rtlCol="0" anchor="ctr"/>
            <a:lstStyle/>
            <a:p>
              <a:endParaRPr lang="en-US"/>
            </a:p>
          </p:txBody>
        </p:sp>
      </p:grpSp>
      <p:grpSp>
        <p:nvGrpSpPr>
          <p:cNvPr id="180" name="Graphic 19">
            <a:extLst>
              <a:ext uri="{FF2B5EF4-FFF2-40B4-BE49-F238E27FC236}">
                <a16:creationId xmlns:a16="http://schemas.microsoft.com/office/drawing/2014/main" id="{D54BC789-8E08-ED4A-5783-F9E62B6A2B9C}"/>
              </a:ext>
            </a:extLst>
          </p:cNvPr>
          <p:cNvGrpSpPr/>
          <p:nvPr/>
        </p:nvGrpSpPr>
        <p:grpSpPr>
          <a:xfrm>
            <a:off x="4373995" y="1721308"/>
            <a:ext cx="503346" cy="335566"/>
            <a:chOff x="4373995" y="2005998"/>
            <a:chExt cx="503346" cy="335566"/>
          </a:xfrm>
          <a:solidFill>
            <a:srgbClr val="000000"/>
          </a:solidFill>
        </p:grpSpPr>
        <p:sp>
          <p:nvSpPr>
            <p:cNvPr id="181" name="Freeform 180">
              <a:extLst>
                <a:ext uri="{FF2B5EF4-FFF2-40B4-BE49-F238E27FC236}">
                  <a16:creationId xmlns:a16="http://schemas.microsoft.com/office/drawing/2014/main" id="{2472F768-9AD0-072C-4728-9A19EF913AF9}"/>
                </a:ext>
              </a:extLst>
            </p:cNvPr>
            <p:cNvSpPr/>
            <p:nvPr/>
          </p:nvSpPr>
          <p:spPr>
            <a:xfrm>
              <a:off x="4373995" y="2005998"/>
              <a:ext cx="184561" cy="335566"/>
            </a:xfrm>
            <a:custGeom>
              <a:avLst/>
              <a:gdLst>
                <a:gd name="connsiteX0" fmla="*/ 8389 w 184561"/>
                <a:gd name="connsiteY0" fmla="*/ 335566 h 335566"/>
                <a:gd name="connsiteX1" fmla="*/ 176172 w 184561"/>
                <a:gd name="connsiteY1" fmla="*/ 335566 h 335566"/>
                <a:gd name="connsiteX2" fmla="*/ 182108 w 184561"/>
                <a:gd name="connsiteY2" fmla="*/ 333113 h 335566"/>
                <a:gd name="connsiteX3" fmla="*/ 184561 w 184561"/>
                <a:gd name="connsiteY3" fmla="*/ 327177 h 335566"/>
                <a:gd name="connsiteX4" fmla="*/ 184561 w 184561"/>
                <a:gd name="connsiteY4" fmla="*/ 260064 h 335566"/>
                <a:gd name="connsiteX5" fmla="*/ 167783 w 184561"/>
                <a:gd name="connsiteY5" fmla="*/ 260064 h 335566"/>
                <a:gd name="connsiteX6" fmla="*/ 167783 w 184561"/>
                <a:gd name="connsiteY6" fmla="*/ 318791 h 335566"/>
                <a:gd name="connsiteX7" fmla="*/ 134227 w 184561"/>
                <a:gd name="connsiteY7" fmla="*/ 318791 h 335566"/>
                <a:gd name="connsiteX8" fmla="*/ 134227 w 184561"/>
                <a:gd name="connsiteY8" fmla="*/ 276845 h 335566"/>
                <a:gd name="connsiteX9" fmla="*/ 131773 w 184561"/>
                <a:gd name="connsiteY9" fmla="*/ 270909 h 335566"/>
                <a:gd name="connsiteX10" fmla="*/ 125837 w 184561"/>
                <a:gd name="connsiteY10" fmla="*/ 268455 h 335566"/>
                <a:gd name="connsiteX11" fmla="*/ 58724 w 184561"/>
                <a:gd name="connsiteY11" fmla="*/ 268455 h 335566"/>
                <a:gd name="connsiteX12" fmla="*/ 50335 w 184561"/>
                <a:gd name="connsiteY12" fmla="*/ 276844 h 335566"/>
                <a:gd name="connsiteX13" fmla="*/ 50335 w 184561"/>
                <a:gd name="connsiteY13" fmla="*/ 318790 h 335566"/>
                <a:gd name="connsiteX14" fmla="*/ 16779 w 184561"/>
                <a:gd name="connsiteY14" fmla="*/ 318790 h 335566"/>
                <a:gd name="connsiteX15" fmla="*/ 16779 w 184561"/>
                <a:gd name="connsiteY15" fmla="*/ 50338 h 335566"/>
                <a:gd name="connsiteX16" fmla="*/ 167783 w 184561"/>
                <a:gd name="connsiteY16" fmla="*/ 50338 h 335566"/>
                <a:gd name="connsiteX17" fmla="*/ 167783 w 184561"/>
                <a:gd name="connsiteY17" fmla="*/ 125837 h 335566"/>
                <a:gd name="connsiteX18" fmla="*/ 184561 w 184561"/>
                <a:gd name="connsiteY18" fmla="*/ 125837 h 335566"/>
                <a:gd name="connsiteX19" fmla="*/ 184561 w 184561"/>
                <a:gd name="connsiteY19" fmla="*/ 41946 h 335566"/>
                <a:gd name="connsiteX20" fmla="*/ 182108 w 184561"/>
                <a:gd name="connsiteY20" fmla="*/ 36010 h 335566"/>
                <a:gd name="connsiteX21" fmla="*/ 176172 w 184561"/>
                <a:gd name="connsiteY21" fmla="*/ 33557 h 335566"/>
                <a:gd name="connsiteX22" fmla="*/ 167783 w 184561"/>
                <a:gd name="connsiteY22" fmla="*/ 33557 h 335566"/>
                <a:gd name="connsiteX23" fmla="*/ 167783 w 184561"/>
                <a:gd name="connsiteY23" fmla="*/ 8389 h 335566"/>
                <a:gd name="connsiteX24" fmla="*/ 165329 w 184561"/>
                <a:gd name="connsiteY24" fmla="*/ 2454 h 335566"/>
                <a:gd name="connsiteX25" fmla="*/ 159393 w 184561"/>
                <a:gd name="connsiteY25" fmla="*/ 0 h 335566"/>
                <a:gd name="connsiteX26" fmla="*/ 25167 w 184561"/>
                <a:gd name="connsiteY26" fmla="*/ 0 h 335566"/>
                <a:gd name="connsiteX27" fmla="*/ 16778 w 184561"/>
                <a:gd name="connsiteY27" fmla="*/ 8389 h 335566"/>
                <a:gd name="connsiteX28" fmla="*/ 16778 w 184561"/>
                <a:gd name="connsiteY28" fmla="*/ 33557 h 335566"/>
                <a:gd name="connsiteX29" fmla="*/ 8389 w 184561"/>
                <a:gd name="connsiteY29" fmla="*/ 33557 h 335566"/>
                <a:gd name="connsiteX30" fmla="*/ 0 w 184561"/>
                <a:gd name="connsiteY30" fmla="*/ 41946 h 335566"/>
                <a:gd name="connsiteX31" fmla="*/ 0 w 184561"/>
                <a:gd name="connsiteY31" fmla="*/ 327176 h 335566"/>
                <a:gd name="connsiteX32" fmla="*/ 2454 w 184561"/>
                <a:gd name="connsiteY32" fmla="*/ 333112 h 335566"/>
                <a:gd name="connsiteX33" fmla="*/ 8389 w 184561"/>
                <a:gd name="connsiteY33" fmla="*/ 335566 h 335566"/>
                <a:gd name="connsiteX34" fmla="*/ 117446 w 184561"/>
                <a:gd name="connsiteY34" fmla="*/ 318788 h 335566"/>
                <a:gd name="connsiteX35" fmla="*/ 100667 w 184561"/>
                <a:gd name="connsiteY35" fmla="*/ 318788 h 335566"/>
                <a:gd name="connsiteX36" fmla="*/ 100667 w 184561"/>
                <a:gd name="connsiteY36" fmla="*/ 285231 h 335566"/>
                <a:gd name="connsiteX37" fmla="*/ 117446 w 184561"/>
                <a:gd name="connsiteY37" fmla="*/ 285231 h 335566"/>
                <a:gd name="connsiteX38" fmla="*/ 67111 w 184561"/>
                <a:gd name="connsiteY38" fmla="*/ 285231 h 335566"/>
                <a:gd name="connsiteX39" fmla="*/ 83889 w 184561"/>
                <a:gd name="connsiteY39" fmla="*/ 285231 h 335566"/>
                <a:gd name="connsiteX40" fmla="*/ 83889 w 184561"/>
                <a:gd name="connsiteY40" fmla="*/ 318788 h 335566"/>
                <a:gd name="connsiteX41" fmla="*/ 67111 w 184561"/>
                <a:gd name="connsiteY41" fmla="*/ 318788 h 335566"/>
                <a:gd name="connsiteX42" fmla="*/ 33554 w 184561"/>
                <a:gd name="connsiteY42" fmla="*/ 16779 h 335566"/>
                <a:gd name="connsiteX43" fmla="*/ 151002 w 184561"/>
                <a:gd name="connsiteY43" fmla="*/ 16779 h 335566"/>
                <a:gd name="connsiteX44" fmla="*/ 151002 w 184561"/>
                <a:gd name="connsiteY44" fmla="*/ 33557 h 335566"/>
                <a:gd name="connsiteX45" fmla="*/ 33554 w 184561"/>
                <a:gd name="connsiteY45" fmla="*/ 33557 h 335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84561" h="335566">
                  <a:moveTo>
                    <a:pt x="8389" y="335566"/>
                  </a:moveTo>
                  <a:lnTo>
                    <a:pt x="176172" y="335566"/>
                  </a:lnTo>
                  <a:cubicBezTo>
                    <a:pt x="178396" y="335566"/>
                    <a:pt x="180535" y="334685"/>
                    <a:pt x="182108" y="333113"/>
                  </a:cubicBezTo>
                  <a:cubicBezTo>
                    <a:pt x="183681" y="331539"/>
                    <a:pt x="184561" y="329400"/>
                    <a:pt x="184561" y="327177"/>
                  </a:cubicBezTo>
                  <a:lnTo>
                    <a:pt x="184561" y="260064"/>
                  </a:lnTo>
                  <a:lnTo>
                    <a:pt x="167783" y="260064"/>
                  </a:lnTo>
                  <a:lnTo>
                    <a:pt x="167783" y="318791"/>
                  </a:lnTo>
                  <a:lnTo>
                    <a:pt x="134227" y="318791"/>
                  </a:lnTo>
                  <a:lnTo>
                    <a:pt x="134227" y="276845"/>
                  </a:lnTo>
                  <a:cubicBezTo>
                    <a:pt x="134227" y="274622"/>
                    <a:pt x="133346" y="272483"/>
                    <a:pt x="131773" y="270909"/>
                  </a:cubicBezTo>
                  <a:cubicBezTo>
                    <a:pt x="130200" y="269336"/>
                    <a:pt x="128061" y="268455"/>
                    <a:pt x="125837" y="268455"/>
                  </a:cubicBezTo>
                  <a:lnTo>
                    <a:pt x="58724" y="268455"/>
                  </a:lnTo>
                  <a:cubicBezTo>
                    <a:pt x="54089" y="268455"/>
                    <a:pt x="50335" y="272210"/>
                    <a:pt x="50335" y="276844"/>
                  </a:cubicBezTo>
                  <a:lnTo>
                    <a:pt x="50335" y="318790"/>
                  </a:lnTo>
                  <a:lnTo>
                    <a:pt x="16779" y="318790"/>
                  </a:lnTo>
                  <a:lnTo>
                    <a:pt x="16779" y="50338"/>
                  </a:lnTo>
                  <a:lnTo>
                    <a:pt x="167783" y="50338"/>
                  </a:lnTo>
                  <a:lnTo>
                    <a:pt x="167783" y="125837"/>
                  </a:lnTo>
                  <a:lnTo>
                    <a:pt x="184561" y="125837"/>
                  </a:lnTo>
                  <a:lnTo>
                    <a:pt x="184561" y="41946"/>
                  </a:lnTo>
                  <a:cubicBezTo>
                    <a:pt x="184561" y="39723"/>
                    <a:pt x="183680" y="37583"/>
                    <a:pt x="182108" y="36010"/>
                  </a:cubicBezTo>
                  <a:cubicBezTo>
                    <a:pt x="180535" y="34437"/>
                    <a:pt x="178396" y="33557"/>
                    <a:pt x="176172" y="33557"/>
                  </a:cubicBezTo>
                  <a:lnTo>
                    <a:pt x="167783" y="33557"/>
                  </a:lnTo>
                  <a:lnTo>
                    <a:pt x="167783" y="8389"/>
                  </a:lnTo>
                  <a:cubicBezTo>
                    <a:pt x="167783" y="6166"/>
                    <a:pt x="166902" y="4027"/>
                    <a:pt x="165329" y="2454"/>
                  </a:cubicBezTo>
                  <a:cubicBezTo>
                    <a:pt x="163756" y="881"/>
                    <a:pt x="161617" y="0"/>
                    <a:pt x="159393" y="0"/>
                  </a:cubicBezTo>
                  <a:lnTo>
                    <a:pt x="25167" y="0"/>
                  </a:lnTo>
                  <a:cubicBezTo>
                    <a:pt x="20532" y="0"/>
                    <a:pt x="16778" y="3754"/>
                    <a:pt x="16778" y="8389"/>
                  </a:cubicBezTo>
                  <a:lnTo>
                    <a:pt x="16778" y="33557"/>
                  </a:lnTo>
                  <a:lnTo>
                    <a:pt x="8389" y="33557"/>
                  </a:lnTo>
                  <a:cubicBezTo>
                    <a:pt x="3754" y="33557"/>
                    <a:pt x="0" y="37311"/>
                    <a:pt x="0" y="41946"/>
                  </a:cubicBezTo>
                  <a:lnTo>
                    <a:pt x="0" y="327176"/>
                  </a:lnTo>
                  <a:cubicBezTo>
                    <a:pt x="0" y="329399"/>
                    <a:pt x="881" y="331539"/>
                    <a:pt x="2454" y="333112"/>
                  </a:cubicBezTo>
                  <a:cubicBezTo>
                    <a:pt x="4027" y="334685"/>
                    <a:pt x="6166" y="335566"/>
                    <a:pt x="8389" y="335566"/>
                  </a:cubicBezTo>
                  <a:close/>
                  <a:moveTo>
                    <a:pt x="117446" y="318788"/>
                  </a:moveTo>
                  <a:lnTo>
                    <a:pt x="100667" y="318788"/>
                  </a:lnTo>
                  <a:lnTo>
                    <a:pt x="100667" y="285231"/>
                  </a:lnTo>
                  <a:lnTo>
                    <a:pt x="117446" y="285231"/>
                  </a:lnTo>
                  <a:close/>
                  <a:moveTo>
                    <a:pt x="67111" y="285231"/>
                  </a:moveTo>
                  <a:lnTo>
                    <a:pt x="83889" y="285231"/>
                  </a:lnTo>
                  <a:lnTo>
                    <a:pt x="83889" y="318788"/>
                  </a:lnTo>
                  <a:lnTo>
                    <a:pt x="67111" y="318788"/>
                  </a:lnTo>
                  <a:close/>
                  <a:moveTo>
                    <a:pt x="33554" y="16779"/>
                  </a:moveTo>
                  <a:lnTo>
                    <a:pt x="151002" y="16779"/>
                  </a:lnTo>
                  <a:lnTo>
                    <a:pt x="151002" y="33557"/>
                  </a:lnTo>
                  <a:lnTo>
                    <a:pt x="33554" y="33557"/>
                  </a:lnTo>
                  <a:close/>
                </a:path>
              </a:pathLst>
            </a:custGeom>
            <a:solidFill>
              <a:srgbClr val="000000"/>
            </a:solidFill>
            <a:ln w="5334" cap="flat">
              <a:noFill/>
              <a:prstDash val="solid"/>
              <a:miter/>
            </a:ln>
          </p:spPr>
          <p:txBody>
            <a:bodyPr rtlCol="0" anchor="ctr"/>
            <a:lstStyle/>
            <a:p>
              <a:endParaRPr lang="en-US"/>
            </a:p>
          </p:txBody>
        </p:sp>
        <p:sp>
          <p:nvSpPr>
            <p:cNvPr id="182" name="Freeform 181">
              <a:extLst>
                <a:ext uri="{FF2B5EF4-FFF2-40B4-BE49-F238E27FC236}">
                  <a16:creationId xmlns:a16="http://schemas.microsoft.com/office/drawing/2014/main" id="{0BE1CC39-015D-051D-751D-8F4529A69059}"/>
                </a:ext>
              </a:extLst>
            </p:cNvPr>
            <p:cNvSpPr/>
            <p:nvPr/>
          </p:nvSpPr>
          <p:spPr>
            <a:xfrm>
              <a:off x="4407555" y="2207337"/>
              <a:ext cx="50335" cy="50334"/>
            </a:xfrm>
            <a:custGeom>
              <a:avLst/>
              <a:gdLst>
                <a:gd name="connsiteX0" fmla="*/ 41946 w 50335"/>
                <a:gd name="connsiteY0" fmla="*/ 0 h 50334"/>
                <a:gd name="connsiteX1" fmla="*/ 8389 w 50335"/>
                <a:gd name="connsiteY1" fmla="*/ 0 h 50334"/>
                <a:gd name="connsiteX2" fmla="*/ 0 w 50335"/>
                <a:gd name="connsiteY2" fmla="*/ 8389 h 50334"/>
                <a:gd name="connsiteX3" fmla="*/ 0 w 50335"/>
                <a:gd name="connsiteY3" fmla="*/ 41946 h 50334"/>
                <a:gd name="connsiteX4" fmla="*/ 2454 w 50335"/>
                <a:gd name="connsiteY4" fmla="*/ 47881 h 50334"/>
                <a:gd name="connsiteX5" fmla="*/ 8389 w 50335"/>
                <a:gd name="connsiteY5" fmla="*/ 50335 h 50334"/>
                <a:gd name="connsiteX6" fmla="*/ 41946 w 50335"/>
                <a:gd name="connsiteY6" fmla="*/ 50335 h 50334"/>
                <a:gd name="connsiteX7" fmla="*/ 47881 w 50335"/>
                <a:gd name="connsiteY7" fmla="*/ 47881 h 50334"/>
                <a:gd name="connsiteX8" fmla="*/ 50335 w 50335"/>
                <a:gd name="connsiteY8" fmla="*/ 41946 h 50334"/>
                <a:gd name="connsiteX9" fmla="*/ 50335 w 50335"/>
                <a:gd name="connsiteY9" fmla="*/ 8389 h 50334"/>
                <a:gd name="connsiteX10" fmla="*/ 47881 w 50335"/>
                <a:gd name="connsiteY10" fmla="*/ 2454 h 50334"/>
                <a:gd name="connsiteX11" fmla="*/ 41946 w 50335"/>
                <a:gd name="connsiteY11" fmla="*/ 0 h 50334"/>
                <a:gd name="connsiteX12" fmla="*/ 33557 w 50335"/>
                <a:gd name="connsiteY12" fmla="*/ 33557 h 50334"/>
                <a:gd name="connsiteX13" fmla="*/ 16778 w 50335"/>
                <a:gd name="connsiteY13" fmla="*/ 33557 h 50334"/>
                <a:gd name="connsiteX14" fmla="*/ 16778 w 50335"/>
                <a:gd name="connsiteY14" fmla="*/ 16778 h 50334"/>
                <a:gd name="connsiteX15" fmla="*/ 33557 w 50335"/>
                <a:gd name="connsiteY15" fmla="*/ 16778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335" h="50334">
                  <a:moveTo>
                    <a:pt x="41946" y="0"/>
                  </a:moveTo>
                  <a:lnTo>
                    <a:pt x="8389" y="0"/>
                  </a:lnTo>
                  <a:cubicBezTo>
                    <a:pt x="3754" y="0"/>
                    <a:pt x="0" y="3754"/>
                    <a:pt x="0" y="8389"/>
                  </a:cubicBezTo>
                  <a:lnTo>
                    <a:pt x="0" y="41946"/>
                  </a:lnTo>
                  <a:cubicBezTo>
                    <a:pt x="0" y="44169"/>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lnTo>
                    <a:pt x="50335" y="8389"/>
                  </a:lnTo>
                  <a:cubicBezTo>
                    <a:pt x="50335" y="6166"/>
                    <a:pt x="49454" y="4027"/>
                    <a:pt x="47881" y="2454"/>
                  </a:cubicBezTo>
                  <a:cubicBezTo>
                    <a:pt x="46309" y="881"/>
                    <a:pt x="44169" y="0"/>
                    <a:pt x="41946" y="0"/>
                  </a:cubicBezTo>
                  <a:close/>
                  <a:moveTo>
                    <a:pt x="33557" y="33557"/>
                  </a:moveTo>
                  <a:lnTo>
                    <a:pt x="16778" y="33557"/>
                  </a:lnTo>
                  <a:lnTo>
                    <a:pt x="16778" y="16778"/>
                  </a:lnTo>
                  <a:lnTo>
                    <a:pt x="33557" y="16778"/>
                  </a:lnTo>
                  <a:close/>
                </a:path>
              </a:pathLst>
            </a:custGeom>
            <a:solidFill>
              <a:srgbClr val="000000"/>
            </a:solidFill>
            <a:ln w="5334" cap="flat">
              <a:noFill/>
              <a:prstDash val="solid"/>
              <a:miter/>
            </a:ln>
          </p:spPr>
          <p:txBody>
            <a:bodyPr rtlCol="0" anchor="ctr"/>
            <a:lstStyle/>
            <a:p>
              <a:endParaRPr lang="en-US"/>
            </a:p>
          </p:txBody>
        </p:sp>
        <p:sp>
          <p:nvSpPr>
            <p:cNvPr id="183" name="Freeform 182">
              <a:extLst>
                <a:ext uri="{FF2B5EF4-FFF2-40B4-BE49-F238E27FC236}">
                  <a16:creationId xmlns:a16="http://schemas.microsoft.com/office/drawing/2014/main" id="{4356D6F6-F513-5D87-C1EE-4F1021640DDA}"/>
                </a:ext>
              </a:extLst>
            </p:cNvPr>
            <p:cNvSpPr/>
            <p:nvPr/>
          </p:nvSpPr>
          <p:spPr>
            <a:xfrm>
              <a:off x="4474665" y="2207340"/>
              <a:ext cx="50335" cy="50334"/>
            </a:xfrm>
            <a:custGeom>
              <a:avLst/>
              <a:gdLst>
                <a:gd name="connsiteX0" fmla="*/ 0 w 50335"/>
                <a:gd name="connsiteY0" fmla="*/ 41946 h 50334"/>
                <a:gd name="connsiteX1" fmla="*/ 2454 w 50335"/>
                <a:gd name="connsiteY1" fmla="*/ 47881 h 50334"/>
                <a:gd name="connsiteX2" fmla="*/ 8389 w 50335"/>
                <a:gd name="connsiteY2" fmla="*/ 50335 h 50334"/>
                <a:gd name="connsiteX3" fmla="*/ 41946 w 50335"/>
                <a:gd name="connsiteY3" fmla="*/ 50335 h 50334"/>
                <a:gd name="connsiteX4" fmla="*/ 47881 w 50335"/>
                <a:gd name="connsiteY4" fmla="*/ 47881 h 50334"/>
                <a:gd name="connsiteX5" fmla="*/ 50335 w 50335"/>
                <a:gd name="connsiteY5" fmla="*/ 41946 h 50334"/>
                <a:gd name="connsiteX6" fmla="*/ 50335 w 50335"/>
                <a:gd name="connsiteY6" fmla="*/ 16778 h 50334"/>
                <a:gd name="connsiteX7" fmla="*/ 33557 w 50335"/>
                <a:gd name="connsiteY7" fmla="*/ 16778 h 50334"/>
                <a:gd name="connsiteX8" fmla="*/ 33557 w 50335"/>
                <a:gd name="connsiteY8" fmla="*/ 33557 h 50334"/>
                <a:gd name="connsiteX9" fmla="*/ 16779 w 50335"/>
                <a:gd name="connsiteY9" fmla="*/ 33557 h 50334"/>
                <a:gd name="connsiteX10" fmla="*/ 16779 w 50335"/>
                <a:gd name="connsiteY10" fmla="*/ 16778 h 50334"/>
                <a:gd name="connsiteX11" fmla="*/ 33557 w 50335"/>
                <a:gd name="connsiteY11" fmla="*/ 16778 h 50334"/>
                <a:gd name="connsiteX12" fmla="*/ 33557 w 50335"/>
                <a:gd name="connsiteY12" fmla="*/ 0 h 50334"/>
                <a:gd name="connsiteX13" fmla="*/ 8390 w 50335"/>
                <a:gd name="connsiteY13" fmla="*/ 0 h 50334"/>
                <a:gd name="connsiteX14" fmla="*/ 1 w 50335"/>
                <a:gd name="connsiteY14" fmla="*/ 8389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5" h="50334">
                  <a:moveTo>
                    <a:pt x="0" y="41946"/>
                  </a:moveTo>
                  <a:cubicBezTo>
                    <a:pt x="0" y="44169"/>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lnTo>
                    <a:pt x="50335" y="16778"/>
                  </a:lnTo>
                  <a:lnTo>
                    <a:pt x="33557" y="16778"/>
                  </a:lnTo>
                  <a:lnTo>
                    <a:pt x="33557" y="33557"/>
                  </a:lnTo>
                  <a:lnTo>
                    <a:pt x="16779" y="33557"/>
                  </a:lnTo>
                  <a:lnTo>
                    <a:pt x="16779" y="16778"/>
                  </a:lnTo>
                  <a:lnTo>
                    <a:pt x="33557" y="16778"/>
                  </a:lnTo>
                  <a:lnTo>
                    <a:pt x="33557" y="0"/>
                  </a:lnTo>
                  <a:lnTo>
                    <a:pt x="8390" y="0"/>
                  </a:lnTo>
                  <a:cubicBezTo>
                    <a:pt x="3755" y="0"/>
                    <a:pt x="1" y="3754"/>
                    <a:pt x="1" y="8389"/>
                  </a:cubicBezTo>
                  <a:close/>
                </a:path>
              </a:pathLst>
            </a:custGeom>
            <a:solidFill>
              <a:srgbClr val="000000"/>
            </a:solidFill>
            <a:ln w="5334" cap="flat">
              <a:noFill/>
              <a:prstDash val="solid"/>
              <a:miter/>
            </a:ln>
          </p:spPr>
          <p:txBody>
            <a:bodyPr rtlCol="0" anchor="ctr"/>
            <a:lstStyle/>
            <a:p>
              <a:endParaRPr lang="en-US"/>
            </a:p>
          </p:txBody>
        </p:sp>
        <p:sp>
          <p:nvSpPr>
            <p:cNvPr id="184" name="Freeform 183">
              <a:extLst>
                <a:ext uri="{FF2B5EF4-FFF2-40B4-BE49-F238E27FC236}">
                  <a16:creationId xmlns:a16="http://schemas.microsoft.com/office/drawing/2014/main" id="{D439A65A-EA5C-7E66-8C17-54346FAA529D}"/>
                </a:ext>
              </a:extLst>
            </p:cNvPr>
            <p:cNvSpPr/>
            <p:nvPr/>
          </p:nvSpPr>
          <p:spPr>
            <a:xfrm>
              <a:off x="4407552" y="2140227"/>
              <a:ext cx="50335" cy="50334"/>
            </a:xfrm>
            <a:custGeom>
              <a:avLst/>
              <a:gdLst>
                <a:gd name="connsiteX0" fmla="*/ 50335 w 50335"/>
                <a:gd name="connsiteY0" fmla="*/ 8389 h 50334"/>
                <a:gd name="connsiteX1" fmla="*/ 47881 w 50335"/>
                <a:gd name="connsiteY1" fmla="*/ 2454 h 50334"/>
                <a:gd name="connsiteX2" fmla="*/ 41946 w 50335"/>
                <a:gd name="connsiteY2" fmla="*/ 0 h 50334"/>
                <a:gd name="connsiteX3" fmla="*/ 8389 w 50335"/>
                <a:gd name="connsiteY3" fmla="*/ 0 h 50334"/>
                <a:gd name="connsiteX4" fmla="*/ 0 w 50335"/>
                <a:gd name="connsiteY4" fmla="*/ 8389 h 50334"/>
                <a:gd name="connsiteX5" fmla="*/ 0 w 50335"/>
                <a:gd name="connsiteY5" fmla="*/ 41946 h 50334"/>
                <a:gd name="connsiteX6" fmla="*/ 2454 w 50335"/>
                <a:gd name="connsiteY6" fmla="*/ 47881 h 50334"/>
                <a:gd name="connsiteX7" fmla="*/ 8389 w 50335"/>
                <a:gd name="connsiteY7" fmla="*/ 50335 h 50334"/>
                <a:gd name="connsiteX8" fmla="*/ 41946 w 50335"/>
                <a:gd name="connsiteY8" fmla="*/ 50335 h 50334"/>
                <a:gd name="connsiteX9" fmla="*/ 47881 w 50335"/>
                <a:gd name="connsiteY9" fmla="*/ 47881 h 50334"/>
                <a:gd name="connsiteX10" fmla="*/ 50335 w 50335"/>
                <a:gd name="connsiteY10" fmla="*/ 41946 h 50334"/>
                <a:gd name="connsiteX11" fmla="*/ 33557 w 50335"/>
                <a:gd name="connsiteY11" fmla="*/ 33557 h 50334"/>
                <a:gd name="connsiteX12" fmla="*/ 16778 w 50335"/>
                <a:gd name="connsiteY12" fmla="*/ 33557 h 50334"/>
                <a:gd name="connsiteX13" fmla="*/ 16778 w 50335"/>
                <a:gd name="connsiteY13" fmla="*/ 16778 h 50334"/>
                <a:gd name="connsiteX14" fmla="*/ 33557 w 50335"/>
                <a:gd name="connsiteY14" fmla="*/ 16778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5" h="50334">
                  <a:moveTo>
                    <a:pt x="50335" y="8389"/>
                  </a:moveTo>
                  <a:cubicBezTo>
                    <a:pt x="50335" y="6166"/>
                    <a:pt x="49454" y="4027"/>
                    <a:pt x="47881" y="2454"/>
                  </a:cubicBezTo>
                  <a:cubicBezTo>
                    <a:pt x="46308" y="881"/>
                    <a:pt x="44169" y="0"/>
                    <a:pt x="41946" y="0"/>
                  </a:cubicBezTo>
                  <a:lnTo>
                    <a:pt x="8389" y="0"/>
                  </a:lnTo>
                  <a:cubicBezTo>
                    <a:pt x="3754" y="0"/>
                    <a:pt x="0" y="3754"/>
                    <a:pt x="0" y="8389"/>
                  </a:cubicBezTo>
                  <a:lnTo>
                    <a:pt x="0" y="41946"/>
                  </a:lnTo>
                  <a:cubicBezTo>
                    <a:pt x="0" y="44168"/>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close/>
                  <a:moveTo>
                    <a:pt x="33557" y="33557"/>
                  </a:moveTo>
                  <a:lnTo>
                    <a:pt x="16778" y="33557"/>
                  </a:lnTo>
                  <a:lnTo>
                    <a:pt x="16778" y="16778"/>
                  </a:lnTo>
                  <a:lnTo>
                    <a:pt x="33557" y="16778"/>
                  </a:lnTo>
                  <a:close/>
                </a:path>
              </a:pathLst>
            </a:custGeom>
            <a:solidFill>
              <a:srgbClr val="000000"/>
            </a:solidFill>
            <a:ln w="5334" cap="flat">
              <a:noFill/>
              <a:prstDash val="solid"/>
              <a:miter/>
            </a:ln>
          </p:spPr>
          <p:txBody>
            <a:bodyPr rtlCol="0" anchor="ctr"/>
            <a:lstStyle/>
            <a:p>
              <a:endParaRPr lang="en-US"/>
            </a:p>
          </p:txBody>
        </p:sp>
        <p:sp>
          <p:nvSpPr>
            <p:cNvPr id="185" name="Freeform 184">
              <a:extLst>
                <a:ext uri="{FF2B5EF4-FFF2-40B4-BE49-F238E27FC236}">
                  <a16:creationId xmlns:a16="http://schemas.microsoft.com/office/drawing/2014/main" id="{806B4BAE-8EAF-B511-DE1E-2590C98EB425}"/>
                </a:ext>
              </a:extLst>
            </p:cNvPr>
            <p:cNvSpPr/>
            <p:nvPr/>
          </p:nvSpPr>
          <p:spPr>
            <a:xfrm>
              <a:off x="4474665" y="2140227"/>
              <a:ext cx="50334" cy="50334"/>
            </a:xfrm>
            <a:custGeom>
              <a:avLst/>
              <a:gdLst>
                <a:gd name="connsiteX0" fmla="*/ 0 w 50334"/>
                <a:gd name="connsiteY0" fmla="*/ 41946 h 50334"/>
                <a:gd name="connsiteX1" fmla="*/ 2454 w 50334"/>
                <a:gd name="connsiteY1" fmla="*/ 47881 h 50334"/>
                <a:gd name="connsiteX2" fmla="*/ 8389 w 50334"/>
                <a:gd name="connsiteY2" fmla="*/ 50335 h 50334"/>
                <a:gd name="connsiteX3" fmla="*/ 33557 w 50334"/>
                <a:gd name="connsiteY3" fmla="*/ 50335 h 50334"/>
                <a:gd name="connsiteX4" fmla="*/ 33557 w 50334"/>
                <a:gd name="connsiteY4" fmla="*/ 33557 h 50334"/>
                <a:gd name="connsiteX5" fmla="*/ 16778 w 50334"/>
                <a:gd name="connsiteY5" fmla="*/ 33557 h 50334"/>
                <a:gd name="connsiteX6" fmla="*/ 16778 w 50334"/>
                <a:gd name="connsiteY6" fmla="*/ 16778 h 50334"/>
                <a:gd name="connsiteX7" fmla="*/ 33557 w 50334"/>
                <a:gd name="connsiteY7" fmla="*/ 16778 h 50334"/>
                <a:gd name="connsiteX8" fmla="*/ 33557 w 50334"/>
                <a:gd name="connsiteY8" fmla="*/ 33557 h 50334"/>
                <a:gd name="connsiteX9" fmla="*/ 50335 w 50334"/>
                <a:gd name="connsiteY9" fmla="*/ 33557 h 50334"/>
                <a:gd name="connsiteX10" fmla="*/ 50335 w 50334"/>
                <a:gd name="connsiteY10" fmla="*/ 8389 h 50334"/>
                <a:gd name="connsiteX11" fmla="*/ 47881 w 50334"/>
                <a:gd name="connsiteY11" fmla="*/ 2454 h 50334"/>
                <a:gd name="connsiteX12" fmla="*/ 41946 w 50334"/>
                <a:gd name="connsiteY12" fmla="*/ 0 h 50334"/>
                <a:gd name="connsiteX13" fmla="*/ 8389 w 50334"/>
                <a:gd name="connsiteY13" fmla="*/ 0 h 50334"/>
                <a:gd name="connsiteX14" fmla="*/ 0 w 50334"/>
                <a:gd name="connsiteY14" fmla="*/ 8389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4" h="50334">
                  <a:moveTo>
                    <a:pt x="0" y="41946"/>
                  </a:moveTo>
                  <a:cubicBezTo>
                    <a:pt x="0" y="44169"/>
                    <a:pt x="881" y="46308"/>
                    <a:pt x="2454" y="47881"/>
                  </a:cubicBezTo>
                  <a:cubicBezTo>
                    <a:pt x="4027" y="49454"/>
                    <a:pt x="6166" y="50335"/>
                    <a:pt x="8389" y="50335"/>
                  </a:cubicBezTo>
                  <a:lnTo>
                    <a:pt x="33557" y="50335"/>
                  </a:lnTo>
                  <a:lnTo>
                    <a:pt x="33557" y="33557"/>
                  </a:lnTo>
                  <a:lnTo>
                    <a:pt x="16778" y="33557"/>
                  </a:lnTo>
                  <a:lnTo>
                    <a:pt x="16778" y="16778"/>
                  </a:lnTo>
                  <a:lnTo>
                    <a:pt x="33557" y="16778"/>
                  </a:lnTo>
                  <a:lnTo>
                    <a:pt x="33557" y="33557"/>
                  </a:lnTo>
                  <a:lnTo>
                    <a:pt x="50335" y="33557"/>
                  </a:lnTo>
                  <a:lnTo>
                    <a:pt x="50335" y="8389"/>
                  </a:lnTo>
                  <a:cubicBezTo>
                    <a:pt x="50335" y="6166"/>
                    <a:pt x="49454" y="4027"/>
                    <a:pt x="47881" y="2454"/>
                  </a:cubicBezTo>
                  <a:cubicBezTo>
                    <a:pt x="46308" y="881"/>
                    <a:pt x="44169" y="0"/>
                    <a:pt x="41946" y="0"/>
                  </a:cubicBezTo>
                  <a:lnTo>
                    <a:pt x="8389" y="0"/>
                  </a:lnTo>
                  <a:cubicBezTo>
                    <a:pt x="3754" y="0"/>
                    <a:pt x="0" y="3754"/>
                    <a:pt x="0" y="8389"/>
                  </a:cubicBezTo>
                  <a:close/>
                </a:path>
              </a:pathLst>
            </a:custGeom>
            <a:solidFill>
              <a:srgbClr val="000000"/>
            </a:solidFill>
            <a:ln w="5334" cap="flat">
              <a:noFill/>
              <a:prstDash val="solid"/>
              <a:miter/>
            </a:ln>
          </p:spPr>
          <p:txBody>
            <a:bodyPr rtlCol="0" anchor="ctr"/>
            <a:lstStyle/>
            <a:p>
              <a:endParaRPr lang="en-US"/>
            </a:p>
          </p:txBody>
        </p:sp>
        <p:sp>
          <p:nvSpPr>
            <p:cNvPr id="186" name="Freeform 185">
              <a:extLst>
                <a:ext uri="{FF2B5EF4-FFF2-40B4-BE49-F238E27FC236}">
                  <a16:creationId xmlns:a16="http://schemas.microsoft.com/office/drawing/2014/main" id="{C8EAC039-662B-E372-97F6-B818E9A0F15C}"/>
                </a:ext>
              </a:extLst>
            </p:cNvPr>
            <p:cNvSpPr/>
            <p:nvPr/>
          </p:nvSpPr>
          <p:spPr>
            <a:xfrm>
              <a:off x="4407552" y="2073114"/>
              <a:ext cx="50335" cy="50334"/>
            </a:xfrm>
            <a:custGeom>
              <a:avLst/>
              <a:gdLst>
                <a:gd name="connsiteX0" fmla="*/ 50335 w 50335"/>
                <a:gd name="connsiteY0" fmla="*/ 8389 h 50334"/>
                <a:gd name="connsiteX1" fmla="*/ 47881 w 50335"/>
                <a:gd name="connsiteY1" fmla="*/ 2454 h 50334"/>
                <a:gd name="connsiteX2" fmla="*/ 41946 w 50335"/>
                <a:gd name="connsiteY2" fmla="*/ 0 h 50334"/>
                <a:gd name="connsiteX3" fmla="*/ 8389 w 50335"/>
                <a:gd name="connsiteY3" fmla="*/ 0 h 50334"/>
                <a:gd name="connsiteX4" fmla="*/ 0 w 50335"/>
                <a:gd name="connsiteY4" fmla="*/ 8389 h 50334"/>
                <a:gd name="connsiteX5" fmla="*/ 0 w 50335"/>
                <a:gd name="connsiteY5" fmla="*/ 41946 h 50334"/>
                <a:gd name="connsiteX6" fmla="*/ 2454 w 50335"/>
                <a:gd name="connsiteY6" fmla="*/ 47881 h 50334"/>
                <a:gd name="connsiteX7" fmla="*/ 8389 w 50335"/>
                <a:gd name="connsiteY7" fmla="*/ 50335 h 50334"/>
                <a:gd name="connsiteX8" fmla="*/ 41946 w 50335"/>
                <a:gd name="connsiteY8" fmla="*/ 50335 h 50334"/>
                <a:gd name="connsiteX9" fmla="*/ 47881 w 50335"/>
                <a:gd name="connsiteY9" fmla="*/ 47881 h 50334"/>
                <a:gd name="connsiteX10" fmla="*/ 50335 w 50335"/>
                <a:gd name="connsiteY10" fmla="*/ 41946 h 50334"/>
                <a:gd name="connsiteX11" fmla="*/ 33557 w 50335"/>
                <a:gd name="connsiteY11" fmla="*/ 33557 h 50334"/>
                <a:gd name="connsiteX12" fmla="*/ 16778 w 50335"/>
                <a:gd name="connsiteY12" fmla="*/ 33557 h 50334"/>
                <a:gd name="connsiteX13" fmla="*/ 16778 w 50335"/>
                <a:gd name="connsiteY13" fmla="*/ 16778 h 50334"/>
                <a:gd name="connsiteX14" fmla="*/ 33557 w 50335"/>
                <a:gd name="connsiteY14" fmla="*/ 16778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5" h="50334">
                  <a:moveTo>
                    <a:pt x="50335" y="8389"/>
                  </a:moveTo>
                  <a:cubicBezTo>
                    <a:pt x="50335" y="6166"/>
                    <a:pt x="49454" y="4027"/>
                    <a:pt x="47881" y="2454"/>
                  </a:cubicBezTo>
                  <a:cubicBezTo>
                    <a:pt x="46308" y="881"/>
                    <a:pt x="44169" y="0"/>
                    <a:pt x="41946" y="0"/>
                  </a:cubicBezTo>
                  <a:lnTo>
                    <a:pt x="8389" y="0"/>
                  </a:lnTo>
                  <a:cubicBezTo>
                    <a:pt x="3754" y="0"/>
                    <a:pt x="0" y="3754"/>
                    <a:pt x="0" y="8389"/>
                  </a:cubicBezTo>
                  <a:lnTo>
                    <a:pt x="0" y="41946"/>
                  </a:lnTo>
                  <a:cubicBezTo>
                    <a:pt x="0" y="44168"/>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close/>
                  <a:moveTo>
                    <a:pt x="33557" y="33557"/>
                  </a:moveTo>
                  <a:lnTo>
                    <a:pt x="16778" y="33557"/>
                  </a:lnTo>
                  <a:lnTo>
                    <a:pt x="16778" y="16778"/>
                  </a:lnTo>
                  <a:lnTo>
                    <a:pt x="33557" y="16778"/>
                  </a:lnTo>
                  <a:close/>
                </a:path>
              </a:pathLst>
            </a:custGeom>
            <a:solidFill>
              <a:srgbClr val="000000"/>
            </a:solidFill>
            <a:ln w="5334" cap="flat">
              <a:noFill/>
              <a:prstDash val="solid"/>
              <a:miter/>
            </a:ln>
          </p:spPr>
          <p:txBody>
            <a:bodyPr rtlCol="0" anchor="ctr"/>
            <a:lstStyle/>
            <a:p>
              <a:endParaRPr lang="en-US"/>
            </a:p>
          </p:txBody>
        </p:sp>
        <p:sp>
          <p:nvSpPr>
            <p:cNvPr id="187" name="Freeform 186">
              <a:extLst>
                <a:ext uri="{FF2B5EF4-FFF2-40B4-BE49-F238E27FC236}">
                  <a16:creationId xmlns:a16="http://schemas.microsoft.com/office/drawing/2014/main" id="{EDFA39DA-A62C-38B0-D803-BE885FD6613A}"/>
                </a:ext>
              </a:extLst>
            </p:cNvPr>
            <p:cNvSpPr/>
            <p:nvPr/>
          </p:nvSpPr>
          <p:spPr>
            <a:xfrm>
              <a:off x="4474668" y="2073116"/>
              <a:ext cx="50334" cy="50335"/>
            </a:xfrm>
            <a:custGeom>
              <a:avLst/>
              <a:gdLst>
                <a:gd name="connsiteX0" fmla="*/ 8389 w 50334"/>
                <a:gd name="connsiteY0" fmla="*/ 50335 h 50335"/>
                <a:gd name="connsiteX1" fmla="*/ 41946 w 50334"/>
                <a:gd name="connsiteY1" fmla="*/ 50335 h 50335"/>
                <a:gd name="connsiteX2" fmla="*/ 47881 w 50334"/>
                <a:gd name="connsiteY2" fmla="*/ 47882 h 50335"/>
                <a:gd name="connsiteX3" fmla="*/ 50335 w 50334"/>
                <a:gd name="connsiteY3" fmla="*/ 41946 h 50335"/>
                <a:gd name="connsiteX4" fmla="*/ 50335 w 50334"/>
                <a:gd name="connsiteY4" fmla="*/ 8390 h 50335"/>
                <a:gd name="connsiteX5" fmla="*/ 47881 w 50334"/>
                <a:gd name="connsiteY5" fmla="*/ 2454 h 50335"/>
                <a:gd name="connsiteX6" fmla="*/ 41946 w 50334"/>
                <a:gd name="connsiteY6" fmla="*/ 0 h 50335"/>
                <a:gd name="connsiteX7" fmla="*/ 8389 w 50334"/>
                <a:gd name="connsiteY7" fmla="*/ 0 h 50335"/>
                <a:gd name="connsiteX8" fmla="*/ 0 w 50334"/>
                <a:gd name="connsiteY8" fmla="*/ 8389 h 50335"/>
                <a:gd name="connsiteX9" fmla="*/ 0 w 50334"/>
                <a:gd name="connsiteY9" fmla="*/ 41946 h 50335"/>
                <a:gd name="connsiteX10" fmla="*/ 2454 w 50334"/>
                <a:gd name="connsiteY10" fmla="*/ 47881 h 50335"/>
                <a:gd name="connsiteX11" fmla="*/ 8389 w 50334"/>
                <a:gd name="connsiteY11" fmla="*/ 50335 h 50335"/>
                <a:gd name="connsiteX12" fmla="*/ 16778 w 50334"/>
                <a:gd name="connsiteY12" fmla="*/ 16779 h 50335"/>
                <a:gd name="connsiteX13" fmla="*/ 33557 w 50334"/>
                <a:gd name="connsiteY13" fmla="*/ 16779 h 50335"/>
                <a:gd name="connsiteX14" fmla="*/ 33557 w 50334"/>
                <a:gd name="connsiteY14" fmla="*/ 33557 h 50335"/>
                <a:gd name="connsiteX15" fmla="*/ 16778 w 50334"/>
                <a:gd name="connsiteY15" fmla="*/ 33557 h 5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334" h="50335">
                  <a:moveTo>
                    <a:pt x="8389" y="50335"/>
                  </a:moveTo>
                  <a:lnTo>
                    <a:pt x="41946" y="50335"/>
                  </a:lnTo>
                  <a:cubicBezTo>
                    <a:pt x="44169" y="50335"/>
                    <a:pt x="46308" y="49454"/>
                    <a:pt x="47881" y="47882"/>
                  </a:cubicBezTo>
                  <a:cubicBezTo>
                    <a:pt x="49454" y="46309"/>
                    <a:pt x="50335" y="44170"/>
                    <a:pt x="50335" y="41946"/>
                  </a:cubicBezTo>
                  <a:lnTo>
                    <a:pt x="50335" y="8390"/>
                  </a:lnTo>
                  <a:cubicBezTo>
                    <a:pt x="50335" y="6166"/>
                    <a:pt x="49454" y="4027"/>
                    <a:pt x="47881" y="2454"/>
                  </a:cubicBezTo>
                  <a:cubicBezTo>
                    <a:pt x="46308" y="881"/>
                    <a:pt x="44169" y="0"/>
                    <a:pt x="41946" y="0"/>
                  </a:cubicBezTo>
                  <a:lnTo>
                    <a:pt x="8389" y="0"/>
                  </a:lnTo>
                  <a:cubicBezTo>
                    <a:pt x="3754" y="0"/>
                    <a:pt x="0" y="3755"/>
                    <a:pt x="0" y="8389"/>
                  </a:cubicBezTo>
                  <a:lnTo>
                    <a:pt x="0" y="41946"/>
                  </a:lnTo>
                  <a:cubicBezTo>
                    <a:pt x="0" y="44169"/>
                    <a:pt x="881" y="46308"/>
                    <a:pt x="2454" y="47881"/>
                  </a:cubicBezTo>
                  <a:cubicBezTo>
                    <a:pt x="4027" y="49454"/>
                    <a:pt x="6166" y="50335"/>
                    <a:pt x="8389" y="50335"/>
                  </a:cubicBezTo>
                  <a:close/>
                  <a:moveTo>
                    <a:pt x="16778" y="16779"/>
                  </a:moveTo>
                  <a:lnTo>
                    <a:pt x="33557" y="16779"/>
                  </a:lnTo>
                  <a:lnTo>
                    <a:pt x="33557" y="33557"/>
                  </a:lnTo>
                  <a:lnTo>
                    <a:pt x="16778" y="33557"/>
                  </a:lnTo>
                  <a:close/>
                </a:path>
              </a:pathLst>
            </a:custGeom>
            <a:solidFill>
              <a:srgbClr val="000000"/>
            </a:solidFill>
            <a:ln w="5334" cap="flat">
              <a:noFill/>
              <a:prstDash val="solid"/>
              <a:miter/>
            </a:ln>
          </p:spPr>
          <p:txBody>
            <a:bodyPr rtlCol="0" anchor="ctr"/>
            <a:lstStyle/>
            <a:p>
              <a:endParaRPr lang="en-US"/>
            </a:p>
          </p:txBody>
        </p:sp>
        <p:sp>
          <p:nvSpPr>
            <p:cNvPr id="188" name="Freeform 187">
              <a:extLst>
                <a:ext uri="{FF2B5EF4-FFF2-40B4-BE49-F238E27FC236}">
                  <a16:creationId xmlns:a16="http://schemas.microsoft.com/office/drawing/2014/main" id="{1CEEFC5A-8B0D-76F7-BFC8-CE37AD3089E8}"/>
                </a:ext>
              </a:extLst>
            </p:cNvPr>
            <p:cNvSpPr/>
            <p:nvPr/>
          </p:nvSpPr>
          <p:spPr>
            <a:xfrm>
              <a:off x="4692780" y="2005998"/>
              <a:ext cx="184561" cy="335565"/>
            </a:xfrm>
            <a:custGeom>
              <a:avLst/>
              <a:gdLst>
                <a:gd name="connsiteX0" fmla="*/ 176172 w 184561"/>
                <a:gd name="connsiteY0" fmla="*/ 33557 h 335565"/>
                <a:gd name="connsiteX1" fmla="*/ 167783 w 184561"/>
                <a:gd name="connsiteY1" fmla="*/ 33557 h 335565"/>
                <a:gd name="connsiteX2" fmla="*/ 167783 w 184561"/>
                <a:gd name="connsiteY2" fmla="*/ 8389 h 335565"/>
                <a:gd name="connsiteX3" fmla="*/ 165330 w 184561"/>
                <a:gd name="connsiteY3" fmla="*/ 2454 h 335565"/>
                <a:gd name="connsiteX4" fmla="*/ 159394 w 184561"/>
                <a:gd name="connsiteY4" fmla="*/ 0 h 335565"/>
                <a:gd name="connsiteX5" fmla="*/ 25168 w 184561"/>
                <a:gd name="connsiteY5" fmla="*/ 0 h 335565"/>
                <a:gd name="connsiteX6" fmla="*/ 16779 w 184561"/>
                <a:gd name="connsiteY6" fmla="*/ 8389 h 335565"/>
                <a:gd name="connsiteX7" fmla="*/ 16779 w 184561"/>
                <a:gd name="connsiteY7" fmla="*/ 33557 h 335565"/>
                <a:gd name="connsiteX8" fmla="*/ 8390 w 184561"/>
                <a:gd name="connsiteY8" fmla="*/ 33557 h 335565"/>
                <a:gd name="connsiteX9" fmla="*/ 1 w 184561"/>
                <a:gd name="connsiteY9" fmla="*/ 41946 h 335565"/>
                <a:gd name="connsiteX10" fmla="*/ 1 w 184561"/>
                <a:gd name="connsiteY10" fmla="*/ 125837 h 335565"/>
                <a:gd name="connsiteX11" fmla="*/ 16779 w 184561"/>
                <a:gd name="connsiteY11" fmla="*/ 125837 h 335565"/>
                <a:gd name="connsiteX12" fmla="*/ 16779 w 184561"/>
                <a:gd name="connsiteY12" fmla="*/ 50338 h 335565"/>
                <a:gd name="connsiteX13" fmla="*/ 167783 w 184561"/>
                <a:gd name="connsiteY13" fmla="*/ 50338 h 335565"/>
                <a:gd name="connsiteX14" fmla="*/ 167783 w 184561"/>
                <a:gd name="connsiteY14" fmla="*/ 318790 h 335565"/>
                <a:gd name="connsiteX15" fmla="*/ 134227 w 184561"/>
                <a:gd name="connsiteY15" fmla="*/ 318790 h 335565"/>
                <a:gd name="connsiteX16" fmla="*/ 134227 w 184561"/>
                <a:gd name="connsiteY16" fmla="*/ 276844 h 335565"/>
                <a:gd name="connsiteX17" fmla="*/ 131773 w 184561"/>
                <a:gd name="connsiteY17" fmla="*/ 270909 h 335565"/>
                <a:gd name="connsiteX18" fmla="*/ 125837 w 184561"/>
                <a:gd name="connsiteY18" fmla="*/ 268455 h 335565"/>
                <a:gd name="connsiteX19" fmla="*/ 58724 w 184561"/>
                <a:gd name="connsiteY19" fmla="*/ 268455 h 335565"/>
                <a:gd name="connsiteX20" fmla="*/ 50335 w 184561"/>
                <a:gd name="connsiteY20" fmla="*/ 276844 h 335565"/>
                <a:gd name="connsiteX21" fmla="*/ 50335 w 184561"/>
                <a:gd name="connsiteY21" fmla="*/ 318790 h 335565"/>
                <a:gd name="connsiteX22" fmla="*/ 16778 w 184561"/>
                <a:gd name="connsiteY22" fmla="*/ 318790 h 335565"/>
                <a:gd name="connsiteX23" fmla="*/ 16778 w 184561"/>
                <a:gd name="connsiteY23" fmla="*/ 260063 h 335565"/>
                <a:gd name="connsiteX24" fmla="*/ 0 w 184561"/>
                <a:gd name="connsiteY24" fmla="*/ 260063 h 335565"/>
                <a:gd name="connsiteX25" fmla="*/ 0 w 184561"/>
                <a:gd name="connsiteY25" fmla="*/ 327176 h 335565"/>
                <a:gd name="connsiteX26" fmla="*/ 2454 w 184561"/>
                <a:gd name="connsiteY26" fmla="*/ 333111 h 335565"/>
                <a:gd name="connsiteX27" fmla="*/ 8390 w 184561"/>
                <a:gd name="connsiteY27" fmla="*/ 335566 h 335565"/>
                <a:gd name="connsiteX28" fmla="*/ 176172 w 184561"/>
                <a:gd name="connsiteY28" fmla="*/ 335566 h 335565"/>
                <a:gd name="connsiteX29" fmla="*/ 182108 w 184561"/>
                <a:gd name="connsiteY29" fmla="*/ 333111 h 335565"/>
                <a:gd name="connsiteX30" fmla="*/ 184562 w 184561"/>
                <a:gd name="connsiteY30" fmla="*/ 327176 h 335565"/>
                <a:gd name="connsiteX31" fmla="*/ 184562 w 184561"/>
                <a:gd name="connsiteY31" fmla="*/ 41945 h 335565"/>
                <a:gd name="connsiteX32" fmla="*/ 182108 w 184561"/>
                <a:gd name="connsiteY32" fmla="*/ 36010 h 335565"/>
                <a:gd name="connsiteX33" fmla="*/ 176172 w 184561"/>
                <a:gd name="connsiteY33" fmla="*/ 33556 h 335565"/>
                <a:gd name="connsiteX34" fmla="*/ 67116 w 184561"/>
                <a:gd name="connsiteY34" fmla="*/ 285231 h 335565"/>
                <a:gd name="connsiteX35" fmla="*/ 83895 w 184561"/>
                <a:gd name="connsiteY35" fmla="*/ 285231 h 335565"/>
                <a:gd name="connsiteX36" fmla="*/ 83895 w 184561"/>
                <a:gd name="connsiteY36" fmla="*/ 318787 h 335565"/>
                <a:gd name="connsiteX37" fmla="*/ 67116 w 184561"/>
                <a:gd name="connsiteY37" fmla="*/ 318787 h 335565"/>
                <a:gd name="connsiteX38" fmla="*/ 100673 w 184561"/>
                <a:gd name="connsiteY38" fmla="*/ 318787 h 335565"/>
                <a:gd name="connsiteX39" fmla="*/ 100673 w 184561"/>
                <a:gd name="connsiteY39" fmla="*/ 285231 h 335565"/>
                <a:gd name="connsiteX40" fmla="*/ 117451 w 184561"/>
                <a:gd name="connsiteY40" fmla="*/ 285231 h 335565"/>
                <a:gd name="connsiteX41" fmla="*/ 117451 w 184561"/>
                <a:gd name="connsiteY41" fmla="*/ 318787 h 335565"/>
                <a:gd name="connsiteX42" fmla="*/ 33560 w 184561"/>
                <a:gd name="connsiteY42" fmla="*/ 33557 h 335565"/>
                <a:gd name="connsiteX43" fmla="*/ 33560 w 184561"/>
                <a:gd name="connsiteY43" fmla="*/ 16778 h 335565"/>
                <a:gd name="connsiteX44" fmla="*/ 151008 w 184561"/>
                <a:gd name="connsiteY44" fmla="*/ 16778 h 335565"/>
                <a:gd name="connsiteX45" fmla="*/ 151008 w 184561"/>
                <a:gd name="connsiteY45" fmla="*/ 33557 h 33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84561" h="335565">
                  <a:moveTo>
                    <a:pt x="176172" y="33557"/>
                  </a:moveTo>
                  <a:lnTo>
                    <a:pt x="167783" y="33557"/>
                  </a:lnTo>
                  <a:lnTo>
                    <a:pt x="167783" y="8389"/>
                  </a:lnTo>
                  <a:cubicBezTo>
                    <a:pt x="167783" y="6166"/>
                    <a:pt x="166902" y="4027"/>
                    <a:pt x="165330" y="2454"/>
                  </a:cubicBezTo>
                  <a:cubicBezTo>
                    <a:pt x="163757" y="881"/>
                    <a:pt x="161618" y="0"/>
                    <a:pt x="159394" y="0"/>
                  </a:cubicBezTo>
                  <a:lnTo>
                    <a:pt x="25168" y="0"/>
                  </a:lnTo>
                  <a:cubicBezTo>
                    <a:pt x="20533" y="0"/>
                    <a:pt x="16779" y="3754"/>
                    <a:pt x="16779" y="8389"/>
                  </a:cubicBezTo>
                  <a:lnTo>
                    <a:pt x="16779" y="33557"/>
                  </a:lnTo>
                  <a:lnTo>
                    <a:pt x="8390" y="33557"/>
                  </a:lnTo>
                  <a:cubicBezTo>
                    <a:pt x="3755" y="33557"/>
                    <a:pt x="1" y="37311"/>
                    <a:pt x="1" y="41946"/>
                  </a:cubicBezTo>
                  <a:lnTo>
                    <a:pt x="1" y="125837"/>
                  </a:lnTo>
                  <a:lnTo>
                    <a:pt x="16779" y="125837"/>
                  </a:lnTo>
                  <a:lnTo>
                    <a:pt x="16779" y="50338"/>
                  </a:lnTo>
                  <a:lnTo>
                    <a:pt x="167783" y="50338"/>
                  </a:lnTo>
                  <a:lnTo>
                    <a:pt x="167783" y="318790"/>
                  </a:lnTo>
                  <a:lnTo>
                    <a:pt x="134227" y="318790"/>
                  </a:lnTo>
                  <a:lnTo>
                    <a:pt x="134227" y="276844"/>
                  </a:lnTo>
                  <a:cubicBezTo>
                    <a:pt x="134227" y="274621"/>
                    <a:pt x="133346" y="272482"/>
                    <a:pt x="131773" y="270909"/>
                  </a:cubicBezTo>
                  <a:cubicBezTo>
                    <a:pt x="130200" y="269336"/>
                    <a:pt x="128060" y="268455"/>
                    <a:pt x="125837" y="268455"/>
                  </a:cubicBezTo>
                  <a:lnTo>
                    <a:pt x="58724" y="268455"/>
                  </a:lnTo>
                  <a:cubicBezTo>
                    <a:pt x="54089" y="268455"/>
                    <a:pt x="50335" y="272209"/>
                    <a:pt x="50335" y="276844"/>
                  </a:cubicBezTo>
                  <a:lnTo>
                    <a:pt x="50335" y="318790"/>
                  </a:lnTo>
                  <a:lnTo>
                    <a:pt x="16778" y="318790"/>
                  </a:lnTo>
                  <a:lnTo>
                    <a:pt x="16778" y="260063"/>
                  </a:lnTo>
                  <a:lnTo>
                    <a:pt x="0" y="260063"/>
                  </a:lnTo>
                  <a:lnTo>
                    <a:pt x="0" y="327176"/>
                  </a:lnTo>
                  <a:cubicBezTo>
                    <a:pt x="0" y="329399"/>
                    <a:pt x="881" y="331538"/>
                    <a:pt x="2454" y="333111"/>
                  </a:cubicBezTo>
                  <a:cubicBezTo>
                    <a:pt x="4027" y="334685"/>
                    <a:pt x="6166" y="335566"/>
                    <a:pt x="8390" y="335566"/>
                  </a:cubicBezTo>
                  <a:lnTo>
                    <a:pt x="176172" y="335566"/>
                  </a:lnTo>
                  <a:cubicBezTo>
                    <a:pt x="178395" y="335566"/>
                    <a:pt x="180535" y="334685"/>
                    <a:pt x="182108" y="333111"/>
                  </a:cubicBezTo>
                  <a:cubicBezTo>
                    <a:pt x="183681" y="331539"/>
                    <a:pt x="184562" y="329399"/>
                    <a:pt x="184562" y="327176"/>
                  </a:cubicBezTo>
                  <a:lnTo>
                    <a:pt x="184562" y="41945"/>
                  </a:lnTo>
                  <a:cubicBezTo>
                    <a:pt x="184562" y="39722"/>
                    <a:pt x="183681" y="37583"/>
                    <a:pt x="182108" y="36010"/>
                  </a:cubicBezTo>
                  <a:cubicBezTo>
                    <a:pt x="180535" y="34437"/>
                    <a:pt x="178396" y="33556"/>
                    <a:pt x="176172" y="33556"/>
                  </a:cubicBezTo>
                  <a:close/>
                  <a:moveTo>
                    <a:pt x="67116" y="285231"/>
                  </a:moveTo>
                  <a:lnTo>
                    <a:pt x="83895" y="285231"/>
                  </a:lnTo>
                  <a:lnTo>
                    <a:pt x="83895" y="318787"/>
                  </a:lnTo>
                  <a:lnTo>
                    <a:pt x="67116" y="318787"/>
                  </a:lnTo>
                  <a:close/>
                  <a:moveTo>
                    <a:pt x="100673" y="318787"/>
                  </a:moveTo>
                  <a:lnTo>
                    <a:pt x="100673" y="285231"/>
                  </a:lnTo>
                  <a:lnTo>
                    <a:pt x="117451" y="285231"/>
                  </a:lnTo>
                  <a:lnTo>
                    <a:pt x="117451" y="318787"/>
                  </a:lnTo>
                  <a:close/>
                  <a:moveTo>
                    <a:pt x="33560" y="33557"/>
                  </a:moveTo>
                  <a:lnTo>
                    <a:pt x="33560" y="16778"/>
                  </a:lnTo>
                  <a:lnTo>
                    <a:pt x="151008" y="16778"/>
                  </a:lnTo>
                  <a:lnTo>
                    <a:pt x="151008" y="33557"/>
                  </a:lnTo>
                  <a:close/>
                </a:path>
              </a:pathLst>
            </a:custGeom>
            <a:solidFill>
              <a:srgbClr val="000000"/>
            </a:solidFill>
            <a:ln w="5334" cap="flat">
              <a:noFill/>
              <a:prstDash val="solid"/>
              <a:miter/>
            </a:ln>
          </p:spPr>
          <p:txBody>
            <a:bodyPr rtlCol="0" anchor="ctr"/>
            <a:lstStyle/>
            <a:p>
              <a:endParaRPr lang="en-US"/>
            </a:p>
          </p:txBody>
        </p:sp>
        <p:sp>
          <p:nvSpPr>
            <p:cNvPr id="189" name="Freeform 188">
              <a:extLst>
                <a:ext uri="{FF2B5EF4-FFF2-40B4-BE49-F238E27FC236}">
                  <a16:creationId xmlns:a16="http://schemas.microsoft.com/office/drawing/2014/main" id="{E57DF89F-5D08-8B49-986C-AF42DC4EFF49}"/>
                </a:ext>
              </a:extLst>
            </p:cNvPr>
            <p:cNvSpPr/>
            <p:nvPr/>
          </p:nvSpPr>
          <p:spPr>
            <a:xfrm>
              <a:off x="4726337" y="2207337"/>
              <a:ext cx="50335" cy="50334"/>
            </a:xfrm>
            <a:custGeom>
              <a:avLst/>
              <a:gdLst>
                <a:gd name="connsiteX0" fmla="*/ 41946 w 50335"/>
                <a:gd name="connsiteY0" fmla="*/ 0 h 50334"/>
                <a:gd name="connsiteX1" fmla="*/ 16778 w 50335"/>
                <a:gd name="connsiteY1" fmla="*/ 0 h 50334"/>
                <a:gd name="connsiteX2" fmla="*/ 16778 w 50335"/>
                <a:gd name="connsiteY2" fmla="*/ 16778 h 50334"/>
                <a:gd name="connsiteX3" fmla="*/ 33557 w 50335"/>
                <a:gd name="connsiteY3" fmla="*/ 16778 h 50334"/>
                <a:gd name="connsiteX4" fmla="*/ 33557 w 50335"/>
                <a:gd name="connsiteY4" fmla="*/ 33557 h 50334"/>
                <a:gd name="connsiteX5" fmla="*/ 16778 w 50335"/>
                <a:gd name="connsiteY5" fmla="*/ 33557 h 50334"/>
                <a:gd name="connsiteX6" fmla="*/ 16778 w 50335"/>
                <a:gd name="connsiteY6" fmla="*/ 16778 h 50334"/>
                <a:gd name="connsiteX7" fmla="*/ 0 w 50335"/>
                <a:gd name="connsiteY7" fmla="*/ 16778 h 50334"/>
                <a:gd name="connsiteX8" fmla="*/ 0 w 50335"/>
                <a:gd name="connsiteY8" fmla="*/ 41946 h 50334"/>
                <a:gd name="connsiteX9" fmla="*/ 2454 w 50335"/>
                <a:gd name="connsiteY9" fmla="*/ 47881 h 50334"/>
                <a:gd name="connsiteX10" fmla="*/ 8389 w 50335"/>
                <a:gd name="connsiteY10" fmla="*/ 50335 h 50334"/>
                <a:gd name="connsiteX11" fmla="*/ 41946 w 50335"/>
                <a:gd name="connsiteY11" fmla="*/ 50335 h 50334"/>
                <a:gd name="connsiteX12" fmla="*/ 47881 w 50335"/>
                <a:gd name="connsiteY12" fmla="*/ 47881 h 50334"/>
                <a:gd name="connsiteX13" fmla="*/ 50335 w 50335"/>
                <a:gd name="connsiteY13" fmla="*/ 41946 h 50334"/>
                <a:gd name="connsiteX14" fmla="*/ 50335 w 50335"/>
                <a:gd name="connsiteY14" fmla="*/ 8389 h 50334"/>
                <a:gd name="connsiteX15" fmla="*/ 47881 w 50335"/>
                <a:gd name="connsiteY15" fmla="*/ 2454 h 50334"/>
                <a:gd name="connsiteX16" fmla="*/ 41946 w 50335"/>
                <a:gd name="connsiteY16" fmla="*/ 0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335" h="50334">
                  <a:moveTo>
                    <a:pt x="41946" y="0"/>
                  </a:moveTo>
                  <a:lnTo>
                    <a:pt x="16778" y="0"/>
                  </a:lnTo>
                  <a:lnTo>
                    <a:pt x="16778" y="16778"/>
                  </a:lnTo>
                  <a:lnTo>
                    <a:pt x="33557" y="16778"/>
                  </a:lnTo>
                  <a:lnTo>
                    <a:pt x="33557" y="33557"/>
                  </a:lnTo>
                  <a:lnTo>
                    <a:pt x="16778" y="33557"/>
                  </a:lnTo>
                  <a:lnTo>
                    <a:pt x="16778" y="16778"/>
                  </a:lnTo>
                  <a:lnTo>
                    <a:pt x="0" y="16778"/>
                  </a:lnTo>
                  <a:lnTo>
                    <a:pt x="0" y="41946"/>
                  </a:lnTo>
                  <a:cubicBezTo>
                    <a:pt x="0" y="44169"/>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lnTo>
                    <a:pt x="50335" y="8389"/>
                  </a:lnTo>
                  <a:cubicBezTo>
                    <a:pt x="50335" y="6166"/>
                    <a:pt x="49454" y="4027"/>
                    <a:pt x="47881" y="2454"/>
                  </a:cubicBezTo>
                  <a:cubicBezTo>
                    <a:pt x="46309" y="881"/>
                    <a:pt x="44169" y="0"/>
                    <a:pt x="41946" y="0"/>
                  </a:cubicBezTo>
                  <a:close/>
                </a:path>
              </a:pathLst>
            </a:custGeom>
            <a:solidFill>
              <a:srgbClr val="000000"/>
            </a:solidFill>
            <a:ln w="5334" cap="flat">
              <a:noFill/>
              <a:prstDash val="solid"/>
              <a:miter/>
            </a:ln>
          </p:spPr>
          <p:txBody>
            <a:bodyPr rtlCol="0" anchor="ctr"/>
            <a:lstStyle/>
            <a:p>
              <a:endParaRPr lang="en-US"/>
            </a:p>
          </p:txBody>
        </p:sp>
        <p:sp>
          <p:nvSpPr>
            <p:cNvPr id="190" name="Freeform 189">
              <a:extLst>
                <a:ext uri="{FF2B5EF4-FFF2-40B4-BE49-F238E27FC236}">
                  <a16:creationId xmlns:a16="http://schemas.microsoft.com/office/drawing/2014/main" id="{7393ADC4-A8FE-BEE8-BE55-D2E319CF5240}"/>
                </a:ext>
              </a:extLst>
            </p:cNvPr>
            <p:cNvSpPr/>
            <p:nvPr/>
          </p:nvSpPr>
          <p:spPr>
            <a:xfrm>
              <a:off x="4793453" y="2207340"/>
              <a:ext cx="50335" cy="50334"/>
            </a:xfrm>
            <a:custGeom>
              <a:avLst/>
              <a:gdLst>
                <a:gd name="connsiteX0" fmla="*/ 0 w 50335"/>
                <a:gd name="connsiteY0" fmla="*/ 41946 h 50334"/>
                <a:gd name="connsiteX1" fmla="*/ 2454 w 50335"/>
                <a:gd name="connsiteY1" fmla="*/ 47881 h 50334"/>
                <a:gd name="connsiteX2" fmla="*/ 8389 w 50335"/>
                <a:gd name="connsiteY2" fmla="*/ 50335 h 50334"/>
                <a:gd name="connsiteX3" fmla="*/ 41946 w 50335"/>
                <a:gd name="connsiteY3" fmla="*/ 50335 h 50334"/>
                <a:gd name="connsiteX4" fmla="*/ 47881 w 50335"/>
                <a:gd name="connsiteY4" fmla="*/ 47881 h 50334"/>
                <a:gd name="connsiteX5" fmla="*/ 50335 w 50335"/>
                <a:gd name="connsiteY5" fmla="*/ 41946 h 50334"/>
                <a:gd name="connsiteX6" fmla="*/ 50335 w 50335"/>
                <a:gd name="connsiteY6" fmla="*/ 8389 h 50334"/>
                <a:gd name="connsiteX7" fmla="*/ 47881 w 50335"/>
                <a:gd name="connsiteY7" fmla="*/ 2454 h 50334"/>
                <a:gd name="connsiteX8" fmla="*/ 41946 w 50335"/>
                <a:gd name="connsiteY8" fmla="*/ 0 h 50334"/>
                <a:gd name="connsiteX9" fmla="*/ 8389 w 50335"/>
                <a:gd name="connsiteY9" fmla="*/ 0 h 50334"/>
                <a:gd name="connsiteX10" fmla="*/ 0 w 50335"/>
                <a:gd name="connsiteY10" fmla="*/ 8389 h 50334"/>
                <a:gd name="connsiteX11" fmla="*/ 16778 w 50335"/>
                <a:gd name="connsiteY11" fmla="*/ 16778 h 50334"/>
                <a:gd name="connsiteX12" fmla="*/ 33557 w 50335"/>
                <a:gd name="connsiteY12" fmla="*/ 16778 h 50334"/>
                <a:gd name="connsiteX13" fmla="*/ 33557 w 50335"/>
                <a:gd name="connsiteY13" fmla="*/ 33557 h 50334"/>
                <a:gd name="connsiteX14" fmla="*/ 16778 w 50335"/>
                <a:gd name="connsiteY14" fmla="*/ 33557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5" h="50334">
                  <a:moveTo>
                    <a:pt x="0" y="41946"/>
                  </a:moveTo>
                  <a:cubicBezTo>
                    <a:pt x="0" y="44169"/>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lnTo>
                    <a:pt x="50335" y="8389"/>
                  </a:lnTo>
                  <a:cubicBezTo>
                    <a:pt x="50335" y="6166"/>
                    <a:pt x="49454" y="4027"/>
                    <a:pt x="47881" y="2454"/>
                  </a:cubicBezTo>
                  <a:cubicBezTo>
                    <a:pt x="46309" y="881"/>
                    <a:pt x="44169" y="0"/>
                    <a:pt x="41946" y="0"/>
                  </a:cubicBezTo>
                  <a:lnTo>
                    <a:pt x="8389" y="0"/>
                  </a:lnTo>
                  <a:cubicBezTo>
                    <a:pt x="3754" y="0"/>
                    <a:pt x="0" y="3754"/>
                    <a:pt x="0" y="8389"/>
                  </a:cubicBezTo>
                  <a:close/>
                  <a:moveTo>
                    <a:pt x="16778" y="16778"/>
                  </a:moveTo>
                  <a:lnTo>
                    <a:pt x="33557" y="16778"/>
                  </a:lnTo>
                  <a:lnTo>
                    <a:pt x="33557" y="33557"/>
                  </a:lnTo>
                  <a:lnTo>
                    <a:pt x="16778" y="33557"/>
                  </a:lnTo>
                  <a:close/>
                </a:path>
              </a:pathLst>
            </a:custGeom>
            <a:solidFill>
              <a:srgbClr val="000000"/>
            </a:solidFill>
            <a:ln w="5334" cap="flat">
              <a:noFill/>
              <a:prstDash val="solid"/>
              <a:miter/>
            </a:ln>
          </p:spPr>
          <p:txBody>
            <a:bodyPr rtlCol="0" anchor="ctr"/>
            <a:lstStyle/>
            <a:p>
              <a:endParaRPr lang="en-US"/>
            </a:p>
          </p:txBody>
        </p:sp>
        <p:sp>
          <p:nvSpPr>
            <p:cNvPr id="191" name="Freeform 190">
              <a:extLst>
                <a:ext uri="{FF2B5EF4-FFF2-40B4-BE49-F238E27FC236}">
                  <a16:creationId xmlns:a16="http://schemas.microsoft.com/office/drawing/2014/main" id="{9103FF69-535F-708C-49FC-84F8EC5057D0}"/>
                </a:ext>
              </a:extLst>
            </p:cNvPr>
            <p:cNvSpPr/>
            <p:nvPr/>
          </p:nvSpPr>
          <p:spPr>
            <a:xfrm>
              <a:off x="4726340" y="2140224"/>
              <a:ext cx="50334" cy="50335"/>
            </a:xfrm>
            <a:custGeom>
              <a:avLst/>
              <a:gdLst>
                <a:gd name="connsiteX0" fmla="*/ 0 w 50334"/>
                <a:gd name="connsiteY0" fmla="*/ 33557 h 50335"/>
                <a:gd name="connsiteX1" fmla="*/ 16778 w 50334"/>
                <a:gd name="connsiteY1" fmla="*/ 33557 h 50335"/>
                <a:gd name="connsiteX2" fmla="*/ 16778 w 50334"/>
                <a:gd name="connsiteY2" fmla="*/ 16779 h 50335"/>
                <a:gd name="connsiteX3" fmla="*/ 33557 w 50334"/>
                <a:gd name="connsiteY3" fmla="*/ 16779 h 50335"/>
                <a:gd name="connsiteX4" fmla="*/ 33557 w 50334"/>
                <a:gd name="connsiteY4" fmla="*/ 33557 h 50335"/>
                <a:gd name="connsiteX5" fmla="*/ 16778 w 50334"/>
                <a:gd name="connsiteY5" fmla="*/ 33557 h 50335"/>
                <a:gd name="connsiteX6" fmla="*/ 16778 w 50334"/>
                <a:gd name="connsiteY6" fmla="*/ 50335 h 50335"/>
                <a:gd name="connsiteX7" fmla="*/ 41946 w 50334"/>
                <a:gd name="connsiteY7" fmla="*/ 50335 h 50335"/>
                <a:gd name="connsiteX8" fmla="*/ 47881 w 50334"/>
                <a:gd name="connsiteY8" fmla="*/ 47882 h 50335"/>
                <a:gd name="connsiteX9" fmla="*/ 50335 w 50334"/>
                <a:gd name="connsiteY9" fmla="*/ 41946 h 50335"/>
                <a:gd name="connsiteX10" fmla="*/ 50335 w 50334"/>
                <a:gd name="connsiteY10" fmla="*/ 8390 h 50335"/>
                <a:gd name="connsiteX11" fmla="*/ 47881 w 50334"/>
                <a:gd name="connsiteY11" fmla="*/ 2454 h 50335"/>
                <a:gd name="connsiteX12" fmla="*/ 41946 w 50334"/>
                <a:gd name="connsiteY12" fmla="*/ 0 h 50335"/>
                <a:gd name="connsiteX13" fmla="*/ 8389 w 50334"/>
                <a:gd name="connsiteY13" fmla="*/ 0 h 50335"/>
                <a:gd name="connsiteX14" fmla="*/ 0 w 50334"/>
                <a:gd name="connsiteY14" fmla="*/ 8389 h 5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4" h="50335">
                  <a:moveTo>
                    <a:pt x="0" y="33557"/>
                  </a:moveTo>
                  <a:lnTo>
                    <a:pt x="16778" y="33557"/>
                  </a:lnTo>
                  <a:lnTo>
                    <a:pt x="16778" y="16779"/>
                  </a:lnTo>
                  <a:lnTo>
                    <a:pt x="33557" y="16779"/>
                  </a:lnTo>
                  <a:lnTo>
                    <a:pt x="33557" y="33557"/>
                  </a:lnTo>
                  <a:lnTo>
                    <a:pt x="16778" y="33557"/>
                  </a:lnTo>
                  <a:lnTo>
                    <a:pt x="16778" y="50335"/>
                  </a:lnTo>
                  <a:lnTo>
                    <a:pt x="41946" y="50335"/>
                  </a:lnTo>
                  <a:cubicBezTo>
                    <a:pt x="44169" y="50335"/>
                    <a:pt x="46308" y="49454"/>
                    <a:pt x="47881" y="47882"/>
                  </a:cubicBezTo>
                  <a:cubicBezTo>
                    <a:pt x="49454" y="46309"/>
                    <a:pt x="50335" y="44170"/>
                    <a:pt x="50335" y="41946"/>
                  </a:cubicBezTo>
                  <a:lnTo>
                    <a:pt x="50335" y="8390"/>
                  </a:lnTo>
                  <a:cubicBezTo>
                    <a:pt x="50335" y="6166"/>
                    <a:pt x="49454" y="4027"/>
                    <a:pt x="47881" y="2454"/>
                  </a:cubicBezTo>
                  <a:cubicBezTo>
                    <a:pt x="46308" y="881"/>
                    <a:pt x="44169" y="0"/>
                    <a:pt x="41946" y="0"/>
                  </a:cubicBezTo>
                  <a:lnTo>
                    <a:pt x="8389" y="0"/>
                  </a:lnTo>
                  <a:cubicBezTo>
                    <a:pt x="3754" y="0"/>
                    <a:pt x="0" y="3755"/>
                    <a:pt x="0" y="8389"/>
                  </a:cubicBezTo>
                  <a:close/>
                </a:path>
              </a:pathLst>
            </a:custGeom>
            <a:solidFill>
              <a:srgbClr val="000000"/>
            </a:solidFill>
            <a:ln w="5334" cap="flat">
              <a:noFill/>
              <a:prstDash val="solid"/>
              <a:miter/>
            </a:ln>
          </p:spPr>
          <p:txBody>
            <a:bodyPr rtlCol="0" anchor="ctr"/>
            <a:lstStyle/>
            <a:p>
              <a:endParaRPr lang="en-US"/>
            </a:p>
          </p:txBody>
        </p:sp>
        <p:sp>
          <p:nvSpPr>
            <p:cNvPr id="192" name="Freeform 191">
              <a:extLst>
                <a:ext uri="{FF2B5EF4-FFF2-40B4-BE49-F238E27FC236}">
                  <a16:creationId xmlns:a16="http://schemas.microsoft.com/office/drawing/2014/main" id="{E5B82230-8748-6D09-0727-2991320E1013}"/>
                </a:ext>
              </a:extLst>
            </p:cNvPr>
            <p:cNvSpPr/>
            <p:nvPr/>
          </p:nvSpPr>
          <p:spPr>
            <a:xfrm>
              <a:off x="4793453" y="2140227"/>
              <a:ext cx="50335" cy="50334"/>
            </a:xfrm>
            <a:custGeom>
              <a:avLst/>
              <a:gdLst>
                <a:gd name="connsiteX0" fmla="*/ 0 w 50335"/>
                <a:gd name="connsiteY0" fmla="*/ 41946 h 50334"/>
                <a:gd name="connsiteX1" fmla="*/ 2454 w 50335"/>
                <a:gd name="connsiteY1" fmla="*/ 47881 h 50334"/>
                <a:gd name="connsiteX2" fmla="*/ 8389 w 50335"/>
                <a:gd name="connsiteY2" fmla="*/ 50335 h 50334"/>
                <a:gd name="connsiteX3" fmla="*/ 41946 w 50335"/>
                <a:gd name="connsiteY3" fmla="*/ 50335 h 50334"/>
                <a:gd name="connsiteX4" fmla="*/ 47881 w 50335"/>
                <a:gd name="connsiteY4" fmla="*/ 47881 h 50334"/>
                <a:gd name="connsiteX5" fmla="*/ 50335 w 50335"/>
                <a:gd name="connsiteY5" fmla="*/ 41946 h 50334"/>
                <a:gd name="connsiteX6" fmla="*/ 50335 w 50335"/>
                <a:gd name="connsiteY6" fmla="*/ 8389 h 50334"/>
                <a:gd name="connsiteX7" fmla="*/ 47881 w 50335"/>
                <a:gd name="connsiteY7" fmla="*/ 2454 h 50334"/>
                <a:gd name="connsiteX8" fmla="*/ 41946 w 50335"/>
                <a:gd name="connsiteY8" fmla="*/ 0 h 50334"/>
                <a:gd name="connsiteX9" fmla="*/ 8389 w 50335"/>
                <a:gd name="connsiteY9" fmla="*/ 0 h 50334"/>
                <a:gd name="connsiteX10" fmla="*/ 0 w 50335"/>
                <a:gd name="connsiteY10" fmla="*/ 8389 h 50334"/>
                <a:gd name="connsiteX11" fmla="*/ 16778 w 50335"/>
                <a:gd name="connsiteY11" fmla="*/ 16778 h 50334"/>
                <a:gd name="connsiteX12" fmla="*/ 33557 w 50335"/>
                <a:gd name="connsiteY12" fmla="*/ 16778 h 50334"/>
                <a:gd name="connsiteX13" fmla="*/ 33557 w 50335"/>
                <a:gd name="connsiteY13" fmla="*/ 33557 h 50334"/>
                <a:gd name="connsiteX14" fmla="*/ 16778 w 50335"/>
                <a:gd name="connsiteY14" fmla="*/ 33557 h 5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335" h="50334">
                  <a:moveTo>
                    <a:pt x="0" y="41946"/>
                  </a:moveTo>
                  <a:cubicBezTo>
                    <a:pt x="0" y="44169"/>
                    <a:pt x="881" y="46308"/>
                    <a:pt x="2454" y="47881"/>
                  </a:cubicBezTo>
                  <a:cubicBezTo>
                    <a:pt x="4027" y="49454"/>
                    <a:pt x="6166" y="50335"/>
                    <a:pt x="8389" y="50335"/>
                  </a:cubicBezTo>
                  <a:lnTo>
                    <a:pt x="41946" y="50335"/>
                  </a:lnTo>
                  <a:cubicBezTo>
                    <a:pt x="44169" y="50335"/>
                    <a:pt x="46308" y="49454"/>
                    <a:pt x="47881" y="47881"/>
                  </a:cubicBezTo>
                  <a:cubicBezTo>
                    <a:pt x="49454" y="46308"/>
                    <a:pt x="50335" y="44169"/>
                    <a:pt x="50335" y="41946"/>
                  </a:cubicBezTo>
                  <a:lnTo>
                    <a:pt x="50335" y="8389"/>
                  </a:lnTo>
                  <a:cubicBezTo>
                    <a:pt x="50335" y="6166"/>
                    <a:pt x="49454" y="4027"/>
                    <a:pt x="47881" y="2454"/>
                  </a:cubicBezTo>
                  <a:cubicBezTo>
                    <a:pt x="46309" y="881"/>
                    <a:pt x="44169" y="0"/>
                    <a:pt x="41946" y="0"/>
                  </a:cubicBezTo>
                  <a:lnTo>
                    <a:pt x="8389" y="0"/>
                  </a:lnTo>
                  <a:cubicBezTo>
                    <a:pt x="3754" y="0"/>
                    <a:pt x="0" y="3754"/>
                    <a:pt x="0" y="8389"/>
                  </a:cubicBezTo>
                  <a:close/>
                  <a:moveTo>
                    <a:pt x="16778" y="16778"/>
                  </a:moveTo>
                  <a:lnTo>
                    <a:pt x="33557" y="16778"/>
                  </a:lnTo>
                  <a:lnTo>
                    <a:pt x="33557" y="33557"/>
                  </a:lnTo>
                  <a:lnTo>
                    <a:pt x="16778" y="33557"/>
                  </a:lnTo>
                  <a:close/>
                </a:path>
              </a:pathLst>
            </a:custGeom>
            <a:solidFill>
              <a:srgbClr val="000000"/>
            </a:solidFill>
            <a:ln w="5334" cap="flat">
              <a:noFill/>
              <a:prstDash val="solid"/>
              <a:miter/>
            </a:ln>
          </p:spPr>
          <p:txBody>
            <a:bodyPr rtlCol="0" anchor="ctr"/>
            <a:lstStyle/>
            <a:p>
              <a:endParaRPr lang="en-US"/>
            </a:p>
          </p:txBody>
        </p:sp>
        <p:sp>
          <p:nvSpPr>
            <p:cNvPr id="193" name="Freeform 192">
              <a:extLst>
                <a:ext uri="{FF2B5EF4-FFF2-40B4-BE49-F238E27FC236}">
                  <a16:creationId xmlns:a16="http://schemas.microsoft.com/office/drawing/2014/main" id="{AF14D814-78F3-BC4A-DEFB-EDB60D4D3678}"/>
                </a:ext>
              </a:extLst>
            </p:cNvPr>
            <p:cNvSpPr/>
            <p:nvPr/>
          </p:nvSpPr>
          <p:spPr>
            <a:xfrm>
              <a:off x="4726337" y="2073116"/>
              <a:ext cx="50334" cy="50335"/>
            </a:xfrm>
            <a:custGeom>
              <a:avLst/>
              <a:gdLst>
                <a:gd name="connsiteX0" fmla="*/ 8389 w 50334"/>
                <a:gd name="connsiteY0" fmla="*/ 50335 h 50335"/>
                <a:gd name="connsiteX1" fmla="*/ 41946 w 50334"/>
                <a:gd name="connsiteY1" fmla="*/ 50335 h 50335"/>
                <a:gd name="connsiteX2" fmla="*/ 47881 w 50334"/>
                <a:gd name="connsiteY2" fmla="*/ 47882 h 50335"/>
                <a:gd name="connsiteX3" fmla="*/ 50335 w 50334"/>
                <a:gd name="connsiteY3" fmla="*/ 41946 h 50335"/>
                <a:gd name="connsiteX4" fmla="*/ 50335 w 50334"/>
                <a:gd name="connsiteY4" fmla="*/ 8390 h 50335"/>
                <a:gd name="connsiteX5" fmla="*/ 47881 w 50334"/>
                <a:gd name="connsiteY5" fmla="*/ 2454 h 50335"/>
                <a:gd name="connsiteX6" fmla="*/ 41946 w 50334"/>
                <a:gd name="connsiteY6" fmla="*/ 0 h 50335"/>
                <a:gd name="connsiteX7" fmla="*/ 8389 w 50334"/>
                <a:gd name="connsiteY7" fmla="*/ 0 h 50335"/>
                <a:gd name="connsiteX8" fmla="*/ 0 w 50334"/>
                <a:gd name="connsiteY8" fmla="*/ 8389 h 50335"/>
                <a:gd name="connsiteX9" fmla="*/ 0 w 50334"/>
                <a:gd name="connsiteY9" fmla="*/ 41946 h 50335"/>
                <a:gd name="connsiteX10" fmla="*/ 2454 w 50334"/>
                <a:gd name="connsiteY10" fmla="*/ 47881 h 50335"/>
                <a:gd name="connsiteX11" fmla="*/ 8389 w 50334"/>
                <a:gd name="connsiteY11" fmla="*/ 50335 h 50335"/>
                <a:gd name="connsiteX12" fmla="*/ 16778 w 50334"/>
                <a:gd name="connsiteY12" fmla="*/ 16779 h 50335"/>
                <a:gd name="connsiteX13" fmla="*/ 33557 w 50334"/>
                <a:gd name="connsiteY13" fmla="*/ 16779 h 50335"/>
                <a:gd name="connsiteX14" fmla="*/ 33557 w 50334"/>
                <a:gd name="connsiteY14" fmla="*/ 33557 h 50335"/>
                <a:gd name="connsiteX15" fmla="*/ 16778 w 50334"/>
                <a:gd name="connsiteY15" fmla="*/ 33557 h 5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334" h="50335">
                  <a:moveTo>
                    <a:pt x="8389" y="50335"/>
                  </a:moveTo>
                  <a:lnTo>
                    <a:pt x="41946" y="50335"/>
                  </a:lnTo>
                  <a:cubicBezTo>
                    <a:pt x="44169" y="50335"/>
                    <a:pt x="46308" y="49454"/>
                    <a:pt x="47881" y="47882"/>
                  </a:cubicBezTo>
                  <a:cubicBezTo>
                    <a:pt x="49454" y="46309"/>
                    <a:pt x="50335" y="44170"/>
                    <a:pt x="50335" y="41946"/>
                  </a:cubicBezTo>
                  <a:lnTo>
                    <a:pt x="50335" y="8390"/>
                  </a:lnTo>
                  <a:cubicBezTo>
                    <a:pt x="50335" y="6166"/>
                    <a:pt x="49454" y="4027"/>
                    <a:pt x="47881" y="2454"/>
                  </a:cubicBezTo>
                  <a:cubicBezTo>
                    <a:pt x="46308" y="881"/>
                    <a:pt x="44169" y="0"/>
                    <a:pt x="41946" y="0"/>
                  </a:cubicBezTo>
                  <a:lnTo>
                    <a:pt x="8389" y="0"/>
                  </a:lnTo>
                  <a:cubicBezTo>
                    <a:pt x="3754" y="0"/>
                    <a:pt x="0" y="3755"/>
                    <a:pt x="0" y="8389"/>
                  </a:cubicBezTo>
                  <a:lnTo>
                    <a:pt x="0" y="41946"/>
                  </a:lnTo>
                  <a:cubicBezTo>
                    <a:pt x="0" y="44169"/>
                    <a:pt x="881" y="46308"/>
                    <a:pt x="2454" y="47881"/>
                  </a:cubicBezTo>
                  <a:cubicBezTo>
                    <a:pt x="4027" y="49454"/>
                    <a:pt x="6166" y="50335"/>
                    <a:pt x="8389" y="50335"/>
                  </a:cubicBezTo>
                  <a:close/>
                  <a:moveTo>
                    <a:pt x="16778" y="16779"/>
                  </a:moveTo>
                  <a:lnTo>
                    <a:pt x="33557" y="16779"/>
                  </a:lnTo>
                  <a:lnTo>
                    <a:pt x="33557" y="33557"/>
                  </a:lnTo>
                  <a:lnTo>
                    <a:pt x="16778" y="33557"/>
                  </a:lnTo>
                  <a:close/>
                </a:path>
              </a:pathLst>
            </a:custGeom>
            <a:solidFill>
              <a:srgbClr val="000000"/>
            </a:solidFill>
            <a:ln w="5334" cap="flat">
              <a:noFill/>
              <a:prstDash val="solid"/>
              <a:miter/>
            </a:ln>
          </p:spPr>
          <p:txBody>
            <a:bodyPr rtlCol="0" anchor="ctr"/>
            <a:lstStyle/>
            <a:p>
              <a:endParaRPr lang="en-US"/>
            </a:p>
          </p:txBody>
        </p:sp>
        <p:sp>
          <p:nvSpPr>
            <p:cNvPr id="194" name="Freeform 193">
              <a:extLst>
                <a:ext uri="{FF2B5EF4-FFF2-40B4-BE49-F238E27FC236}">
                  <a16:creationId xmlns:a16="http://schemas.microsoft.com/office/drawing/2014/main" id="{0B2C0076-1284-1F62-829C-B8838AADF47F}"/>
                </a:ext>
              </a:extLst>
            </p:cNvPr>
            <p:cNvSpPr/>
            <p:nvPr/>
          </p:nvSpPr>
          <p:spPr>
            <a:xfrm>
              <a:off x="4793450" y="2073116"/>
              <a:ext cx="50334" cy="50335"/>
            </a:xfrm>
            <a:custGeom>
              <a:avLst/>
              <a:gdLst>
                <a:gd name="connsiteX0" fmla="*/ 8389 w 50334"/>
                <a:gd name="connsiteY0" fmla="*/ 50335 h 50335"/>
                <a:gd name="connsiteX1" fmla="*/ 41946 w 50334"/>
                <a:gd name="connsiteY1" fmla="*/ 50335 h 50335"/>
                <a:gd name="connsiteX2" fmla="*/ 47881 w 50334"/>
                <a:gd name="connsiteY2" fmla="*/ 47882 h 50335"/>
                <a:gd name="connsiteX3" fmla="*/ 50335 w 50334"/>
                <a:gd name="connsiteY3" fmla="*/ 41946 h 50335"/>
                <a:gd name="connsiteX4" fmla="*/ 50335 w 50334"/>
                <a:gd name="connsiteY4" fmla="*/ 8390 h 50335"/>
                <a:gd name="connsiteX5" fmla="*/ 47881 w 50334"/>
                <a:gd name="connsiteY5" fmla="*/ 2454 h 50335"/>
                <a:gd name="connsiteX6" fmla="*/ 41946 w 50334"/>
                <a:gd name="connsiteY6" fmla="*/ 0 h 50335"/>
                <a:gd name="connsiteX7" fmla="*/ 8389 w 50334"/>
                <a:gd name="connsiteY7" fmla="*/ 0 h 50335"/>
                <a:gd name="connsiteX8" fmla="*/ 0 w 50334"/>
                <a:gd name="connsiteY8" fmla="*/ 8389 h 50335"/>
                <a:gd name="connsiteX9" fmla="*/ 0 w 50334"/>
                <a:gd name="connsiteY9" fmla="*/ 41946 h 50335"/>
                <a:gd name="connsiteX10" fmla="*/ 2454 w 50334"/>
                <a:gd name="connsiteY10" fmla="*/ 47881 h 50335"/>
                <a:gd name="connsiteX11" fmla="*/ 8389 w 50334"/>
                <a:gd name="connsiteY11" fmla="*/ 50335 h 50335"/>
                <a:gd name="connsiteX12" fmla="*/ 16778 w 50334"/>
                <a:gd name="connsiteY12" fmla="*/ 16779 h 50335"/>
                <a:gd name="connsiteX13" fmla="*/ 33557 w 50334"/>
                <a:gd name="connsiteY13" fmla="*/ 16779 h 50335"/>
                <a:gd name="connsiteX14" fmla="*/ 33557 w 50334"/>
                <a:gd name="connsiteY14" fmla="*/ 33557 h 50335"/>
                <a:gd name="connsiteX15" fmla="*/ 16778 w 50334"/>
                <a:gd name="connsiteY15" fmla="*/ 33557 h 5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334" h="50335">
                  <a:moveTo>
                    <a:pt x="8389" y="50335"/>
                  </a:moveTo>
                  <a:lnTo>
                    <a:pt x="41946" y="50335"/>
                  </a:lnTo>
                  <a:cubicBezTo>
                    <a:pt x="44169" y="50335"/>
                    <a:pt x="46308" y="49454"/>
                    <a:pt x="47881" y="47882"/>
                  </a:cubicBezTo>
                  <a:cubicBezTo>
                    <a:pt x="49454" y="46309"/>
                    <a:pt x="50335" y="44170"/>
                    <a:pt x="50335" y="41946"/>
                  </a:cubicBezTo>
                  <a:lnTo>
                    <a:pt x="50335" y="8390"/>
                  </a:lnTo>
                  <a:cubicBezTo>
                    <a:pt x="50335" y="6166"/>
                    <a:pt x="49454" y="4027"/>
                    <a:pt x="47881" y="2454"/>
                  </a:cubicBezTo>
                  <a:cubicBezTo>
                    <a:pt x="46308" y="881"/>
                    <a:pt x="44169" y="0"/>
                    <a:pt x="41946" y="0"/>
                  </a:cubicBezTo>
                  <a:lnTo>
                    <a:pt x="8389" y="0"/>
                  </a:lnTo>
                  <a:cubicBezTo>
                    <a:pt x="3754" y="0"/>
                    <a:pt x="0" y="3755"/>
                    <a:pt x="0" y="8389"/>
                  </a:cubicBezTo>
                  <a:lnTo>
                    <a:pt x="0" y="41946"/>
                  </a:lnTo>
                  <a:cubicBezTo>
                    <a:pt x="0" y="44169"/>
                    <a:pt x="881" y="46308"/>
                    <a:pt x="2454" y="47881"/>
                  </a:cubicBezTo>
                  <a:cubicBezTo>
                    <a:pt x="4027" y="49454"/>
                    <a:pt x="6166" y="50335"/>
                    <a:pt x="8389" y="50335"/>
                  </a:cubicBezTo>
                  <a:close/>
                  <a:moveTo>
                    <a:pt x="16778" y="16779"/>
                  </a:moveTo>
                  <a:lnTo>
                    <a:pt x="33557" y="16779"/>
                  </a:lnTo>
                  <a:lnTo>
                    <a:pt x="33557" y="33557"/>
                  </a:lnTo>
                  <a:lnTo>
                    <a:pt x="16778" y="33557"/>
                  </a:lnTo>
                  <a:close/>
                </a:path>
              </a:pathLst>
            </a:custGeom>
            <a:solidFill>
              <a:srgbClr val="000000"/>
            </a:solidFill>
            <a:ln w="5334" cap="flat">
              <a:noFill/>
              <a:prstDash val="solid"/>
              <a:miter/>
            </a:ln>
          </p:spPr>
          <p:txBody>
            <a:bodyPr rtlCol="0" anchor="ctr"/>
            <a:lstStyle/>
            <a:p>
              <a:endParaRPr lang="en-US"/>
            </a:p>
          </p:txBody>
        </p:sp>
        <p:sp>
          <p:nvSpPr>
            <p:cNvPr id="195" name="Freeform 194">
              <a:extLst>
                <a:ext uri="{FF2B5EF4-FFF2-40B4-BE49-F238E27FC236}">
                  <a16:creationId xmlns:a16="http://schemas.microsoft.com/office/drawing/2014/main" id="{CFB1D02A-DA0B-FE80-04A8-0C9E8CECA0D9}"/>
                </a:ext>
              </a:extLst>
            </p:cNvPr>
            <p:cNvSpPr/>
            <p:nvPr/>
          </p:nvSpPr>
          <p:spPr>
            <a:xfrm>
              <a:off x="4516614" y="2131842"/>
              <a:ext cx="218123" cy="134214"/>
            </a:xfrm>
            <a:custGeom>
              <a:avLst/>
              <a:gdLst>
                <a:gd name="connsiteX0" fmla="*/ 2454 w 218123"/>
                <a:gd name="connsiteY0" fmla="*/ 73042 h 134214"/>
                <a:gd name="connsiteX1" fmla="*/ 61181 w 218123"/>
                <a:gd name="connsiteY1" fmla="*/ 131769 h 134214"/>
                <a:gd name="connsiteX2" fmla="*/ 70325 w 218123"/>
                <a:gd name="connsiteY2" fmla="*/ 133572 h 134214"/>
                <a:gd name="connsiteX3" fmla="*/ 75505 w 218123"/>
                <a:gd name="connsiteY3" fmla="*/ 125833 h 134214"/>
                <a:gd name="connsiteX4" fmla="*/ 75505 w 218123"/>
                <a:gd name="connsiteY4" fmla="*/ 100666 h 134214"/>
                <a:gd name="connsiteX5" fmla="*/ 142618 w 218123"/>
                <a:gd name="connsiteY5" fmla="*/ 100666 h 134214"/>
                <a:gd name="connsiteX6" fmla="*/ 142618 w 218123"/>
                <a:gd name="connsiteY6" fmla="*/ 125833 h 134214"/>
                <a:gd name="connsiteX7" fmla="*/ 147798 w 218123"/>
                <a:gd name="connsiteY7" fmla="*/ 133572 h 134214"/>
                <a:gd name="connsiteX8" fmla="*/ 156942 w 218123"/>
                <a:gd name="connsiteY8" fmla="*/ 131769 h 134214"/>
                <a:gd name="connsiteX9" fmla="*/ 215669 w 218123"/>
                <a:gd name="connsiteY9" fmla="*/ 73042 h 134214"/>
                <a:gd name="connsiteX10" fmla="*/ 215669 w 218123"/>
                <a:gd name="connsiteY10" fmla="*/ 61172 h 134214"/>
                <a:gd name="connsiteX11" fmla="*/ 156942 w 218123"/>
                <a:gd name="connsiteY11" fmla="*/ 2445 h 134214"/>
                <a:gd name="connsiteX12" fmla="*/ 147798 w 218123"/>
                <a:gd name="connsiteY12" fmla="*/ 642 h 134214"/>
                <a:gd name="connsiteX13" fmla="*/ 142618 w 218123"/>
                <a:gd name="connsiteY13" fmla="*/ 8381 h 134214"/>
                <a:gd name="connsiteX14" fmla="*/ 142618 w 218123"/>
                <a:gd name="connsiteY14" fmla="*/ 33548 h 134214"/>
                <a:gd name="connsiteX15" fmla="*/ 75505 w 218123"/>
                <a:gd name="connsiteY15" fmla="*/ 33548 h 134214"/>
                <a:gd name="connsiteX16" fmla="*/ 75505 w 218123"/>
                <a:gd name="connsiteY16" fmla="*/ 8381 h 134214"/>
                <a:gd name="connsiteX17" fmla="*/ 70325 w 218123"/>
                <a:gd name="connsiteY17" fmla="*/ 642 h 134214"/>
                <a:gd name="connsiteX18" fmla="*/ 61181 w 218123"/>
                <a:gd name="connsiteY18" fmla="*/ 2445 h 134214"/>
                <a:gd name="connsiteX19" fmla="*/ 2454 w 218123"/>
                <a:gd name="connsiteY19" fmla="*/ 61172 h 134214"/>
                <a:gd name="connsiteX20" fmla="*/ 2454 w 218123"/>
                <a:gd name="connsiteY20" fmla="*/ 73042 h 134214"/>
                <a:gd name="connsiteX21" fmla="*/ 58722 w 218123"/>
                <a:gd name="connsiteY21" fmla="*/ 28643 h 134214"/>
                <a:gd name="connsiteX22" fmla="*/ 58722 w 218123"/>
                <a:gd name="connsiteY22" fmla="*/ 41940 h 134214"/>
                <a:gd name="connsiteX23" fmla="*/ 61175 w 218123"/>
                <a:gd name="connsiteY23" fmla="*/ 47875 h 134214"/>
                <a:gd name="connsiteX24" fmla="*/ 67111 w 218123"/>
                <a:gd name="connsiteY24" fmla="*/ 50329 h 134214"/>
                <a:gd name="connsiteX25" fmla="*/ 151002 w 218123"/>
                <a:gd name="connsiteY25" fmla="*/ 50329 h 134214"/>
                <a:gd name="connsiteX26" fmla="*/ 156938 w 218123"/>
                <a:gd name="connsiteY26" fmla="*/ 47875 h 134214"/>
                <a:gd name="connsiteX27" fmla="*/ 159392 w 218123"/>
                <a:gd name="connsiteY27" fmla="*/ 41940 h 134214"/>
                <a:gd name="connsiteX28" fmla="*/ 159392 w 218123"/>
                <a:gd name="connsiteY28" fmla="*/ 28643 h 134214"/>
                <a:gd name="connsiteX29" fmla="*/ 197856 w 218123"/>
                <a:gd name="connsiteY29" fmla="*/ 67107 h 134214"/>
                <a:gd name="connsiteX30" fmla="*/ 159392 w 218123"/>
                <a:gd name="connsiteY30" fmla="*/ 105572 h 134214"/>
                <a:gd name="connsiteX31" fmla="*/ 159392 w 218123"/>
                <a:gd name="connsiteY31" fmla="*/ 92275 h 134214"/>
                <a:gd name="connsiteX32" fmla="*/ 156938 w 218123"/>
                <a:gd name="connsiteY32" fmla="*/ 86339 h 134214"/>
                <a:gd name="connsiteX33" fmla="*/ 151002 w 218123"/>
                <a:gd name="connsiteY33" fmla="*/ 83886 h 134214"/>
                <a:gd name="connsiteX34" fmla="*/ 67111 w 218123"/>
                <a:gd name="connsiteY34" fmla="*/ 83886 h 134214"/>
                <a:gd name="connsiteX35" fmla="*/ 58722 w 218123"/>
                <a:gd name="connsiteY35" fmla="*/ 92275 h 134214"/>
                <a:gd name="connsiteX36" fmla="*/ 58722 w 218123"/>
                <a:gd name="connsiteY36" fmla="*/ 105572 h 134214"/>
                <a:gd name="connsiteX37" fmla="*/ 20257 w 218123"/>
                <a:gd name="connsiteY37" fmla="*/ 67107 h 134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18123" h="134214">
                  <a:moveTo>
                    <a:pt x="2454" y="73042"/>
                  </a:moveTo>
                  <a:lnTo>
                    <a:pt x="61181" y="131769"/>
                  </a:lnTo>
                  <a:cubicBezTo>
                    <a:pt x="63592" y="134160"/>
                    <a:pt x="67200" y="134873"/>
                    <a:pt x="70325" y="133572"/>
                  </a:cubicBezTo>
                  <a:cubicBezTo>
                    <a:pt x="73470" y="132293"/>
                    <a:pt x="75505" y="129232"/>
                    <a:pt x="75505" y="125833"/>
                  </a:cubicBezTo>
                  <a:lnTo>
                    <a:pt x="75505" y="100666"/>
                  </a:lnTo>
                  <a:lnTo>
                    <a:pt x="142618" y="100666"/>
                  </a:lnTo>
                  <a:lnTo>
                    <a:pt x="142618" y="125833"/>
                  </a:lnTo>
                  <a:cubicBezTo>
                    <a:pt x="142618" y="129232"/>
                    <a:pt x="144652" y="132293"/>
                    <a:pt x="147798" y="133572"/>
                  </a:cubicBezTo>
                  <a:cubicBezTo>
                    <a:pt x="150923" y="134873"/>
                    <a:pt x="154531" y="134160"/>
                    <a:pt x="156942" y="131769"/>
                  </a:cubicBezTo>
                  <a:lnTo>
                    <a:pt x="215669" y="73042"/>
                  </a:lnTo>
                  <a:cubicBezTo>
                    <a:pt x="218941" y="69770"/>
                    <a:pt x="218941" y="64443"/>
                    <a:pt x="215669" y="61172"/>
                  </a:cubicBezTo>
                  <a:lnTo>
                    <a:pt x="156942" y="2445"/>
                  </a:lnTo>
                  <a:cubicBezTo>
                    <a:pt x="154531" y="54"/>
                    <a:pt x="150923" y="-659"/>
                    <a:pt x="147798" y="642"/>
                  </a:cubicBezTo>
                  <a:cubicBezTo>
                    <a:pt x="144652" y="1921"/>
                    <a:pt x="142618" y="4983"/>
                    <a:pt x="142618" y="8381"/>
                  </a:cubicBezTo>
                  <a:lnTo>
                    <a:pt x="142618" y="33548"/>
                  </a:lnTo>
                  <a:lnTo>
                    <a:pt x="75505" y="33548"/>
                  </a:lnTo>
                  <a:lnTo>
                    <a:pt x="75505" y="8381"/>
                  </a:lnTo>
                  <a:cubicBezTo>
                    <a:pt x="75505" y="4983"/>
                    <a:pt x="73470" y="1921"/>
                    <a:pt x="70325" y="642"/>
                  </a:cubicBezTo>
                  <a:cubicBezTo>
                    <a:pt x="67200" y="-659"/>
                    <a:pt x="63592" y="54"/>
                    <a:pt x="61181" y="2445"/>
                  </a:cubicBezTo>
                  <a:lnTo>
                    <a:pt x="2454" y="61172"/>
                  </a:lnTo>
                  <a:cubicBezTo>
                    <a:pt x="-818" y="64444"/>
                    <a:pt x="-818" y="69771"/>
                    <a:pt x="2454" y="73042"/>
                  </a:cubicBezTo>
                  <a:close/>
                  <a:moveTo>
                    <a:pt x="58722" y="28643"/>
                  </a:moveTo>
                  <a:lnTo>
                    <a:pt x="58722" y="41940"/>
                  </a:lnTo>
                  <a:cubicBezTo>
                    <a:pt x="58722" y="44163"/>
                    <a:pt x="59603" y="46302"/>
                    <a:pt x="61175" y="47875"/>
                  </a:cubicBezTo>
                  <a:cubicBezTo>
                    <a:pt x="62748" y="49449"/>
                    <a:pt x="64887" y="50329"/>
                    <a:pt x="67111" y="50329"/>
                  </a:cubicBezTo>
                  <a:lnTo>
                    <a:pt x="151002" y="50329"/>
                  </a:lnTo>
                  <a:cubicBezTo>
                    <a:pt x="153225" y="50329"/>
                    <a:pt x="155364" y="49449"/>
                    <a:pt x="156938" y="47875"/>
                  </a:cubicBezTo>
                  <a:cubicBezTo>
                    <a:pt x="158511" y="46302"/>
                    <a:pt x="159392" y="44163"/>
                    <a:pt x="159392" y="41940"/>
                  </a:cubicBezTo>
                  <a:lnTo>
                    <a:pt x="159392" y="28643"/>
                  </a:lnTo>
                  <a:lnTo>
                    <a:pt x="197856" y="67107"/>
                  </a:lnTo>
                  <a:lnTo>
                    <a:pt x="159392" y="105572"/>
                  </a:lnTo>
                  <a:lnTo>
                    <a:pt x="159392" y="92275"/>
                  </a:lnTo>
                  <a:cubicBezTo>
                    <a:pt x="159392" y="90051"/>
                    <a:pt x="158511" y="87912"/>
                    <a:pt x="156938" y="86339"/>
                  </a:cubicBezTo>
                  <a:cubicBezTo>
                    <a:pt x="155365" y="84766"/>
                    <a:pt x="153225" y="83886"/>
                    <a:pt x="151002" y="83886"/>
                  </a:cubicBezTo>
                  <a:lnTo>
                    <a:pt x="67111" y="83886"/>
                  </a:lnTo>
                  <a:cubicBezTo>
                    <a:pt x="62476" y="83886"/>
                    <a:pt x="58722" y="87640"/>
                    <a:pt x="58722" y="92275"/>
                  </a:cubicBezTo>
                  <a:lnTo>
                    <a:pt x="58722" y="105572"/>
                  </a:lnTo>
                  <a:lnTo>
                    <a:pt x="20257" y="67107"/>
                  </a:lnTo>
                  <a:close/>
                </a:path>
              </a:pathLst>
            </a:custGeom>
            <a:solidFill>
              <a:srgbClr val="000000"/>
            </a:solidFill>
            <a:ln w="5334" cap="flat">
              <a:noFill/>
              <a:prstDash val="solid"/>
              <a:miter/>
            </a:ln>
          </p:spPr>
          <p:txBody>
            <a:bodyPr rtlCol="0" anchor="ctr"/>
            <a:lstStyle/>
            <a:p>
              <a:endParaRPr lang="en-US"/>
            </a:p>
          </p:txBody>
        </p:sp>
      </p:grpSp>
      <p:grpSp>
        <p:nvGrpSpPr>
          <p:cNvPr id="196" name="Graphic 21">
            <a:extLst>
              <a:ext uri="{FF2B5EF4-FFF2-40B4-BE49-F238E27FC236}">
                <a16:creationId xmlns:a16="http://schemas.microsoft.com/office/drawing/2014/main" id="{35783761-8194-0057-D076-1A2DB006B131}"/>
              </a:ext>
            </a:extLst>
          </p:cNvPr>
          <p:cNvGrpSpPr/>
          <p:nvPr/>
        </p:nvGrpSpPr>
        <p:grpSpPr>
          <a:xfrm>
            <a:off x="4389428" y="2587092"/>
            <a:ext cx="472500" cy="511652"/>
            <a:chOff x="4389428" y="2851479"/>
            <a:chExt cx="472500" cy="511652"/>
          </a:xfrm>
          <a:solidFill>
            <a:srgbClr val="000000"/>
          </a:solidFill>
        </p:grpSpPr>
        <p:sp>
          <p:nvSpPr>
            <p:cNvPr id="197" name="Freeform 196">
              <a:extLst>
                <a:ext uri="{FF2B5EF4-FFF2-40B4-BE49-F238E27FC236}">
                  <a16:creationId xmlns:a16="http://schemas.microsoft.com/office/drawing/2014/main" id="{7968426D-9AEA-6C21-AA78-CE7338548E38}"/>
                </a:ext>
              </a:extLst>
            </p:cNvPr>
            <p:cNvSpPr/>
            <p:nvPr/>
          </p:nvSpPr>
          <p:spPr>
            <a:xfrm>
              <a:off x="4494262" y="3049085"/>
              <a:ext cx="336512" cy="314046"/>
            </a:xfrm>
            <a:custGeom>
              <a:avLst/>
              <a:gdLst>
                <a:gd name="connsiteX0" fmla="*/ 297301 w 336512"/>
                <a:gd name="connsiteY0" fmla="*/ 151929 h 314046"/>
                <a:gd name="connsiteX1" fmla="*/ 276894 w 336512"/>
                <a:gd name="connsiteY1" fmla="*/ 157298 h 314046"/>
                <a:gd name="connsiteX2" fmla="*/ 241450 w 336512"/>
                <a:gd name="connsiteY2" fmla="*/ 134752 h 314046"/>
                <a:gd name="connsiteX3" fmla="*/ 221043 w 336512"/>
                <a:gd name="connsiteY3" fmla="*/ 140121 h 314046"/>
                <a:gd name="connsiteX4" fmla="*/ 213535 w 336512"/>
                <a:gd name="connsiteY4" fmla="*/ 129383 h 314046"/>
                <a:gd name="connsiteX5" fmla="*/ 185620 w 336512"/>
                <a:gd name="connsiteY5" fmla="*/ 117576 h 314046"/>
                <a:gd name="connsiteX6" fmla="*/ 169513 w 336512"/>
                <a:gd name="connsiteY6" fmla="*/ 120806 h 314046"/>
                <a:gd name="connsiteX7" fmla="*/ 170058 w 336512"/>
                <a:gd name="connsiteY7" fmla="*/ 39722 h 314046"/>
                <a:gd name="connsiteX8" fmla="*/ 158775 w 336512"/>
                <a:gd name="connsiteY8" fmla="*/ 11808 h 314046"/>
                <a:gd name="connsiteX9" fmla="*/ 130860 w 336512"/>
                <a:gd name="connsiteY9" fmla="*/ 0 h 314046"/>
                <a:gd name="connsiteX10" fmla="*/ 91138 w 336512"/>
                <a:gd name="connsiteY10" fmla="*/ 39198 h 314046"/>
                <a:gd name="connsiteX11" fmla="*/ 90068 w 336512"/>
                <a:gd name="connsiteY11" fmla="*/ 224431 h 314046"/>
                <a:gd name="connsiteX12" fmla="*/ 68046 w 336512"/>
                <a:gd name="connsiteY12" fmla="*/ 202409 h 314046"/>
                <a:gd name="connsiteX13" fmla="*/ 17585 w 336512"/>
                <a:gd name="connsiteY13" fmla="*/ 197585 h 314046"/>
                <a:gd name="connsiteX14" fmla="*/ 409 w 336512"/>
                <a:gd name="connsiteY14" fmla="*/ 224976 h 314046"/>
                <a:gd name="connsiteX15" fmla="*/ 9008 w 336512"/>
                <a:gd name="connsiteY15" fmla="*/ 256120 h 314046"/>
                <a:gd name="connsiteX16" fmla="*/ 51415 w 336512"/>
                <a:gd name="connsiteY16" fmla="*/ 306581 h 314046"/>
                <a:gd name="connsiteX17" fmla="*/ 67522 w 336512"/>
                <a:gd name="connsiteY17" fmla="*/ 308196 h 314046"/>
                <a:gd name="connsiteX18" fmla="*/ 69137 w 336512"/>
                <a:gd name="connsiteY18" fmla="*/ 292089 h 314046"/>
                <a:gd name="connsiteX19" fmla="*/ 27254 w 336512"/>
                <a:gd name="connsiteY19" fmla="*/ 241628 h 314046"/>
                <a:gd name="connsiteX20" fmla="*/ 23500 w 336512"/>
                <a:gd name="connsiteY20" fmla="*/ 228751 h 314046"/>
                <a:gd name="connsiteX21" fmla="*/ 30484 w 336512"/>
                <a:gd name="connsiteY21" fmla="*/ 217467 h 314046"/>
                <a:gd name="connsiteX22" fmla="*/ 51415 w 336512"/>
                <a:gd name="connsiteY22" fmla="*/ 219607 h 314046"/>
                <a:gd name="connsiteX23" fmla="*/ 82014 w 336512"/>
                <a:gd name="connsiteY23" fmla="*/ 250206 h 314046"/>
                <a:gd name="connsiteX24" fmla="*/ 101875 w 336512"/>
                <a:gd name="connsiteY24" fmla="*/ 253960 h 314046"/>
                <a:gd name="connsiteX25" fmla="*/ 113159 w 336512"/>
                <a:gd name="connsiteY25" fmla="*/ 237308 h 314046"/>
                <a:gd name="connsiteX26" fmla="*/ 114228 w 336512"/>
                <a:gd name="connsiteY26" fmla="*/ 40269 h 314046"/>
                <a:gd name="connsiteX27" fmla="*/ 130335 w 336512"/>
                <a:gd name="connsiteY27" fmla="*/ 24162 h 314046"/>
                <a:gd name="connsiteX28" fmla="*/ 141619 w 336512"/>
                <a:gd name="connsiteY28" fmla="*/ 28985 h 314046"/>
                <a:gd name="connsiteX29" fmla="*/ 147513 w 336512"/>
                <a:gd name="connsiteY29" fmla="*/ 40248 h 314046"/>
                <a:gd name="connsiteX30" fmla="*/ 146968 w 336512"/>
                <a:gd name="connsiteY30" fmla="*/ 157299 h 314046"/>
                <a:gd name="connsiteX31" fmla="*/ 146968 w 336512"/>
                <a:gd name="connsiteY31" fmla="*/ 157844 h 314046"/>
                <a:gd name="connsiteX32" fmla="*/ 146968 w 336512"/>
                <a:gd name="connsiteY32" fmla="*/ 176090 h 314046"/>
                <a:gd name="connsiteX33" fmla="*/ 158251 w 336512"/>
                <a:gd name="connsiteY33" fmla="*/ 187898 h 314046"/>
                <a:gd name="connsiteX34" fmla="*/ 170059 w 336512"/>
                <a:gd name="connsiteY34" fmla="*/ 176614 h 314046"/>
                <a:gd name="connsiteX35" fmla="*/ 170059 w 336512"/>
                <a:gd name="connsiteY35" fmla="*/ 157823 h 314046"/>
                <a:gd name="connsiteX36" fmla="*/ 174882 w 336512"/>
                <a:gd name="connsiteY36" fmla="*/ 146539 h 314046"/>
                <a:gd name="connsiteX37" fmla="*/ 186166 w 336512"/>
                <a:gd name="connsiteY37" fmla="*/ 141715 h 314046"/>
                <a:gd name="connsiteX38" fmla="*/ 197450 w 336512"/>
                <a:gd name="connsiteY38" fmla="*/ 146539 h 314046"/>
                <a:gd name="connsiteX39" fmla="*/ 202273 w 336512"/>
                <a:gd name="connsiteY39" fmla="*/ 157823 h 314046"/>
                <a:gd name="connsiteX40" fmla="*/ 202273 w 336512"/>
                <a:gd name="connsiteY40" fmla="*/ 193267 h 314046"/>
                <a:gd name="connsiteX41" fmla="*/ 213557 w 336512"/>
                <a:gd name="connsiteY41" fmla="*/ 205075 h 314046"/>
                <a:gd name="connsiteX42" fmla="*/ 225364 w 336512"/>
                <a:gd name="connsiteY42" fmla="*/ 193791 h 314046"/>
                <a:gd name="connsiteX43" fmla="*/ 225364 w 336512"/>
                <a:gd name="connsiteY43" fmla="*/ 175545 h 314046"/>
                <a:gd name="connsiteX44" fmla="*/ 241472 w 336512"/>
                <a:gd name="connsiteY44" fmla="*/ 159438 h 314046"/>
                <a:gd name="connsiteX45" fmla="*/ 257579 w 336512"/>
                <a:gd name="connsiteY45" fmla="*/ 175545 h 314046"/>
                <a:gd name="connsiteX46" fmla="*/ 257579 w 336512"/>
                <a:gd name="connsiteY46" fmla="*/ 191652 h 314046"/>
                <a:gd name="connsiteX47" fmla="*/ 257579 w 336512"/>
                <a:gd name="connsiteY47" fmla="*/ 192197 h 314046"/>
                <a:gd name="connsiteX48" fmla="*/ 257579 w 336512"/>
                <a:gd name="connsiteY48" fmla="*/ 210443 h 314046"/>
                <a:gd name="connsiteX49" fmla="*/ 268862 w 336512"/>
                <a:gd name="connsiteY49" fmla="*/ 222251 h 314046"/>
                <a:gd name="connsiteX50" fmla="*/ 280670 w 336512"/>
                <a:gd name="connsiteY50" fmla="*/ 210967 h 314046"/>
                <a:gd name="connsiteX51" fmla="*/ 280670 w 336512"/>
                <a:gd name="connsiteY51" fmla="*/ 193791 h 314046"/>
                <a:gd name="connsiteX52" fmla="*/ 280670 w 336512"/>
                <a:gd name="connsiteY52" fmla="*/ 192721 h 314046"/>
                <a:gd name="connsiteX53" fmla="*/ 296777 w 336512"/>
                <a:gd name="connsiteY53" fmla="*/ 176614 h 314046"/>
                <a:gd name="connsiteX54" fmla="*/ 312884 w 336512"/>
                <a:gd name="connsiteY54" fmla="*/ 192721 h 314046"/>
                <a:gd name="connsiteX55" fmla="*/ 312339 w 336512"/>
                <a:gd name="connsiteY55" fmla="*/ 302239 h 314046"/>
                <a:gd name="connsiteX56" fmla="*/ 323623 w 336512"/>
                <a:gd name="connsiteY56" fmla="*/ 314046 h 314046"/>
                <a:gd name="connsiteX57" fmla="*/ 335431 w 336512"/>
                <a:gd name="connsiteY57" fmla="*/ 302763 h 314046"/>
                <a:gd name="connsiteX58" fmla="*/ 336500 w 336512"/>
                <a:gd name="connsiteY58" fmla="*/ 191650 h 314046"/>
                <a:gd name="connsiteX59" fmla="*/ 297302 w 336512"/>
                <a:gd name="connsiteY59" fmla="*/ 151928 h 314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6512" h="314046">
                  <a:moveTo>
                    <a:pt x="297301" y="151929"/>
                  </a:moveTo>
                  <a:cubicBezTo>
                    <a:pt x="289793" y="151384"/>
                    <a:pt x="282808" y="154068"/>
                    <a:pt x="276894" y="157298"/>
                  </a:cubicBezTo>
                  <a:cubicBezTo>
                    <a:pt x="270455" y="143876"/>
                    <a:pt x="257033" y="134752"/>
                    <a:pt x="241450" y="134752"/>
                  </a:cubicBezTo>
                  <a:cubicBezTo>
                    <a:pt x="233941" y="134752"/>
                    <a:pt x="226957" y="136891"/>
                    <a:pt x="221043" y="140121"/>
                  </a:cubicBezTo>
                  <a:cubicBezTo>
                    <a:pt x="219428" y="136367"/>
                    <a:pt x="216743" y="132613"/>
                    <a:pt x="213535" y="129383"/>
                  </a:cubicBezTo>
                  <a:cubicBezTo>
                    <a:pt x="206027" y="121875"/>
                    <a:pt x="196358" y="117576"/>
                    <a:pt x="185620" y="117576"/>
                  </a:cubicBezTo>
                  <a:cubicBezTo>
                    <a:pt x="179706" y="117030"/>
                    <a:pt x="174336" y="118645"/>
                    <a:pt x="169513" y="120806"/>
                  </a:cubicBezTo>
                  <a:lnTo>
                    <a:pt x="170058" y="39722"/>
                  </a:lnTo>
                  <a:cubicBezTo>
                    <a:pt x="170058" y="28984"/>
                    <a:pt x="166304" y="19316"/>
                    <a:pt x="158775" y="11808"/>
                  </a:cubicBezTo>
                  <a:cubicBezTo>
                    <a:pt x="151267" y="4300"/>
                    <a:pt x="141598" y="0"/>
                    <a:pt x="130860" y="0"/>
                  </a:cubicBezTo>
                  <a:cubicBezTo>
                    <a:pt x="109384" y="545"/>
                    <a:pt x="91662" y="17722"/>
                    <a:pt x="91138" y="39198"/>
                  </a:cubicBezTo>
                  <a:lnTo>
                    <a:pt x="90068" y="224431"/>
                  </a:lnTo>
                  <a:lnTo>
                    <a:pt x="68046" y="202409"/>
                  </a:lnTo>
                  <a:cubicBezTo>
                    <a:pt x="54623" y="188986"/>
                    <a:pt x="33693" y="186847"/>
                    <a:pt x="17585" y="197585"/>
                  </a:cubicBezTo>
                  <a:cubicBezTo>
                    <a:pt x="8462" y="204023"/>
                    <a:pt x="2024" y="213692"/>
                    <a:pt x="409" y="224976"/>
                  </a:cubicBezTo>
                  <a:cubicBezTo>
                    <a:pt x="-1206" y="236259"/>
                    <a:pt x="2024" y="247521"/>
                    <a:pt x="9008" y="256120"/>
                  </a:cubicBezTo>
                  <a:lnTo>
                    <a:pt x="51415" y="306581"/>
                  </a:lnTo>
                  <a:cubicBezTo>
                    <a:pt x="55714" y="311405"/>
                    <a:pt x="62698" y="311950"/>
                    <a:pt x="67522" y="308196"/>
                  </a:cubicBezTo>
                  <a:cubicBezTo>
                    <a:pt x="72346" y="303896"/>
                    <a:pt x="72891" y="296912"/>
                    <a:pt x="69137" y="292089"/>
                  </a:cubicBezTo>
                  <a:lnTo>
                    <a:pt x="27254" y="241628"/>
                  </a:lnTo>
                  <a:cubicBezTo>
                    <a:pt x="24025" y="237874"/>
                    <a:pt x="22954" y="233575"/>
                    <a:pt x="23500" y="228751"/>
                  </a:cubicBezTo>
                  <a:cubicBezTo>
                    <a:pt x="24045" y="223928"/>
                    <a:pt x="26730" y="220152"/>
                    <a:pt x="30484" y="217467"/>
                  </a:cubicBezTo>
                  <a:cubicBezTo>
                    <a:pt x="36923" y="213168"/>
                    <a:pt x="46046" y="213713"/>
                    <a:pt x="51415" y="219607"/>
                  </a:cubicBezTo>
                  <a:lnTo>
                    <a:pt x="82014" y="250206"/>
                  </a:lnTo>
                  <a:cubicBezTo>
                    <a:pt x="87383" y="255575"/>
                    <a:pt x="94891" y="257190"/>
                    <a:pt x="101875" y="253960"/>
                  </a:cubicBezTo>
                  <a:cubicBezTo>
                    <a:pt x="108859" y="251276"/>
                    <a:pt x="113159" y="244837"/>
                    <a:pt x="113159" y="237308"/>
                  </a:cubicBezTo>
                  <a:lnTo>
                    <a:pt x="114228" y="40269"/>
                  </a:lnTo>
                  <a:cubicBezTo>
                    <a:pt x="114228" y="31146"/>
                    <a:pt x="121736" y="24162"/>
                    <a:pt x="130335" y="24162"/>
                  </a:cubicBezTo>
                  <a:cubicBezTo>
                    <a:pt x="134635" y="24162"/>
                    <a:pt x="138935" y="25776"/>
                    <a:pt x="141619" y="28985"/>
                  </a:cubicBezTo>
                  <a:cubicBezTo>
                    <a:pt x="144283" y="32194"/>
                    <a:pt x="147513" y="35948"/>
                    <a:pt x="147513" y="40248"/>
                  </a:cubicBezTo>
                  <a:lnTo>
                    <a:pt x="146968" y="157299"/>
                  </a:lnTo>
                  <a:lnTo>
                    <a:pt x="146968" y="157844"/>
                  </a:lnTo>
                  <a:lnTo>
                    <a:pt x="146968" y="176090"/>
                  </a:lnTo>
                  <a:cubicBezTo>
                    <a:pt x="146968" y="182529"/>
                    <a:pt x="152337" y="187898"/>
                    <a:pt x="158251" y="187898"/>
                  </a:cubicBezTo>
                  <a:cubicBezTo>
                    <a:pt x="164690" y="187898"/>
                    <a:pt x="169535" y="182529"/>
                    <a:pt x="170059" y="176614"/>
                  </a:cubicBezTo>
                  <a:lnTo>
                    <a:pt x="170059" y="157823"/>
                  </a:lnTo>
                  <a:cubicBezTo>
                    <a:pt x="170059" y="153523"/>
                    <a:pt x="171673" y="149769"/>
                    <a:pt x="174882" y="146539"/>
                  </a:cubicBezTo>
                  <a:cubicBezTo>
                    <a:pt x="178113" y="143309"/>
                    <a:pt x="181867" y="141715"/>
                    <a:pt x="186166" y="141715"/>
                  </a:cubicBezTo>
                  <a:cubicBezTo>
                    <a:pt x="190466" y="141715"/>
                    <a:pt x="194765" y="143330"/>
                    <a:pt x="197450" y="146539"/>
                  </a:cubicBezTo>
                  <a:cubicBezTo>
                    <a:pt x="200680" y="149769"/>
                    <a:pt x="202273" y="153523"/>
                    <a:pt x="202273" y="157823"/>
                  </a:cubicBezTo>
                  <a:lnTo>
                    <a:pt x="202273" y="193267"/>
                  </a:lnTo>
                  <a:cubicBezTo>
                    <a:pt x="202273" y="199706"/>
                    <a:pt x="207642" y="205075"/>
                    <a:pt x="213557" y="205075"/>
                  </a:cubicBezTo>
                  <a:cubicBezTo>
                    <a:pt x="219995" y="205075"/>
                    <a:pt x="224840" y="199706"/>
                    <a:pt x="225364" y="193791"/>
                  </a:cubicBezTo>
                  <a:lnTo>
                    <a:pt x="225364" y="175545"/>
                  </a:lnTo>
                  <a:cubicBezTo>
                    <a:pt x="225364" y="166422"/>
                    <a:pt x="232873" y="159438"/>
                    <a:pt x="241472" y="159438"/>
                  </a:cubicBezTo>
                  <a:cubicBezTo>
                    <a:pt x="250595" y="159438"/>
                    <a:pt x="257579" y="166946"/>
                    <a:pt x="257579" y="175545"/>
                  </a:cubicBezTo>
                  <a:lnTo>
                    <a:pt x="257579" y="191652"/>
                  </a:lnTo>
                  <a:lnTo>
                    <a:pt x="257579" y="192197"/>
                  </a:lnTo>
                  <a:lnTo>
                    <a:pt x="257579" y="210443"/>
                  </a:lnTo>
                  <a:cubicBezTo>
                    <a:pt x="257579" y="216882"/>
                    <a:pt x="262948" y="222251"/>
                    <a:pt x="268862" y="222251"/>
                  </a:cubicBezTo>
                  <a:cubicBezTo>
                    <a:pt x="275301" y="222251"/>
                    <a:pt x="280146" y="216882"/>
                    <a:pt x="280670" y="210967"/>
                  </a:cubicBezTo>
                  <a:lnTo>
                    <a:pt x="280670" y="193791"/>
                  </a:lnTo>
                  <a:lnTo>
                    <a:pt x="280670" y="192721"/>
                  </a:lnTo>
                  <a:cubicBezTo>
                    <a:pt x="280670" y="183598"/>
                    <a:pt x="288178" y="176614"/>
                    <a:pt x="296777" y="176614"/>
                  </a:cubicBezTo>
                  <a:cubicBezTo>
                    <a:pt x="305900" y="176614"/>
                    <a:pt x="312884" y="184122"/>
                    <a:pt x="312884" y="192721"/>
                  </a:cubicBezTo>
                  <a:lnTo>
                    <a:pt x="312339" y="302239"/>
                  </a:lnTo>
                  <a:cubicBezTo>
                    <a:pt x="312339" y="308677"/>
                    <a:pt x="317708" y="314046"/>
                    <a:pt x="323623" y="314046"/>
                  </a:cubicBezTo>
                  <a:cubicBezTo>
                    <a:pt x="330061" y="314046"/>
                    <a:pt x="334906" y="308677"/>
                    <a:pt x="335431" y="302763"/>
                  </a:cubicBezTo>
                  <a:lnTo>
                    <a:pt x="336500" y="191650"/>
                  </a:lnTo>
                  <a:cubicBezTo>
                    <a:pt x="337046" y="170174"/>
                    <a:pt x="319323" y="151928"/>
                    <a:pt x="297302" y="151928"/>
                  </a:cubicBezTo>
                  <a:close/>
                </a:path>
              </a:pathLst>
            </a:custGeom>
            <a:solidFill>
              <a:srgbClr val="000000"/>
            </a:solidFill>
            <a:ln w="5334" cap="flat">
              <a:noFill/>
              <a:prstDash val="solid"/>
              <a:miter/>
            </a:ln>
          </p:spPr>
          <p:txBody>
            <a:bodyPr rtlCol="0" anchor="ctr"/>
            <a:lstStyle/>
            <a:p>
              <a:endParaRPr lang="en-US"/>
            </a:p>
          </p:txBody>
        </p:sp>
        <p:sp>
          <p:nvSpPr>
            <p:cNvPr id="198" name="Freeform 197">
              <a:extLst>
                <a:ext uri="{FF2B5EF4-FFF2-40B4-BE49-F238E27FC236}">
                  <a16:creationId xmlns:a16="http://schemas.microsoft.com/office/drawing/2014/main" id="{02D93B3A-6C16-0243-AE7A-D6B9C9AD162C}"/>
                </a:ext>
              </a:extLst>
            </p:cNvPr>
            <p:cNvSpPr/>
            <p:nvPr/>
          </p:nvSpPr>
          <p:spPr>
            <a:xfrm>
              <a:off x="4389428" y="3049062"/>
              <a:ext cx="145490" cy="76257"/>
            </a:xfrm>
            <a:custGeom>
              <a:avLst/>
              <a:gdLst>
                <a:gd name="connsiteX0" fmla="*/ 133683 w 145490"/>
                <a:gd name="connsiteY0" fmla="*/ 50460 h 76257"/>
                <a:gd name="connsiteX1" fmla="*/ 145491 w 145490"/>
                <a:gd name="connsiteY1" fmla="*/ 38653 h 76257"/>
                <a:gd name="connsiteX2" fmla="*/ 133683 w 145490"/>
                <a:gd name="connsiteY2" fmla="*/ 26845 h 76257"/>
                <a:gd name="connsiteX3" fmla="*/ 74097 w 145490"/>
                <a:gd name="connsiteY3" fmla="*/ 26845 h 76257"/>
                <a:gd name="connsiteX4" fmla="*/ 38129 w 145490"/>
                <a:gd name="connsiteY4" fmla="*/ 0 h 76257"/>
                <a:gd name="connsiteX5" fmla="*/ 0 w 145490"/>
                <a:gd name="connsiteY5" fmla="*/ 38129 h 76257"/>
                <a:gd name="connsiteX6" fmla="*/ 38129 w 145490"/>
                <a:gd name="connsiteY6" fmla="*/ 76258 h 76257"/>
                <a:gd name="connsiteX7" fmla="*/ 74097 w 145490"/>
                <a:gd name="connsiteY7" fmla="*/ 49412 h 76257"/>
                <a:gd name="connsiteX8" fmla="*/ 133683 w 145490"/>
                <a:gd name="connsiteY8" fmla="*/ 49392 h 76257"/>
                <a:gd name="connsiteX9" fmla="*/ 38130 w 145490"/>
                <a:gd name="connsiteY9" fmla="*/ 53691 h 76257"/>
                <a:gd name="connsiteX10" fmla="*/ 23092 w 145490"/>
                <a:gd name="connsiteY10" fmla="*/ 38653 h 76257"/>
                <a:gd name="connsiteX11" fmla="*/ 38130 w 145490"/>
                <a:gd name="connsiteY11" fmla="*/ 23615 h 76257"/>
                <a:gd name="connsiteX12" fmla="*/ 53168 w 145490"/>
                <a:gd name="connsiteY12" fmla="*/ 38653 h 76257"/>
                <a:gd name="connsiteX13" fmla="*/ 38130 w 145490"/>
                <a:gd name="connsiteY13" fmla="*/ 53691 h 76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5490" h="76257">
                  <a:moveTo>
                    <a:pt x="133683" y="50460"/>
                  </a:moveTo>
                  <a:cubicBezTo>
                    <a:pt x="140121" y="50460"/>
                    <a:pt x="145491" y="45091"/>
                    <a:pt x="145491" y="38653"/>
                  </a:cubicBezTo>
                  <a:cubicBezTo>
                    <a:pt x="145491" y="32214"/>
                    <a:pt x="140121" y="26845"/>
                    <a:pt x="133683" y="26845"/>
                  </a:cubicBezTo>
                  <a:lnTo>
                    <a:pt x="74097" y="26845"/>
                  </a:lnTo>
                  <a:cubicBezTo>
                    <a:pt x="69274" y="11284"/>
                    <a:pt x="54760" y="0"/>
                    <a:pt x="38129" y="0"/>
                  </a:cubicBezTo>
                  <a:cubicBezTo>
                    <a:pt x="17198" y="0"/>
                    <a:pt x="0" y="17177"/>
                    <a:pt x="0" y="38129"/>
                  </a:cubicBezTo>
                  <a:cubicBezTo>
                    <a:pt x="0" y="59060"/>
                    <a:pt x="17177" y="76258"/>
                    <a:pt x="38129" y="76258"/>
                  </a:cubicBezTo>
                  <a:cubicBezTo>
                    <a:pt x="55306" y="76258"/>
                    <a:pt x="69274" y="64974"/>
                    <a:pt x="74097" y="49412"/>
                  </a:cubicBezTo>
                  <a:lnTo>
                    <a:pt x="133683" y="49392"/>
                  </a:lnTo>
                  <a:close/>
                  <a:moveTo>
                    <a:pt x="38130" y="53691"/>
                  </a:moveTo>
                  <a:cubicBezTo>
                    <a:pt x="30076" y="53691"/>
                    <a:pt x="23092" y="46706"/>
                    <a:pt x="23092" y="38653"/>
                  </a:cubicBezTo>
                  <a:cubicBezTo>
                    <a:pt x="23092" y="30599"/>
                    <a:pt x="30076" y="23615"/>
                    <a:pt x="38130" y="23615"/>
                  </a:cubicBezTo>
                  <a:cubicBezTo>
                    <a:pt x="46183" y="23615"/>
                    <a:pt x="53168" y="30599"/>
                    <a:pt x="53168" y="38653"/>
                  </a:cubicBezTo>
                  <a:cubicBezTo>
                    <a:pt x="53147" y="47252"/>
                    <a:pt x="46183" y="53691"/>
                    <a:pt x="38130" y="53691"/>
                  </a:cubicBezTo>
                  <a:close/>
                </a:path>
              </a:pathLst>
            </a:custGeom>
            <a:solidFill>
              <a:srgbClr val="000000"/>
            </a:solidFill>
            <a:ln w="5334" cap="flat">
              <a:noFill/>
              <a:prstDash val="solid"/>
              <a:miter/>
            </a:ln>
          </p:spPr>
          <p:txBody>
            <a:bodyPr rtlCol="0" anchor="ctr"/>
            <a:lstStyle/>
            <a:p>
              <a:endParaRPr lang="en-US"/>
            </a:p>
          </p:txBody>
        </p:sp>
        <p:sp>
          <p:nvSpPr>
            <p:cNvPr id="199" name="Freeform 198">
              <a:extLst>
                <a:ext uri="{FF2B5EF4-FFF2-40B4-BE49-F238E27FC236}">
                  <a16:creationId xmlns:a16="http://schemas.microsoft.com/office/drawing/2014/main" id="{7111C707-1E8D-D894-3442-D34697797A0D}"/>
                </a:ext>
              </a:extLst>
            </p:cNvPr>
            <p:cNvSpPr/>
            <p:nvPr/>
          </p:nvSpPr>
          <p:spPr>
            <a:xfrm>
              <a:off x="4716416" y="3049585"/>
              <a:ext cx="145511" cy="77306"/>
            </a:xfrm>
            <a:custGeom>
              <a:avLst/>
              <a:gdLst>
                <a:gd name="connsiteX0" fmla="*/ 107362 w 145511"/>
                <a:gd name="connsiteY0" fmla="*/ 1 h 77306"/>
                <a:gd name="connsiteX1" fmla="*/ 71393 w 145511"/>
                <a:gd name="connsiteY1" fmla="*/ 26846 h 77306"/>
                <a:gd name="connsiteX2" fmla="*/ 11808 w 145511"/>
                <a:gd name="connsiteY2" fmla="*/ 26846 h 77306"/>
                <a:gd name="connsiteX3" fmla="*/ 0 w 145511"/>
                <a:gd name="connsiteY3" fmla="*/ 38653 h 77306"/>
                <a:gd name="connsiteX4" fmla="*/ 11808 w 145511"/>
                <a:gd name="connsiteY4" fmla="*/ 50461 h 77306"/>
                <a:gd name="connsiteX5" fmla="*/ 71415 w 145511"/>
                <a:gd name="connsiteY5" fmla="*/ 50461 h 77306"/>
                <a:gd name="connsiteX6" fmla="*/ 107383 w 145511"/>
                <a:gd name="connsiteY6" fmla="*/ 77306 h 77306"/>
                <a:gd name="connsiteX7" fmla="*/ 145512 w 145511"/>
                <a:gd name="connsiteY7" fmla="*/ 39177 h 77306"/>
                <a:gd name="connsiteX8" fmla="*/ 107362 w 145511"/>
                <a:gd name="connsiteY8" fmla="*/ 0 h 77306"/>
                <a:gd name="connsiteX9" fmla="*/ 107362 w 145511"/>
                <a:gd name="connsiteY9" fmla="*/ 53166 h 77306"/>
                <a:gd name="connsiteX10" fmla="*/ 92324 w 145511"/>
                <a:gd name="connsiteY10" fmla="*/ 38129 h 77306"/>
                <a:gd name="connsiteX11" fmla="*/ 107362 w 145511"/>
                <a:gd name="connsiteY11" fmla="*/ 23091 h 77306"/>
                <a:gd name="connsiteX12" fmla="*/ 122399 w 145511"/>
                <a:gd name="connsiteY12" fmla="*/ 38129 h 77306"/>
                <a:gd name="connsiteX13" fmla="*/ 107362 w 145511"/>
                <a:gd name="connsiteY13" fmla="*/ 53166 h 77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5511" h="77306">
                  <a:moveTo>
                    <a:pt x="107362" y="1"/>
                  </a:moveTo>
                  <a:cubicBezTo>
                    <a:pt x="90185" y="1"/>
                    <a:pt x="76217" y="11284"/>
                    <a:pt x="71393" y="26846"/>
                  </a:cubicBezTo>
                  <a:lnTo>
                    <a:pt x="11808" y="26846"/>
                  </a:lnTo>
                  <a:cubicBezTo>
                    <a:pt x="5369" y="26846"/>
                    <a:pt x="0" y="32215"/>
                    <a:pt x="0" y="38653"/>
                  </a:cubicBezTo>
                  <a:cubicBezTo>
                    <a:pt x="0" y="45092"/>
                    <a:pt x="5369" y="50461"/>
                    <a:pt x="11808" y="50461"/>
                  </a:cubicBezTo>
                  <a:lnTo>
                    <a:pt x="71415" y="50461"/>
                  </a:lnTo>
                  <a:cubicBezTo>
                    <a:pt x="76238" y="66023"/>
                    <a:pt x="90752" y="77306"/>
                    <a:pt x="107383" y="77306"/>
                  </a:cubicBezTo>
                  <a:cubicBezTo>
                    <a:pt x="128314" y="77306"/>
                    <a:pt x="145512" y="60130"/>
                    <a:pt x="145512" y="39177"/>
                  </a:cubicBezTo>
                  <a:cubicBezTo>
                    <a:pt x="145491" y="18268"/>
                    <a:pt x="128314" y="0"/>
                    <a:pt x="107362" y="0"/>
                  </a:cubicBezTo>
                  <a:close/>
                  <a:moveTo>
                    <a:pt x="107362" y="53166"/>
                  </a:moveTo>
                  <a:cubicBezTo>
                    <a:pt x="99308" y="53166"/>
                    <a:pt x="92324" y="46182"/>
                    <a:pt x="92324" y="38129"/>
                  </a:cubicBezTo>
                  <a:cubicBezTo>
                    <a:pt x="92324" y="30075"/>
                    <a:pt x="99308" y="23091"/>
                    <a:pt x="107362" y="23091"/>
                  </a:cubicBezTo>
                  <a:cubicBezTo>
                    <a:pt x="115415" y="23091"/>
                    <a:pt x="122399" y="30075"/>
                    <a:pt x="122399" y="38129"/>
                  </a:cubicBezTo>
                  <a:cubicBezTo>
                    <a:pt x="122399" y="46728"/>
                    <a:pt x="115961" y="53166"/>
                    <a:pt x="107362" y="53166"/>
                  </a:cubicBezTo>
                  <a:close/>
                </a:path>
              </a:pathLst>
            </a:custGeom>
            <a:solidFill>
              <a:srgbClr val="000000"/>
            </a:solidFill>
            <a:ln w="5334" cap="flat">
              <a:noFill/>
              <a:prstDash val="solid"/>
              <a:miter/>
            </a:ln>
          </p:spPr>
          <p:txBody>
            <a:bodyPr rtlCol="0" anchor="ctr"/>
            <a:lstStyle/>
            <a:p>
              <a:endParaRPr lang="en-US"/>
            </a:p>
          </p:txBody>
        </p:sp>
        <p:sp>
          <p:nvSpPr>
            <p:cNvPr id="200" name="Freeform 199">
              <a:extLst>
                <a:ext uri="{FF2B5EF4-FFF2-40B4-BE49-F238E27FC236}">
                  <a16:creationId xmlns:a16="http://schemas.microsoft.com/office/drawing/2014/main" id="{B867ACDB-82F0-2402-8AD2-E13332404A7C}"/>
                </a:ext>
              </a:extLst>
            </p:cNvPr>
            <p:cNvSpPr/>
            <p:nvPr/>
          </p:nvSpPr>
          <p:spPr>
            <a:xfrm>
              <a:off x="4588049" y="2851479"/>
              <a:ext cx="76275" cy="145511"/>
            </a:xfrm>
            <a:custGeom>
              <a:avLst/>
              <a:gdLst>
                <a:gd name="connsiteX0" fmla="*/ 25815 w 76275"/>
                <a:gd name="connsiteY0" fmla="*/ 74097 h 145511"/>
                <a:gd name="connsiteX1" fmla="*/ 25815 w 76275"/>
                <a:gd name="connsiteY1" fmla="*/ 133704 h 145511"/>
                <a:gd name="connsiteX2" fmla="*/ 37622 w 76275"/>
                <a:gd name="connsiteY2" fmla="*/ 145512 h 145511"/>
                <a:gd name="connsiteX3" fmla="*/ 49430 w 76275"/>
                <a:gd name="connsiteY3" fmla="*/ 133704 h 145511"/>
                <a:gd name="connsiteX4" fmla="*/ 49430 w 76275"/>
                <a:gd name="connsiteY4" fmla="*/ 74097 h 145511"/>
                <a:gd name="connsiteX5" fmla="*/ 76275 w 76275"/>
                <a:gd name="connsiteY5" fmla="*/ 38129 h 145511"/>
                <a:gd name="connsiteX6" fmla="*/ 38146 w 76275"/>
                <a:gd name="connsiteY6" fmla="*/ 0 h 145511"/>
                <a:gd name="connsiteX7" fmla="*/ 18 w 76275"/>
                <a:gd name="connsiteY7" fmla="*/ 38129 h 145511"/>
                <a:gd name="connsiteX8" fmla="*/ 25814 w 76275"/>
                <a:gd name="connsiteY8" fmla="*/ 74097 h 145511"/>
                <a:gd name="connsiteX9" fmla="*/ 37622 w 76275"/>
                <a:gd name="connsiteY9" fmla="*/ 23091 h 145511"/>
                <a:gd name="connsiteX10" fmla="*/ 52660 w 76275"/>
                <a:gd name="connsiteY10" fmla="*/ 38129 h 145511"/>
                <a:gd name="connsiteX11" fmla="*/ 37622 w 76275"/>
                <a:gd name="connsiteY11" fmla="*/ 53166 h 145511"/>
                <a:gd name="connsiteX12" fmla="*/ 22585 w 76275"/>
                <a:gd name="connsiteY12" fmla="*/ 38129 h 145511"/>
                <a:gd name="connsiteX13" fmla="*/ 37622 w 76275"/>
                <a:gd name="connsiteY13" fmla="*/ 23091 h 145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275" h="145511">
                  <a:moveTo>
                    <a:pt x="25815" y="74097"/>
                  </a:moveTo>
                  <a:lnTo>
                    <a:pt x="25815" y="133704"/>
                  </a:lnTo>
                  <a:cubicBezTo>
                    <a:pt x="25815" y="140143"/>
                    <a:pt x="31184" y="145512"/>
                    <a:pt x="37622" y="145512"/>
                  </a:cubicBezTo>
                  <a:cubicBezTo>
                    <a:pt x="44061" y="145512"/>
                    <a:pt x="49430" y="140143"/>
                    <a:pt x="49430" y="133704"/>
                  </a:cubicBezTo>
                  <a:lnTo>
                    <a:pt x="49430" y="74097"/>
                  </a:lnTo>
                  <a:cubicBezTo>
                    <a:pt x="64992" y="69274"/>
                    <a:pt x="76275" y="54760"/>
                    <a:pt x="76275" y="38129"/>
                  </a:cubicBezTo>
                  <a:cubicBezTo>
                    <a:pt x="76275" y="17198"/>
                    <a:pt x="59099" y="0"/>
                    <a:pt x="38146" y="0"/>
                  </a:cubicBezTo>
                  <a:cubicBezTo>
                    <a:pt x="17216" y="0"/>
                    <a:pt x="18" y="17177"/>
                    <a:pt x="18" y="38129"/>
                  </a:cubicBezTo>
                  <a:cubicBezTo>
                    <a:pt x="-507" y="55306"/>
                    <a:pt x="10777" y="69253"/>
                    <a:pt x="25814" y="74097"/>
                  </a:cubicBezTo>
                  <a:close/>
                  <a:moveTo>
                    <a:pt x="37622" y="23091"/>
                  </a:moveTo>
                  <a:cubicBezTo>
                    <a:pt x="45676" y="23091"/>
                    <a:pt x="52660" y="30075"/>
                    <a:pt x="52660" y="38129"/>
                  </a:cubicBezTo>
                  <a:cubicBezTo>
                    <a:pt x="52660" y="46182"/>
                    <a:pt x="45676" y="53166"/>
                    <a:pt x="37622" y="53166"/>
                  </a:cubicBezTo>
                  <a:cubicBezTo>
                    <a:pt x="29569" y="53166"/>
                    <a:pt x="22585" y="46182"/>
                    <a:pt x="22585" y="38129"/>
                  </a:cubicBezTo>
                  <a:cubicBezTo>
                    <a:pt x="22585" y="30075"/>
                    <a:pt x="29569" y="23091"/>
                    <a:pt x="37622" y="23091"/>
                  </a:cubicBezTo>
                  <a:close/>
                </a:path>
              </a:pathLst>
            </a:custGeom>
            <a:solidFill>
              <a:srgbClr val="000000"/>
            </a:solidFill>
            <a:ln w="5334" cap="flat">
              <a:noFill/>
              <a:prstDash val="solid"/>
              <a:miter/>
            </a:ln>
          </p:spPr>
          <p:txBody>
            <a:bodyPr rtlCol="0" anchor="ctr"/>
            <a:lstStyle/>
            <a:p>
              <a:endParaRPr lang="en-US"/>
            </a:p>
          </p:txBody>
        </p:sp>
        <p:sp>
          <p:nvSpPr>
            <p:cNvPr id="201" name="Freeform 200">
              <a:extLst>
                <a:ext uri="{FF2B5EF4-FFF2-40B4-BE49-F238E27FC236}">
                  <a16:creationId xmlns:a16="http://schemas.microsoft.com/office/drawing/2014/main" id="{03EEA9FE-8BA8-FC69-B0AF-7F286D523B88}"/>
                </a:ext>
              </a:extLst>
            </p:cNvPr>
            <p:cNvSpPr/>
            <p:nvPr/>
          </p:nvSpPr>
          <p:spPr>
            <a:xfrm>
              <a:off x="4446853" y="2909992"/>
              <a:ext cx="117589" cy="117049"/>
            </a:xfrm>
            <a:custGeom>
              <a:avLst/>
              <a:gdLst>
                <a:gd name="connsiteX0" fmla="*/ 38674 w 117589"/>
                <a:gd name="connsiteY0" fmla="*/ 75712 h 117049"/>
                <a:gd name="connsiteX1" fmla="*/ 55851 w 117589"/>
                <a:gd name="connsiteY1" fmla="*/ 71413 h 117049"/>
                <a:gd name="connsiteX2" fmla="*/ 98258 w 117589"/>
                <a:gd name="connsiteY2" fmla="*/ 113820 h 117049"/>
                <a:gd name="connsiteX3" fmla="*/ 106312 w 117589"/>
                <a:gd name="connsiteY3" fmla="*/ 117050 h 117049"/>
                <a:gd name="connsiteX4" fmla="*/ 114365 w 117589"/>
                <a:gd name="connsiteY4" fmla="*/ 113820 h 117049"/>
                <a:gd name="connsiteX5" fmla="*/ 114365 w 117589"/>
                <a:gd name="connsiteY5" fmla="*/ 97712 h 117049"/>
                <a:gd name="connsiteX6" fmla="*/ 71958 w 117589"/>
                <a:gd name="connsiteY6" fmla="*/ 55306 h 117049"/>
                <a:gd name="connsiteX7" fmla="*/ 76258 w 117589"/>
                <a:gd name="connsiteY7" fmla="*/ 38129 h 117049"/>
                <a:gd name="connsiteX8" fmla="*/ 38129 w 117589"/>
                <a:gd name="connsiteY8" fmla="*/ 0 h 117049"/>
                <a:gd name="connsiteX9" fmla="*/ 0 w 117589"/>
                <a:gd name="connsiteY9" fmla="*/ 38129 h 117049"/>
                <a:gd name="connsiteX10" fmla="*/ 38674 w 117589"/>
                <a:gd name="connsiteY10" fmla="*/ 75712 h 117049"/>
                <a:gd name="connsiteX11" fmla="*/ 38674 w 117589"/>
                <a:gd name="connsiteY11" fmla="*/ 22567 h 117049"/>
                <a:gd name="connsiteX12" fmla="*/ 53712 w 117589"/>
                <a:gd name="connsiteY12" fmla="*/ 37605 h 117049"/>
                <a:gd name="connsiteX13" fmla="*/ 38674 w 117589"/>
                <a:gd name="connsiteY13" fmla="*/ 52642 h 117049"/>
                <a:gd name="connsiteX14" fmla="*/ 23637 w 117589"/>
                <a:gd name="connsiteY14" fmla="*/ 37605 h 117049"/>
                <a:gd name="connsiteX15" fmla="*/ 38674 w 117589"/>
                <a:gd name="connsiteY15" fmla="*/ 22567 h 117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7589" h="117049">
                  <a:moveTo>
                    <a:pt x="38674" y="75712"/>
                  </a:moveTo>
                  <a:cubicBezTo>
                    <a:pt x="45113" y="75712"/>
                    <a:pt x="51027" y="74097"/>
                    <a:pt x="55851" y="71413"/>
                  </a:cubicBezTo>
                  <a:lnTo>
                    <a:pt x="98258" y="113820"/>
                  </a:lnTo>
                  <a:cubicBezTo>
                    <a:pt x="100397" y="115959"/>
                    <a:pt x="103627" y="117050"/>
                    <a:pt x="106312" y="117050"/>
                  </a:cubicBezTo>
                  <a:cubicBezTo>
                    <a:pt x="109542" y="117050"/>
                    <a:pt x="112226" y="115980"/>
                    <a:pt x="114365" y="113820"/>
                  </a:cubicBezTo>
                  <a:cubicBezTo>
                    <a:pt x="118665" y="109520"/>
                    <a:pt x="118665" y="102012"/>
                    <a:pt x="114365" y="97712"/>
                  </a:cubicBezTo>
                  <a:lnTo>
                    <a:pt x="71958" y="55306"/>
                  </a:lnTo>
                  <a:cubicBezTo>
                    <a:pt x="74643" y="49936"/>
                    <a:pt x="76258" y="44022"/>
                    <a:pt x="76258" y="38129"/>
                  </a:cubicBezTo>
                  <a:cubicBezTo>
                    <a:pt x="76258" y="17198"/>
                    <a:pt x="59081" y="0"/>
                    <a:pt x="38129" y="0"/>
                  </a:cubicBezTo>
                  <a:cubicBezTo>
                    <a:pt x="17198" y="0"/>
                    <a:pt x="0" y="17177"/>
                    <a:pt x="0" y="38129"/>
                  </a:cubicBezTo>
                  <a:cubicBezTo>
                    <a:pt x="21" y="59060"/>
                    <a:pt x="17743" y="75712"/>
                    <a:pt x="38674" y="75712"/>
                  </a:cubicBezTo>
                  <a:close/>
                  <a:moveTo>
                    <a:pt x="38674" y="22567"/>
                  </a:moveTo>
                  <a:cubicBezTo>
                    <a:pt x="46728" y="22567"/>
                    <a:pt x="53712" y="29551"/>
                    <a:pt x="53712" y="37605"/>
                  </a:cubicBezTo>
                  <a:cubicBezTo>
                    <a:pt x="53712" y="45658"/>
                    <a:pt x="46728" y="52642"/>
                    <a:pt x="38674" y="52642"/>
                  </a:cubicBezTo>
                  <a:cubicBezTo>
                    <a:pt x="30621" y="52642"/>
                    <a:pt x="23637" y="45658"/>
                    <a:pt x="23637" y="37605"/>
                  </a:cubicBezTo>
                  <a:cubicBezTo>
                    <a:pt x="23658" y="29530"/>
                    <a:pt x="30621" y="22567"/>
                    <a:pt x="38674" y="22567"/>
                  </a:cubicBezTo>
                  <a:close/>
                </a:path>
              </a:pathLst>
            </a:custGeom>
            <a:solidFill>
              <a:srgbClr val="000000"/>
            </a:solidFill>
            <a:ln w="5334" cap="flat">
              <a:noFill/>
              <a:prstDash val="solid"/>
              <a:miter/>
            </a:ln>
          </p:spPr>
          <p:txBody>
            <a:bodyPr rtlCol="0" anchor="ctr"/>
            <a:lstStyle/>
            <a:p>
              <a:endParaRPr lang="en-US"/>
            </a:p>
          </p:txBody>
        </p:sp>
        <p:sp>
          <p:nvSpPr>
            <p:cNvPr id="202" name="Freeform 201">
              <a:extLst>
                <a:ext uri="{FF2B5EF4-FFF2-40B4-BE49-F238E27FC236}">
                  <a16:creationId xmlns:a16="http://schemas.microsoft.com/office/drawing/2014/main" id="{495B167E-5C33-DE46-6E93-61DFF41B3BAA}"/>
                </a:ext>
              </a:extLst>
            </p:cNvPr>
            <p:cNvSpPr/>
            <p:nvPr/>
          </p:nvSpPr>
          <p:spPr>
            <a:xfrm>
              <a:off x="4686873" y="2909446"/>
              <a:ext cx="117044" cy="117595"/>
            </a:xfrm>
            <a:custGeom>
              <a:avLst/>
              <a:gdLst>
                <a:gd name="connsiteX0" fmla="*/ 11279 w 117044"/>
                <a:gd name="connsiteY0" fmla="*/ 117595 h 117595"/>
                <a:gd name="connsiteX1" fmla="*/ 19332 w 117044"/>
                <a:gd name="connsiteY1" fmla="*/ 114365 h 117595"/>
                <a:gd name="connsiteX2" fmla="*/ 61739 w 117044"/>
                <a:gd name="connsiteY2" fmla="*/ 71958 h 117595"/>
                <a:gd name="connsiteX3" fmla="*/ 78916 w 117044"/>
                <a:gd name="connsiteY3" fmla="*/ 76258 h 117595"/>
                <a:gd name="connsiteX4" fmla="*/ 117045 w 117044"/>
                <a:gd name="connsiteY4" fmla="*/ 38129 h 117595"/>
                <a:gd name="connsiteX5" fmla="*/ 78916 w 117044"/>
                <a:gd name="connsiteY5" fmla="*/ 0 h 117595"/>
                <a:gd name="connsiteX6" fmla="*/ 40787 w 117044"/>
                <a:gd name="connsiteY6" fmla="*/ 38129 h 117595"/>
                <a:gd name="connsiteX7" fmla="*/ 45087 w 117044"/>
                <a:gd name="connsiteY7" fmla="*/ 55306 h 117595"/>
                <a:gd name="connsiteX8" fmla="*/ 3225 w 117044"/>
                <a:gd name="connsiteY8" fmla="*/ 97733 h 117595"/>
                <a:gd name="connsiteX9" fmla="*/ 3225 w 117044"/>
                <a:gd name="connsiteY9" fmla="*/ 113840 h 117595"/>
                <a:gd name="connsiteX10" fmla="*/ 11278 w 117044"/>
                <a:gd name="connsiteY10" fmla="*/ 117595 h 117595"/>
                <a:gd name="connsiteX11" fmla="*/ 78940 w 117044"/>
                <a:gd name="connsiteY11" fmla="*/ 23111 h 117595"/>
                <a:gd name="connsiteX12" fmla="*/ 93977 w 117044"/>
                <a:gd name="connsiteY12" fmla="*/ 38148 h 117595"/>
                <a:gd name="connsiteX13" fmla="*/ 78940 w 117044"/>
                <a:gd name="connsiteY13" fmla="*/ 53186 h 117595"/>
                <a:gd name="connsiteX14" fmla="*/ 63902 w 117044"/>
                <a:gd name="connsiteY14" fmla="*/ 38148 h 117595"/>
                <a:gd name="connsiteX15" fmla="*/ 78940 w 117044"/>
                <a:gd name="connsiteY15" fmla="*/ 23111 h 117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7044" h="117595">
                  <a:moveTo>
                    <a:pt x="11279" y="117595"/>
                  </a:moveTo>
                  <a:cubicBezTo>
                    <a:pt x="14509" y="117595"/>
                    <a:pt x="17193" y="116526"/>
                    <a:pt x="19332" y="114365"/>
                  </a:cubicBezTo>
                  <a:lnTo>
                    <a:pt x="61739" y="71958"/>
                  </a:lnTo>
                  <a:cubicBezTo>
                    <a:pt x="67108" y="74643"/>
                    <a:pt x="73023" y="76258"/>
                    <a:pt x="78916" y="76258"/>
                  </a:cubicBezTo>
                  <a:cubicBezTo>
                    <a:pt x="99847" y="76258"/>
                    <a:pt x="117045" y="59081"/>
                    <a:pt x="117045" y="38129"/>
                  </a:cubicBezTo>
                  <a:cubicBezTo>
                    <a:pt x="117045" y="17198"/>
                    <a:pt x="99868" y="0"/>
                    <a:pt x="78916" y="0"/>
                  </a:cubicBezTo>
                  <a:cubicBezTo>
                    <a:pt x="57985" y="0"/>
                    <a:pt x="40787" y="17177"/>
                    <a:pt x="40787" y="38129"/>
                  </a:cubicBezTo>
                  <a:cubicBezTo>
                    <a:pt x="40787" y="44567"/>
                    <a:pt x="42402" y="50482"/>
                    <a:pt x="45087" y="55306"/>
                  </a:cubicBezTo>
                  <a:lnTo>
                    <a:pt x="3225" y="97733"/>
                  </a:lnTo>
                  <a:cubicBezTo>
                    <a:pt x="-1075" y="102033"/>
                    <a:pt x="-1075" y="109541"/>
                    <a:pt x="3225" y="113840"/>
                  </a:cubicBezTo>
                  <a:cubicBezTo>
                    <a:pt x="5364" y="116525"/>
                    <a:pt x="8048" y="117595"/>
                    <a:pt x="11278" y="117595"/>
                  </a:cubicBezTo>
                  <a:close/>
                  <a:moveTo>
                    <a:pt x="78940" y="23111"/>
                  </a:moveTo>
                  <a:cubicBezTo>
                    <a:pt x="86993" y="23111"/>
                    <a:pt x="93977" y="30095"/>
                    <a:pt x="93977" y="38148"/>
                  </a:cubicBezTo>
                  <a:cubicBezTo>
                    <a:pt x="93977" y="46202"/>
                    <a:pt x="86993" y="53186"/>
                    <a:pt x="78940" y="53186"/>
                  </a:cubicBezTo>
                  <a:cubicBezTo>
                    <a:pt x="70886" y="53186"/>
                    <a:pt x="63902" y="46202"/>
                    <a:pt x="63902" y="38148"/>
                  </a:cubicBezTo>
                  <a:cubicBezTo>
                    <a:pt x="63902" y="30074"/>
                    <a:pt x="70886" y="23111"/>
                    <a:pt x="78940" y="23111"/>
                  </a:cubicBezTo>
                  <a:close/>
                </a:path>
              </a:pathLst>
            </a:custGeom>
            <a:solidFill>
              <a:srgbClr val="000000"/>
            </a:solidFill>
            <a:ln w="5334" cap="flat">
              <a:noFill/>
              <a:prstDash val="solid"/>
              <a:miter/>
            </a:ln>
          </p:spPr>
          <p:txBody>
            <a:bodyPr rtlCol="0" anchor="ctr"/>
            <a:lstStyle/>
            <a:p>
              <a:endParaRPr lang="en-US"/>
            </a:p>
          </p:txBody>
        </p:sp>
      </p:grpSp>
      <p:grpSp>
        <p:nvGrpSpPr>
          <p:cNvPr id="203" name="Graphic 23">
            <a:extLst>
              <a:ext uri="{FF2B5EF4-FFF2-40B4-BE49-F238E27FC236}">
                <a16:creationId xmlns:a16="http://schemas.microsoft.com/office/drawing/2014/main" id="{39CBE290-E188-F853-F2B4-2E51FF6DBE82}"/>
              </a:ext>
            </a:extLst>
          </p:cNvPr>
          <p:cNvGrpSpPr/>
          <p:nvPr/>
        </p:nvGrpSpPr>
        <p:grpSpPr>
          <a:xfrm>
            <a:off x="4404197" y="3677922"/>
            <a:ext cx="442948" cy="442947"/>
            <a:chOff x="4404197" y="3900670"/>
            <a:chExt cx="442948" cy="442947"/>
          </a:xfrm>
          <a:solidFill>
            <a:srgbClr val="000000"/>
          </a:solidFill>
        </p:grpSpPr>
        <p:sp>
          <p:nvSpPr>
            <p:cNvPr id="204" name="Freeform 203">
              <a:extLst>
                <a:ext uri="{FF2B5EF4-FFF2-40B4-BE49-F238E27FC236}">
                  <a16:creationId xmlns:a16="http://schemas.microsoft.com/office/drawing/2014/main" id="{6D3DB4D7-4457-08BA-7EA6-02A99ABF7CC5}"/>
                </a:ext>
              </a:extLst>
            </p:cNvPr>
            <p:cNvSpPr/>
            <p:nvPr/>
          </p:nvSpPr>
          <p:spPr>
            <a:xfrm>
              <a:off x="4484735" y="3900670"/>
              <a:ext cx="362411" cy="362411"/>
            </a:xfrm>
            <a:custGeom>
              <a:avLst/>
              <a:gdLst>
                <a:gd name="connsiteX0" fmla="*/ 199619 w 362411"/>
                <a:gd name="connsiteY0" fmla="*/ 362411 h 362411"/>
                <a:gd name="connsiteX1" fmla="*/ 194796 w 362411"/>
                <a:gd name="connsiteY1" fmla="*/ 362411 h 362411"/>
                <a:gd name="connsiteX2" fmla="*/ 184729 w 362411"/>
                <a:gd name="connsiteY2" fmla="*/ 352344 h 362411"/>
                <a:gd name="connsiteX3" fmla="*/ 194796 w 362411"/>
                <a:gd name="connsiteY3" fmla="*/ 342277 h 362411"/>
                <a:gd name="connsiteX4" fmla="*/ 199619 w 362411"/>
                <a:gd name="connsiteY4" fmla="*/ 342277 h 362411"/>
                <a:gd name="connsiteX5" fmla="*/ 199619 w 362411"/>
                <a:gd name="connsiteY5" fmla="*/ 306036 h 362411"/>
                <a:gd name="connsiteX6" fmla="*/ 207421 w 362411"/>
                <a:gd name="connsiteY6" fmla="*/ 296242 h 362411"/>
                <a:gd name="connsiteX7" fmla="*/ 244123 w 362411"/>
                <a:gd name="connsiteY7" fmla="*/ 281288 h 362411"/>
                <a:gd name="connsiteX8" fmla="*/ 256581 w 362411"/>
                <a:gd name="connsiteY8" fmla="*/ 282714 h 362411"/>
                <a:gd name="connsiteX9" fmla="*/ 282021 w 362411"/>
                <a:gd name="connsiteY9" fmla="*/ 308154 h 362411"/>
                <a:gd name="connsiteX10" fmla="*/ 308153 w 362411"/>
                <a:gd name="connsiteY10" fmla="*/ 282022 h 362411"/>
                <a:gd name="connsiteX11" fmla="*/ 282713 w 362411"/>
                <a:gd name="connsiteY11" fmla="*/ 256582 h 362411"/>
                <a:gd name="connsiteX12" fmla="*/ 281287 w 362411"/>
                <a:gd name="connsiteY12" fmla="*/ 244124 h 362411"/>
                <a:gd name="connsiteX13" fmla="*/ 296409 w 362411"/>
                <a:gd name="connsiteY13" fmla="*/ 207485 h 362411"/>
                <a:gd name="connsiteX14" fmla="*/ 306224 w 362411"/>
                <a:gd name="connsiteY14" fmla="*/ 199620 h 362411"/>
                <a:gd name="connsiteX15" fmla="*/ 342276 w 362411"/>
                <a:gd name="connsiteY15" fmla="*/ 199620 h 362411"/>
                <a:gd name="connsiteX16" fmla="*/ 342276 w 362411"/>
                <a:gd name="connsiteY16" fmla="*/ 162792 h 362411"/>
                <a:gd name="connsiteX17" fmla="*/ 306224 w 362411"/>
                <a:gd name="connsiteY17" fmla="*/ 162792 h 362411"/>
                <a:gd name="connsiteX18" fmla="*/ 296409 w 362411"/>
                <a:gd name="connsiteY18" fmla="*/ 154927 h 362411"/>
                <a:gd name="connsiteX19" fmla="*/ 281287 w 362411"/>
                <a:gd name="connsiteY19" fmla="*/ 118288 h 362411"/>
                <a:gd name="connsiteX20" fmla="*/ 282713 w 362411"/>
                <a:gd name="connsiteY20" fmla="*/ 105830 h 362411"/>
                <a:gd name="connsiteX21" fmla="*/ 308153 w 362411"/>
                <a:gd name="connsiteY21" fmla="*/ 80390 h 362411"/>
                <a:gd name="connsiteX22" fmla="*/ 282021 w 362411"/>
                <a:gd name="connsiteY22" fmla="*/ 54257 h 362411"/>
                <a:gd name="connsiteX23" fmla="*/ 256581 w 362411"/>
                <a:gd name="connsiteY23" fmla="*/ 79698 h 362411"/>
                <a:gd name="connsiteX24" fmla="*/ 244123 w 362411"/>
                <a:gd name="connsiteY24" fmla="*/ 81124 h 362411"/>
                <a:gd name="connsiteX25" fmla="*/ 207421 w 362411"/>
                <a:gd name="connsiteY25" fmla="*/ 66191 h 362411"/>
                <a:gd name="connsiteX26" fmla="*/ 199619 w 362411"/>
                <a:gd name="connsiteY26" fmla="*/ 56376 h 362411"/>
                <a:gd name="connsiteX27" fmla="*/ 199619 w 362411"/>
                <a:gd name="connsiteY27" fmla="*/ 20135 h 362411"/>
                <a:gd name="connsiteX28" fmla="*/ 162791 w 362411"/>
                <a:gd name="connsiteY28" fmla="*/ 20135 h 362411"/>
                <a:gd name="connsiteX29" fmla="*/ 162791 w 362411"/>
                <a:gd name="connsiteY29" fmla="*/ 56376 h 362411"/>
                <a:gd name="connsiteX30" fmla="*/ 154989 w 362411"/>
                <a:gd name="connsiteY30" fmla="*/ 66191 h 362411"/>
                <a:gd name="connsiteX31" fmla="*/ 118287 w 362411"/>
                <a:gd name="connsiteY31" fmla="*/ 81124 h 362411"/>
                <a:gd name="connsiteX32" fmla="*/ 105829 w 362411"/>
                <a:gd name="connsiteY32" fmla="*/ 79698 h 362411"/>
                <a:gd name="connsiteX33" fmla="*/ 80389 w 362411"/>
                <a:gd name="connsiteY33" fmla="*/ 54257 h 362411"/>
                <a:gd name="connsiteX34" fmla="*/ 54256 w 362411"/>
                <a:gd name="connsiteY34" fmla="*/ 80390 h 362411"/>
                <a:gd name="connsiteX35" fmla="*/ 79697 w 362411"/>
                <a:gd name="connsiteY35" fmla="*/ 105830 h 362411"/>
                <a:gd name="connsiteX36" fmla="*/ 81123 w 362411"/>
                <a:gd name="connsiteY36" fmla="*/ 118288 h 362411"/>
                <a:gd name="connsiteX37" fmla="*/ 66001 w 362411"/>
                <a:gd name="connsiteY37" fmla="*/ 154927 h 362411"/>
                <a:gd name="connsiteX38" fmla="*/ 56186 w 362411"/>
                <a:gd name="connsiteY38" fmla="*/ 162792 h 362411"/>
                <a:gd name="connsiteX39" fmla="*/ 20134 w 362411"/>
                <a:gd name="connsiteY39" fmla="*/ 162792 h 362411"/>
                <a:gd name="connsiteX40" fmla="*/ 20134 w 362411"/>
                <a:gd name="connsiteY40" fmla="*/ 167616 h 362411"/>
                <a:gd name="connsiteX41" fmla="*/ 10067 w 362411"/>
                <a:gd name="connsiteY41" fmla="*/ 177683 h 362411"/>
                <a:gd name="connsiteX42" fmla="*/ 0 w 362411"/>
                <a:gd name="connsiteY42" fmla="*/ 167616 h 362411"/>
                <a:gd name="connsiteX43" fmla="*/ 0 w 362411"/>
                <a:gd name="connsiteY43" fmla="*/ 162792 h 362411"/>
                <a:gd name="connsiteX44" fmla="*/ 20134 w 362411"/>
                <a:gd name="connsiteY44" fmla="*/ 142658 h 362411"/>
                <a:gd name="connsiteX45" fmla="*/ 48363 w 362411"/>
                <a:gd name="connsiteY45" fmla="*/ 142658 h 362411"/>
                <a:gd name="connsiteX46" fmla="*/ 59962 w 362411"/>
                <a:gd name="connsiteY46" fmla="*/ 114575 h 362411"/>
                <a:gd name="connsiteX47" fmla="*/ 39995 w 362411"/>
                <a:gd name="connsiteY47" fmla="*/ 94609 h 362411"/>
                <a:gd name="connsiteX48" fmla="*/ 39995 w 362411"/>
                <a:gd name="connsiteY48" fmla="*/ 66169 h 362411"/>
                <a:gd name="connsiteX49" fmla="*/ 66148 w 362411"/>
                <a:gd name="connsiteY49" fmla="*/ 40037 h 362411"/>
                <a:gd name="connsiteX50" fmla="*/ 66148 w 362411"/>
                <a:gd name="connsiteY50" fmla="*/ 40016 h 362411"/>
                <a:gd name="connsiteX51" fmla="*/ 80368 w 362411"/>
                <a:gd name="connsiteY51" fmla="*/ 34122 h 362411"/>
                <a:gd name="connsiteX52" fmla="*/ 94587 w 362411"/>
                <a:gd name="connsiteY52" fmla="*/ 40016 h 362411"/>
                <a:gd name="connsiteX53" fmla="*/ 114554 w 362411"/>
                <a:gd name="connsiteY53" fmla="*/ 59982 h 362411"/>
                <a:gd name="connsiteX54" fmla="*/ 114574 w 362411"/>
                <a:gd name="connsiteY54" fmla="*/ 59982 h 362411"/>
                <a:gd name="connsiteX55" fmla="*/ 142657 w 362411"/>
                <a:gd name="connsiteY55" fmla="*/ 48594 h 362411"/>
                <a:gd name="connsiteX56" fmla="*/ 142657 w 362411"/>
                <a:gd name="connsiteY56" fmla="*/ 20134 h 362411"/>
                <a:gd name="connsiteX57" fmla="*/ 162791 w 362411"/>
                <a:gd name="connsiteY57" fmla="*/ 0 h 362411"/>
                <a:gd name="connsiteX58" fmla="*/ 199641 w 362411"/>
                <a:gd name="connsiteY58" fmla="*/ 0 h 362411"/>
                <a:gd name="connsiteX59" fmla="*/ 199620 w 362411"/>
                <a:gd name="connsiteY59" fmla="*/ 0 h 362411"/>
                <a:gd name="connsiteX60" fmla="*/ 219754 w 362411"/>
                <a:gd name="connsiteY60" fmla="*/ 20134 h 362411"/>
                <a:gd name="connsiteX61" fmla="*/ 219754 w 362411"/>
                <a:gd name="connsiteY61" fmla="*/ 48594 h 362411"/>
                <a:gd name="connsiteX62" fmla="*/ 247815 w 362411"/>
                <a:gd name="connsiteY62" fmla="*/ 59982 h 362411"/>
                <a:gd name="connsiteX63" fmla="*/ 267782 w 362411"/>
                <a:gd name="connsiteY63" fmla="*/ 39995 h 362411"/>
                <a:gd name="connsiteX64" fmla="*/ 296242 w 362411"/>
                <a:gd name="connsiteY64" fmla="*/ 39995 h 362411"/>
                <a:gd name="connsiteX65" fmla="*/ 322416 w 362411"/>
                <a:gd name="connsiteY65" fmla="*/ 66148 h 362411"/>
                <a:gd name="connsiteX66" fmla="*/ 322416 w 362411"/>
                <a:gd name="connsiteY66" fmla="*/ 94609 h 362411"/>
                <a:gd name="connsiteX67" fmla="*/ 302450 w 362411"/>
                <a:gd name="connsiteY67" fmla="*/ 114575 h 362411"/>
                <a:gd name="connsiteX68" fmla="*/ 314048 w 362411"/>
                <a:gd name="connsiteY68" fmla="*/ 142658 h 362411"/>
                <a:gd name="connsiteX69" fmla="*/ 342278 w 362411"/>
                <a:gd name="connsiteY69" fmla="*/ 142658 h 362411"/>
                <a:gd name="connsiteX70" fmla="*/ 362411 w 362411"/>
                <a:gd name="connsiteY70" fmla="*/ 162792 h 362411"/>
                <a:gd name="connsiteX71" fmla="*/ 362411 w 362411"/>
                <a:gd name="connsiteY71" fmla="*/ 199641 h 362411"/>
                <a:gd name="connsiteX72" fmla="*/ 362411 w 362411"/>
                <a:gd name="connsiteY72" fmla="*/ 199620 h 362411"/>
                <a:gd name="connsiteX73" fmla="*/ 342278 w 362411"/>
                <a:gd name="connsiteY73" fmla="*/ 219754 h 362411"/>
                <a:gd name="connsiteX74" fmla="*/ 314048 w 362411"/>
                <a:gd name="connsiteY74" fmla="*/ 219754 h 362411"/>
                <a:gd name="connsiteX75" fmla="*/ 302450 w 362411"/>
                <a:gd name="connsiteY75" fmla="*/ 247837 h 362411"/>
                <a:gd name="connsiteX76" fmla="*/ 322416 w 362411"/>
                <a:gd name="connsiteY76" fmla="*/ 267782 h 362411"/>
                <a:gd name="connsiteX77" fmla="*/ 322416 w 362411"/>
                <a:gd name="connsiteY77" fmla="*/ 296242 h 362411"/>
                <a:gd name="connsiteX78" fmla="*/ 296263 w 362411"/>
                <a:gd name="connsiteY78" fmla="*/ 322416 h 362411"/>
                <a:gd name="connsiteX79" fmla="*/ 267803 w 362411"/>
                <a:gd name="connsiteY79" fmla="*/ 322416 h 362411"/>
                <a:gd name="connsiteX80" fmla="*/ 247815 w 362411"/>
                <a:gd name="connsiteY80" fmla="*/ 302429 h 362411"/>
                <a:gd name="connsiteX81" fmla="*/ 219754 w 362411"/>
                <a:gd name="connsiteY81" fmla="*/ 313817 h 362411"/>
                <a:gd name="connsiteX82" fmla="*/ 219754 w 362411"/>
                <a:gd name="connsiteY82" fmla="*/ 342277 h 362411"/>
                <a:gd name="connsiteX83" fmla="*/ 199620 w 362411"/>
                <a:gd name="connsiteY83" fmla="*/ 362411 h 362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62411" h="362411">
                  <a:moveTo>
                    <a:pt x="199619" y="362411"/>
                  </a:moveTo>
                  <a:lnTo>
                    <a:pt x="194796" y="362411"/>
                  </a:lnTo>
                  <a:cubicBezTo>
                    <a:pt x="189238" y="362411"/>
                    <a:pt x="184729" y="357902"/>
                    <a:pt x="184729" y="352344"/>
                  </a:cubicBezTo>
                  <a:cubicBezTo>
                    <a:pt x="184729" y="346786"/>
                    <a:pt x="189238" y="342277"/>
                    <a:pt x="194796" y="342277"/>
                  </a:cubicBezTo>
                  <a:lnTo>
                    <a:pt x="199619" y="342277"/>
                  </a:lnTo>
                  <a:lnTo>
                    <a:pt x="199619" y="306036"/>
                  </a:lnTo>
                  <a:cubicBezTo>
                    <a:pt x="199619" y="301359"/>
                    <a:pt x="202849" y="297291"/>
                    <a:pt x="207421" y="296242"/>
                  </a:cubicBezTo>
                  <a:cubicBezTo>
                    <a:pt x="220382" y="293306"/>
                    <a:pt x="232798" y="288272"/>
                    <a:pt x="244123" y="281288"/>
                  </a:cubicBezTo>
                  <a:cubicBezTo>
                    <a:pt x="248108" y="278814"/>
                    <a:pt x="253267" y="279400"/>
                    <a:pt x="256581" y="282714"/>
                  </a:cubicBezTo>
                  <a:lnTo>
                    <a:pt x="282021" y="308154"/>
                  </a:lnTo>
                  <a:lnTo>
                    <a:pt x="308153" y="282022"/>
                  </a:lnTo>
                  <a:lnTo>
                    <a:pt x="282713" y="256582"/>
                  </a:lnTo>
                  <a:cubicBezTo>
                    <a:pt x="279399" y="253268"/>
                    <a:pt x="278812" y="248109"/>
                    <a:pt x="281287" y="244124"/>
                  </a:cubicBezTo>
                  <a:cubicBezTo>
                    <a:pt x="288376" y="232841"/>
                    <a:pt x="293472" y="220467"/>
                    <a:pt x="296409" y="207485"/>
                  </a:cubicBezTo>
                  <a:cubicBezTo>
                    <a:pt x="297457" y="202892"/>
                    <a:pt x="301526" y="199620"/>
                    <a:pt x="306224" y="199620"/>
                  </a:cubicBezTo>
                  <a:lnTo>
                    <a:pt x="342276" y="199620"/>
                  </a:lnTo>
                  <a:lnTo>
                    <a:pt x="342276" y="162792"/>
                  </a:lnTo>
                  <a:lnTo>
                    <a:pt x="306224" y="162792"/>
                  </a:lnTo>
                  <a:cubicBezTo>
                    <a:pt x="301526" y="162792"/>
                    <a:pt x="297457" y="159520"/>
                    <a:pt x="296409" y="154927"/>
                  </a:cubicBezTo>
                  <a:cubicBezTo>
                    <a:pt x="293472" y="141945"/>
                    <a:pt x="288376" y="129571"/>
                    <a:pt x="281287" y="118288"/>
                  </a:cubicBezTo>
                  <a:cubicBezTo>
                    <a:pt x="278812" y="114324"/>
                    <a:pt x="279399" y="109144"/>
                    <a:pt x="282713" y="105830"/>
                  </a:cubicBezTo>
                  <a:lnTo>
                    <a:pt x="308153" y="80390"/>
                  </a:lnTo>
                  <a:lnTo>
                    <a:pt x="282021" y="54257"/>
                  </a:lnTo>
                  <a:lnTo>
                    <a:pt x="256581" y="79698"/>
                  </a:lnTo>
                  <a:cubicBezTo>
                    <a:pt x="253267" y="83011"/>
                    <a:pt x="248108" y="83599"/>
                    <a:pt x="244123" y="81124"/>
                  </a:cubicBezTo>
                  <a:cubicBezTo>
                    <a:pt x="232798" y="74140"/>
                    <a:pt x="220403" y="69106"/>
                    <a:pt x="207421" y="66191"/>
                  </a:cubicBezTo>
                  <a:cubicBezTo>
                    <a:pt x="202849" y="65122"/>
                    <a:pt x="199619" y="61053"/>
                    <a:pt x="199619" y="56376"/>
                  </a:cubicBezTo>
                  <a:lnTo>
                    <a:pt x="199619" y="20135"/>
                  </a:lnTo>
                  <a:lnTo>
                    <a:pt x="162791" y="20135"/>
                  </a:lnTo>
                  <a:lnTo>
                    <a:pt x="162791" y="56376"/>
                  </a:lnTo>
                  <a:cubicBezTo>
                    <a:pt x="162791" y="61053"/>
                    <a:pt x="159561" y="65122"/>
                    <a:pt x="154989" y="66191"/>
                  </a:cubicBezTo>
                  <a:cubicBezTo>
                    <a:pt x="142007" y="69107"/>
                    <a:pt x="129612" y="74140"/>
                    <a:pt x="118287" y="81124"/>
                  </a:cubicBezTo>
                  <a:cubicBezTo>
                    <a:pt x="114302" y="83599"/>
                    <a:pt x="109143" y="83011"/>
                    <a:pt x="105829" y="79698"/>
                  </a:cubicBezTo>
                  <a:lnTo>
                    <a:pt x="80389" y="54257"/>
                  </a:lnTo>
                  <a:lnTo>
                    <a:pt x="54256" y="80390"/>
                  </a:lnTo>
                  <a:lnTo>
                    <a:pt x="79697" y="105830"/>
                  </a:lnTo>
                  <a:cubicBezTo>
                    <a:pt x="83010" y="109144"/>
                    <a:pt x="83598" y="114324"/>
                    <a:pt x="81123" y="118288"/>
                  </a:cubicBezTo>
                  <a:cubicBezTo>
                    <a:pt x="74034" y="129571"/>
                    <a:pt x="68938" y="141945"/>
                    <a:pt x="66001" y="154927"/>
                  </a:cubicBezTo>
                  <a:cubicBezTo>
                    <a:pt x="64953" y="159520"/>
                    <a:pt x="60884" y="162792"/>
                    <a:pt x="56186" y="162792"/>
                  </a:cubicBezTo>
                  <a:lnTo>
                    <a:pt x="20134" y="162792"/>
                  </a:lnTo>
                  <a:lnTo>
                    <a:pt x="20134" y="167616"/>
                  </a:lnTo>
                  <a:cubicBezTo>
                    <a:pt x="20134" y="173174"/>
                    <a:pt x="15625" y="177683"/>
                    <a:pt x="10067" y="177683"/>
                  </a:cubicBezTo>
                  <a:cubicBezTo>
                    <a:pt x="4509" y="177683"/>
                    <a:pt x="0" y="173173"/>
                    <a:pt x="0" y="167616"/>
                  </a:cubicBezTo>
                  <a:lnTo>
                    <a:pt x="0" y="162792"/>
                  </a:lnTo>
                  <a:cubicBezTo>
                    <a:pt x="21" y="151676"/>
                    <a:pt x="9018" y="142658"/>
                    <a:pt x="20134" y="142658"/>
                  </a:cubicBezTo>
                  <a:lnTo>
                    <a:pt x="48363" y="142658"/>
                  </a:lnTo>
                  <a:cubicBezTo>
                    <a:pt x="51195" y="132884"/>
                    <a:pt x="55075" y="123489"/>
                    <a:pt x="59962" y="114575"/>
                  </a:cubicBezTo>
                  <a:lnTo>
                    <a:pt x="39995" y="94609"/>
                  </a:lnTo>
                  <a:cubicBezTo>
                    <a:pt x="32172" y="86744"/>
                    <a:pt x="32172" y="74034"/>
                    <a:pt x="39995" y="66169"/>
                  </a:cubicBezTo>
                  <a:lnTo>
                    <a:pt x="66148" y="40037"/>
                  </a:lnTo>
                  <a:lnTo>
                    <a:pt x="66148" y="40016"/>
                  </a:lnTo>
                  <a:cubicBezTo>
                    <a:pt x="69902" y="36241"/>
                    <a:pt x="75020" y="34101"/>
                    <a:pt x="80368" y="34122"/>
                  </a:cubicBezTo>
                  <a:cubicBezTo>
                    <a:pt x="85716" y="34101"/>
                    <a:pt x="90833" y="36240"/>
                    <a:pt x="94587" y="40016"/>
                  </a:cubicBezTo>
                  <a:lnTo>
                    <a:pt x="114554" y="59982"/>
                  </a:lnTo>
                  <a:lnTo>
                    <a:pt x="114574" y="59982"/>
                  </a:lnTo>
                  <a:cubicBezTo>
                    <a:pt x="123488" y="55201"/>
                    <a:pt x="132905" y="51362"/>
                    <a:pt x="142657" y="48594"/>
                  </a:cubicBezTo>
                  <a:lnTo>
                    <a:pt x="142657" y="20134"/>
                  </a:lnTo>
                  <a:cubicBezTo>
                    <a:pt x="142657" y="9018"/>
                    <a:pt x="151676" y="21"/>
                    <a:pt x="162791" y="0"/>
                  </a:cubicBezTo>
                  <a:lnTo>
                    <a:pt x="199641" y="0"/>
                  </a:lnTo>
                  <a:lnTo>
                    <a:pt x="199620" y="0"/>
                  </a:lnTo>
                  <a:cubicBezTo>
                    <a:pt x="210735" y="21"/>
                    <a:pt x="219754" y="9018"/>
                    <a:pt x="219754" y="20134"/>
                  </a:cubicBezTo>
                  <a:lnTo>
                    <a:pt x="219754" y="48594"/>
                  </a:lnTo>
                  <a:cubicBezTo>
                    <a:pt x="229485" y="51362"/>
                    <a:pt x="238902" y="55180"/>
                    <a:pt x="247815" y="59982"/>
                  </a:cubicBezTo>
                  <a:lnTo>
                    <a:pt x="267782" y="39995"/>
                  </a:lnTo>
                  <a:cubicBezTo>
                    <a:pt x="275647" y="32151"/>
                    <a:pt x="288377" y="32151"/>
                    <a:pt x="296242" y="39995"/>
                  </a:cubicBezTo>
                  <a:lnTo>
                    <a:pt x="322416" y="66148"/>
                  </a:lnTo>
                  <a:cubicBezTo>
                    <a:pt x="330239" y="74013"/>
                    <a:pt x="330239" y="86722"/>
                    <a:pt x="322416" y="94609"/>
                  </a:cubicBezTo>
                  <a:lnTo>
                    <a:pt x="302450" y="114575"/>
                  </a:lnTo>
                  <a:cubicBezTo>
                    <a:pt x="307337" y="123489"/>
                    <a:pt x="311216" y="132884"/>
                    <a:pt x="314048" y="142658"/>
                  </a:cubicBezTo>
                  <a:lnTo>
                    <a:pt x="342278" y="142658"/>
                  </a:lnTo>
                  <a:cubicBezTo>
                    <a:pt x="353393" y="142658"/>
                    <a:pt x="362390" y="151676"/>
                    <a:pt x="362411" y="162792"/>
                  </a:cubicBezTo>
                  <a:lnTo>
                    <a:pt x="362411" y="199641"/>
                  </a:lnTo>
                  <a:lnTo>
                    <a:pt x="362411" y="199620"/>
                  </a:lnTo>
                  <a:cubicBezTo>
                    <a:pt x="362390" y="210736"/>
                    <a:pt x="353393" y="219754"/>
                    <a:pt x="342278" y="219754"/>
                  </a:cubicBezTo>
                  <a:lnTo>
                    <a:pt x="314048" y="219754"/>
                  </a:lnTo>
                  <a:cubicBezTo>
                    <a:pt x="311217" y="229527"/>
                    <a:pt x="307337" y="238944"/>
                    <a:pt x="302450" y="247837"/>
                  </a:cubicBezTo>
                  <a:lnTo>
                    <a:pt x="322416" y="267782"/>
                  </a:lnTo>
                  <a:cubicBezTo>
                    <a:pt x="330239" y="275646"/>
                    <a:pt x="330239" y="288377"/>
                    <a:pt x="322416" y="296242"/>
                  </a:cubicBezTo>
                  <a:lnTo>
                    <a:pt x="296263" y="322416"/>
                  </a:lnTo>
                  <a:cubicBezTo>
                    <a:pt x="288377" y="330239"/>
                    <a:pt x="275668" y="330239"/>
                    <a:pt x="267803" y="322416"/>
                  </a:cubicBezTo>
                  <a:lnTo>
                    <a:pt x="247815" y="302429"/>
                  </a:lnTo>
                  <a:cubicBezTo>
                    <a:pt x="238902" y="307232"/>
                    <a:pt x="229506" y="311049"/>
                    <a:pt x="219754" y="313817"/>
                  </a:cubicBezTo>
                  <a:lnTo>
                    <a:pt x="219754" y="342277"/>
                  </a:lnTo>
                  <a:cubicBezTo>
                    <a:pt x="219754" y="353393"/>
                    <a:pt x="210735" y="362390"/>
                    <a:pt x="199620" y="362411"/>
                  </a:cubicBezTo>
                  <a:close/>
                </a:path>
              </a:pathLst>
            </a:custGeom>
            <a:solidFill>
              <a:srgbClr val="000000"/>
            </a:solidFill>
            <a:ln w="5334" cap="flat">
              <a:noFill/>
              <a:prstDash val="solid"/>
              <a:miter/>
            </a:ln>
          </p:spPr>
          <p:txBody>
            <a:bodyPr rtlCol="0" anchor="ctr"/>
            <a:lstStyle/>
            <a:p>
              <a:endParaRPr lang="en-US"/>
            </a:p>
          </p:txBody>
        </p:sp>
        <p:sp>
          <p:nvSpPr>
            <p:cNvPr id="205" name="Freeform 204">
              <a:extLst>
                <a:ext uri="{FF2B5EF4-FFF2-40B4-BE49-F238E27FC236}">
                  <a16:creationId xmlns:a16="http://schemas.microsoft.com/office/drawing/2014/main" id="{8B6A4E57-4709-5AED-86BF-F6BED357F6A6}"/>
                </a:ext>
              </a:extLst>
            </p:cNvPr>
            <p:cNvSpPr/>
            <p:nvPr/>
          </p:nvSpPr>
          <p:spPr>
            <a:xfrm>
              <a:off x="4592384" y="4008292"/>
              <a:ext cx="147163" cy="147156"/>
            </a:xfrm>
            <a:custGeom>
              <a:avLst/>
              <a:gdLst>
                <a:gd name="connsiteX0" fmla="*/ 73554 w 147163"/>
                <a:gd name="connsiteY0" fmla="*/ 147156 h 147156"/>
                <a:gd name="connsiteX1" fmla="*/ 63361 w 147163"/>
                <a:gd name="connsiteY1" fmla="*/ 137089 h 147156"/>
                <a:gd name="connsiteX2" fmla="*/ 66214 w 147163"/>
                <a:gd name="connsiteY2" fmla="*/ 130001 h 147156"/>
                <a:gd name="connsiteX3" fmla="*/ 73261 w 147163"/>
                <a:gd name="connsiteY3" fmla="*/ 127022 h 147156"/>
                <a:gd name="connsiteX4" fmla="*/ 73554 w 147163"/>
                <a:gd name="connsiteY4" fmla="*/ 127022 h 147156"/>
                <a:gd name="connsiteX5" fmla="*/ 122945 w 147163"/>
                <a:gd name="connsiteY5" fmla="*/ 94032 h 147156"/>
                <a:gd name="connsiteX6" fmla="*/ 111347 w 147163"/>
                <a:gd name="connsiteY6" fmla="*/ 35789 h 147156"/>
                <a:gd name="connsiteX7" fmla="*/ 53103 w 147163"/>
                <a:gd name="connsiteY7" fmla="*/ 24191 h 147156"/>
                <a:gd name="connsiteX8" fmla="*/ 20113 w 147163"/>
                <a:gd name="connsiteY8" fmla="*/ 73582 h 147156"/>
                <a:gd name="connsiteX9" fmla="*/ 10046 w 147163"/>
                <a:gd name="connsiteY9" fmla="*/ 83774 h 147156"/>
                <a:gd name="connsiteX10" fmla="*/ 2957 w 147163"/>
                <a:gd name="connsiteY10" fmla="*/ 80922 h 147156"/>
                <a:gd name="connsiteX11" fmla="*/ 1 w 147163"/>
                <a:gd name="connsiteY11" fmla="*/ 73875 h 147156"/>
                <a:gd name="connsiteX12" fmla="*/ 45218 w 147163"/>
                <a:gd name="connsiteY12" fmla="*/ 5694 h 147156"/>
                <a:gd name="connsiteX13" fmla="*/ 125502 w 147163"/>
                <a:gd name="connsiteY13" fmla="*/ 21465 h 147156"/>
                <a:gd name="connsiteX14" fmla="*/ 141588 w 147163"/>
                <a:gd name="connsiteY14" fmla="*/ 101684 h 147156"/>
                <a:gd name="connsiteX15" fmla="*/ 73551 w 147163"/>
                <a:gd name="connsiteY15" fmla="*/ 147154 h 147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7163" h="147156">
                  <a:moveTo>
                    <a:pt x="73554" y="147156"/>
                  </a:moveTo>
                  <a:cubicBezTo>
                    <a:pt x="67975" y="147177"/>
                    <a:pt x="63424" y="142689"/>
                    <a:pt x="63361" y="137089"/>
                  </a:cubicBezTo>
                  <a:cubicBezTo>
                    <a:pt x="63319" y="134447"/>
                    <a:pt x="64347" y="131888"/>
                    <a:pt x="66214" y="130001"/>
                  </a:cubicBezTo>
                  <a:cubicBezTo>
                    <a:pt x="68080" y="128113"/>
                    <a:pt x="70618" y="127043"/>
                    <a:pt x="73261" y="127022"/>
                  </a:cubicBezTo>
                  <a:lnTo>
                    <a:pt x="73554" y="127022"/>
                  </a:lnTo>
                  <a:cubicBezTo>
                    <a:pt x="95177" y="127043"/>
                    <a:pt x="114660" y="114019"/>
                    <a:pt x="122945" y="94032"/>
                  </a:cubicBezTo>
                  <a:cubicBezTo>
                    <a:pt x="131208" y="74066"/>
                    <a:pt x="126636" y="51059"/>
                    <a:pt x="111347" y="35789"/>
                  </a:cubicBezTo>
                  <a:cubicBezTo>
                    <a:pt x="96078" y="20499"/>
                    <a:pt x="73071" y="15928"/>
                    <a:pt x="53103" y="24191"/>
                  </a:cubicBezTo>
                  <a:cubicBezTo>
                    <a:pt x="33116" y="32475"/>
                    <a:pt x="20092" y="51959"/>
                    <a:pt x="20113" y="73582"/>
                  </a:cubicBezTo>
                  <a:cubicBezTo>
                    <a:pt x="20113" y="79161"/>
                    <a:pt x="15625" y="83711"/>
                    <a:pt x="10046" y="83774"/>
                  </a:cubicBezTo>
                  <a:cubicBezTo>
                    <a:pt x="7383" y="83816"/>
                    <a:pt x="4845" y="82788"/>
                    <a:pt x="2957" y="80922"/>
                  </a:cubicBezTo>
                  <a:cubicBezTo>
                    <a:pt x="1070" y="79055"/>
                    <a:pt x="1" y="76539"/>
                    <a:pt x="1" y="73875"/>
                  </a:cubicBezTo>
                  <a:cubicBezTo>
                    <a:pt x="-126" y="44094"/>
                    <a:pt x="17723" y="17167"/>
                    <a:pt x="45218" y="5694"/>
                  </a:cubicBezTo>
                  <a:cubicBezTo>
                    <a:pt x="72714" y="-5799"/>
                    <a:pt x="104401" y="429"/>
                    <a:pt x="125502" y="21465"/>
                  </a:cubicBezTo>
                  <a:cubicBezTo>
                    <a:pt x="146621" y="42480"/>
                    <a:pt x="152955" y="74149"/>
                    <a:pt x="141588" y="101684"/>
                  </a:cubicBezTo>
                  <a:cubicBezTo>
                    <a:pt x="130200" y="129222"/>
                    <a:pt x="103333" y="147175"/>
                    <a:pt x="73551" y="147154"/>
                  </a:cubicBezTo>
                  <a:close/>
                </a:path>
              </a:pathLst>
            </a:custGeom>
            <a:solidFill>
              <a:srgbClr val="000000"/>
            </a:solidFill>
            <a:ln w="5334" cap="flat">
              <a:noFill/>
              <a:prstDash val="solid"/>
              <a:miter/>
            </a:ln>
          </p:spPr>
          <p:txBody>
            <a:bodyPr rtlCol="0" anchor="ctr"/>
            <a:lstStyle/>
            <a:p>
              <a:endParaRPr lang="en-US"/>
            </a:p>
          </p:txBody>
        </p:sp>
        <p:sp>
          <p:nvSpPr>
            <p:cNvPr id="206" name="Freeform 205">
              <a:extLst>
                <a:ext uri="{FF2B5EF4-FFF2-40B4-BE49-F238E27FC236}">
                  <a16:creationId xmlns:a16="http://schemas.microsoft.com/office/drawing/2014/main" id="{A2CEA18D-0B3C-6375-4657-7E7E514B544E}"/>
                </a:ext>
              </a:extLst>
            </p:cNvPr>
            <p:cNvSpPr/>
            <p:nvPr/>
          </p:nvSpPr>
          <p:spPr>
            <a:xfrm>
              <a:off x="4404197" y="4081876"/>
              <a:ext cx="261740" cy="261741"/>
            </a:xfrm>
            <a:custGeom>
              <a:avLst/>
              <a:gdLst>
                <a:gd name="connsiteX0" fmla="*/ 140937 w 261740"/>
                <a:gd name="connsiteY0" fmla="*/ 261741 h 261741"/>
                <a:gd name="connsiteX1" fmla="*/ 120803 w 261740"/>
                <a:gd name="connsiteY1" fmla="*/ 261741 h 261741"/>
                <a:gd name="connsiteX2" fmla="*/ 100669 w 261740"/>
                <a:gd name="connsiteY2" fmla="*/ 241607 h 261741"/>
                <a:gd name="connsiteX3" fmla="*/ 100669 w 261740"/>
                <a:gd name="connsiteY3" fmla="*/ 226675 h 261741"/>
                <a:gd name="connsiteX4" fmla="*/ 84394 w 261740"/>
                <a:gd name="connsiteY4" fmla="*/ 220047 h 261741"/>
                <a:gd name="connsiteX5" fmla="*/ 73929 w 261740"/>
                <a:gd name="connsiteY5" fmla="*/ 230513 h 261741"/>
                <a:gd name="connsiteX6" fmla="*/ 73929 w 261740"/>
                <a:gd name="connsiteY6" fmla="*/ 230534 h 261741"/>
                <a:gd name="connsiteX7" fmla="*/ 45469 w 261740"/>
                <a:gd name="connsiteY7" fmla="*/ 230534 h 261741"/>
                <a:gd name="connsiteX8" fmla="*/ 31229 w 261740"/>
                <a:gd name="connsiteY8" fmla="*/ 216293 h 261741"/>
                <a:gd name="connsiteX9" fmla="*/ 31229 w 261740"/>
                <a:gd name="connsiteY9" fmla="*/ 187833 h 261741"/>
                <a:gd name="connsiteX10" fmla="*/ 41673 w 261740"/>
                <a:gd name="connsiteY10" fmla="*/ 177389 h 261741"/>
                <a:gd name="connsiteX11" fmla="*/ 34878 w 261740"/>
                <a:gd name="connsiteY11" fmla="*/ 161072 h 261741"/>
                <a:gd name="connsiteX12" fmla="*/ 20134 w 261740"/>
                <a:gd name="connsiteY12" fmla="*/ 161072 h 261741"/>
                <a:gd name="connsiteX13" fmla="*/ 0 w 261740"/>
                <a:gd name="connsiteY13" fmla="*/ 140938 h 261741"/>
                <a:gd name="connsiteX14" fmla="*/ 0 w 261740"/>
                <a:gd name="connsiteY14" fmla="*/ 120804 h 261741"/>
                <a:gd name="connsiteX15" fmla="*/ 20134 w 261740"/>
                <a:gd name="connsiteY15" fmla="*/ 100670 h 261741"/>
                <a:gd name="connsiteX16" fmla="*/ 34878 w 261740"/>
                <a:gd name="connsiteY16" fmla="*/ 100670 h 261741"/>
                <a:gd name="connsiteX17" fmla="*/ 41673 w 261740"/>
                <a:gd name="connsiteY17" fmla="*/ 84374 h 261741"/>
                <a:gd name="connsiteX18" fmla="*/ 31229 w 261740"/>
                <a:gd name="connsiteY18" fmla="*/ 73929 h 261741"/>
                <a:gd name="connsiteX19" fmla="*/ 31208 w 261740"/>
                <a:gd name="connsiteY19" fmla="*/ 73929 h 261741"/>
                <a:gd name="connsiteX20" fmla="*/ 31208 w 261740"/>
                <a:gd name="connsiteY20" fmla="*/ 45469 h 261741"/>
                <a:gd name="connsiteX21" fmla="*/ 45448 w 261740"/>
                <a:gd name="connsiteY21" fmla="*/ 31229 h 261741"/>
                <a:gd name="connsiteX22" fmla="*/ 73908 w 261740"/>
                <a:gd name="connsiteY22" fmla="*/ 31229 h 261741"/>
                <a:gd name="connsiteX23" fmla="*/ 84374 w 261740"/>
                <a:gd name="connsiteY23" fmla="*/ 41694 h 261741"/>
                <a:gd name="connsiteX24" fmla="*/ 100670 w 261740"/>
                <a:gd name="connsiteY24" fmla="*/ 35066 h 261741"/>
                <a:gd name="connsiteX25" fmla="*/ 100670 w 261740"/>
                <a:gd name="connsiteY25" fmla="*/ 20134 h 261741"/>
                <a:gd name="connsiteX26" fmla="*/ 120804 w 261740"/>
                <a:gd name="connsiteY26" fmla="*/ 0 h 261741"/>
                <a:gd name="connsiteX27" fmla="*/ 140938 w 261740"/>
                <a:gd name="connsiteY27" fmla="*/ 0 h 261741"/>
                <a:gd name="connsiteX28" fmla="*/ 161072 w 261740"/>
                <a:gd name="connsiteY28" fmla="*/ 20134 h 261741"/>
                <a:gd name="connsiteX29" fmla="*/ 161072 w 261740"/>
                <a:gd name="connsiteY29" fmla="*/ 35066 h 261741"/>
                <a:gd name="connsiteX30" fmla="*/ 177346 w 261740"/>
                <a:gd name="connsiteY30" fmla="*/ 41694 h 261741"/>
                <a:gd name="connsiteX31" fmla="*/ 187812 w 261740"/>
                <a:gd name="connsiteY31" fmla="*/ 31229 h 261741"/>
                <a:gd name="connsiteX32" fmla="*/ 187812 w 261740"/>
                <a:gd name="connsiteY32" fmla="*/ 31208 h 261741"/>
                <a:gd name="connsiteX33" fmla="*/ 216272 w 261740"/>
                <a:gd name="connsiteY33" fmla="*/ 31208 h 261741"/>
                <a:gd name="connsiteX34" fmla="*/ 230512 w 261740"/>
                <a:gd name="connsiteY34" fmla="*/ 45448 h 261741"/>
                <a:gd name="connsiteX35" fmla="*/ 230512 w 261740"/>
                <a:gd name="connsiteY35" fmla="*/ 73908 h 261741"/>
                <a:gd name="connsiteX36" fmla="*/ 220068 w 261740"/>
                <a:gd name="connsiteY36" fmla="*/ 84374 h 261741"/>
                <a:gd name="connsiteX37" fmla="*/ 226842 w 261740"/>
                <a:gd name="connsiteY37" fmla="*/ 100670 h 261741"/>
                <a:gd name="connsiteX38" fmla="*/ 241607 w 261740"/>
                <a:gd name="connsiteY38" fmla="*/ 100670 h 261741"/>
                <a:gd name="connsiteX39" fmla="*/ 261741 w 261740"/>
                <a:gd name="connsiteY39" fmla="*/ 120804 h 261741"/>
                <a:gd name="connsiteX40" fmla="*/ 261741 w 261740"/>
                <a:gd name="connsiteY40" fmla="*/ 140938 h 261741"/>
                <a:gd name="connsiteX41" fmla="*/ 241607 w 261740"/>
                <a:gd name="connsiteY41" fmla="*/ 161072 h 261741"/>
                <a:gd name="connsiteX42" fmla="*/ 226842 w 261740"/>
                <a:gd name="connsiteY42" fmla="*/ 161072 h 261741"/>
                <a:gd name="connsiteX43" fmla="*/ 220068 w 261740"/>
                <a:gd name="connsiteY43" fmla="*/ 177368 h 261741"/>
                <a:gd name="connsiteX44" fmla="*/ 230512 w 261740"/>
                <a:gd name="connsiteY44" fmla="*/ 187812 h 261741"/>
                <a:gd name="connsiteX45" fmla="*/ 230512 w 261740"/>
                <a:gd name="connsiteY45" fmla="*/ 216272 h 261741"/>
                <a:gd name="connsiteX46" fmla="*/ 216272 w 261740"/>
                <a:gd name="connsiteY46" fmla="*/ 230513 h 261741"/>
                <a:gd name="connsiteX47" fmla="*/ 187832 w 261740"/>
                <a:gd name="connsiteY47" fmla="*/ 230513 h 261741"/>
                <a:gd name="connsiteX48" fmla="*/ 177367 w 261740"/>
                <a:gd name="connsiteY48" fmla="*/ 220047 h 261741"/>
                <a:gd name="connsiteX49" fmla="*/ 177346 w 261740"/>
                <a:gd name="connsiteY49" fmla="*/ 220047 h 261741"/>
                <a:gd name="connsiteX50" fmla="*/ 161072 w 261740"/>
                <a:gd name="connsiteY50" fmla="*/ 226654 h 261741"/>
                <a:gd name="connsiteX51" fmla="*/ 161072 w 261740"/>
                <a:gd name="connsiteY51" fmla="*/ 241608 h 261741"/>
                <a:gd name="connsiteX52" fmla="*/ 140938 w 261740"/>
                <a:gd name="connsiteY52" fmla="*/ 261742 h 261741"/>
                <a:gd name="connsiteX53" fmla="*/ 82694 w 261740"/>
                <a:gd name="connsiteY53" fmla="*/ 197436 h 261741"/>
                <a:gd name="connsiteX54" fmla="*/ 88063 w 261740"/>
                <a:gd name="connsiteY54" fmla="*/ 198988 h 261741"/>
                <a:gd name="connsiteX55" fmla="*/ 113020 w 261740"/>
                <a:gd name="connsiteY55" fmla="*/ 209160 h 261741"/>
                <a:gd name="connsiteX56" fmla="*/ 120822 w 261740"/>
                <a:gd name="connsiteY56" fmla="*/ 218954 h 261741"/>
                <a:gd name="connsiteX57" fmla="*/ 120822 w 261740"/>
                <a:gd name="connsiteY57" fmla="*/ 241605 h 261741"/>
                <a:gd name="connsiteX58" fmla="*/ 140935 w 261740"/>
                <a:gd name="connsiteY58" fmla="*/ 241605 h 261741"/>
                <a:gd name="connsiteX59" fmla="*/ 140935 w 261740"/>
                <a:gd name="connsiteY59" fmla="*/ 218954 h 261741"/>
                <a:gd name="connsiteX60" fmla="*/ 148737 w 261740"/>
                <a:gd name="connsiteY60" fmla="*/ 209160 h 261741"/>
                <a:gd name="connsiteX61" fmla="*/ 173694 w 261740"/>
                <a:gd name="connsiteY61" fmla="*/ 198988 h 261741"/>
                <a:gd name="connsiteX62" fmla="*/ 186173 w 261740"/>
                <a:gd name="connsiteY62" fmla="*/ 200393 h 261741"/>
                <a:gd name="connsiteX63" fmla="*/ 202070 w 261740"/>
                <a:gd name="connsiteY63" fmla="*/ 216291 h 261741"/>
                <a:gd name="connsiteX64" fmla="*/ 216310 w 261740"/>
                <a:gd name="connsiteY64" fmla="*/ 202050 h 261741"/>
                <a:gd name="connsiteX65" fmla="*/ 200413 w 261740"/>
                <a:gd name="connsiteY65" fmla="*/ 186153 h 261741"/>
                <a:gd name="connsiteX66" fmla="*/ 200392 w 261740"/>
                <a:gd name="connsiteY66" fmla="*/ 186153 h 261741"/>
                <a:gd name="connsiteX67" fmla="*/ 199008 w 261740"/>
                <a:gd name="connsiteY67" fmla="*/ 173674 h 261741"/>
                <a:gd name="connsiteX68" fmla="*/ 209348 w 261740"/>
                <a:gd name="connsiteY68" fmla="*/ 148780 h 261741"/>
                <a:gd name="connsiteX69" fmla="*/ 219163 w 261740"/>
                <a:gd name="connsiteY69" fmla="*/ 140936 h 261741"/>
                <a:gd name="connsiteX70" fmla="*/ 241604 w 261740"/>
                <a:gd name="connsiteY70" fmla="*/ 140936 h 261741"/>
                <a:gd name="connsiteX71" fmla="*/ 241604 w 261740"/>
                <a:gd name="connsiteY71" fmla="*/ 120802 h 261741"/>
                <a:gd name="connsiteX72" fmla="*/ 219142 w 261740"/>
                <a:gd name="connsiteY72" fmla="*/ 120802 h 261741"/>
                <a:gd name="connsiteX73" fmla="*/ 209327 w 261740"/>
                <a:gd name="connsiteY73" fmla="*/ 112958 h 261741"/>
                <a:gd name="connsiteX74" fmla="*/ 198987 w 261740"/>
                <a:gd name="connsiteY74" fmla="*/ 88043 h 261741"/>
                <a:gd name="connsiteX75" fmla="*/ 200392 w 261740"/>
                <a:gd name="connsiteY75" fmla="*/ 75564 h 261741"/>
                <a:gd name="connsiteX76" fmla="*/ 216289 w 261740"/>
                <a:gd name="connsiteY76" fmla="*/ 59667 h 261741"/>
                <a:gd name="connsiteX77" fmla="*/ 202049 w 261740"/>
                <a:gd name="connsiteY77" fmla="*/ 45426 h 261741"/>
                <a:gd name="connsiteX78" fmla="*/ 186152 w 261740"/>
                <a:gd name="connsiteY78" fmla="*/ 61324 h 261741"/>
                <a:gd name="connsiteX79" fmla="*/ 173673 w 261740"/>
                <a:gd name="connsiteY79" fmla="*/ 62729 h 261741"/>
                <a:gd name="connsiteX80" fmla="*/ 148737 w 261740"/>
                <a:gd name="connsiteY80" fmla="*/ 52557 h 261741"/>
                <a:gd name="connsiteX81" fmla="*/ 140935 w 261740"/>
                <a:gd name="connsiteY81" fmla="*/ 42784 h 261741"/>
                <a:gd name="connsiteX82" fmla="*/ 140935 w 261740"/>
                <a:gd name="connsiteY82" fmla="*/ 20133 h 261741"/>
                <a:gd name="connsiteX83" fmla="*/ 120801 w 261740"/>
                <a:gd name="connsiteY83" fmla="*/ 20133 h 261741"/>
                <a:gd name="connsiteX84" fmla="*/ 120801 w 261740"/>
                <a:gd name="connsiteY84" fmla="*/ 42784 h 261741"/>
                <a:gd name="connsiteX85" fmla="*/ 113020 w 261740"/>
                <a:gd name="connsiteY85" fmla="*/ 52578 h 261741"/>
                <a:gd name="connsiteX86" fmla="*/ 88084 w 261740"/>
                <a:gd name="connsiteY86" fmla="*/ 62750 h 261741"/>
                <a:gd name="connsiteX87" fmla="*/ 75605 w 261740"/>
                <a:gd name="connsiteY87" fmla="*/ 61345 h 261741"/>
                <a:gd name="connsiteX88" fmla="*/ 59708 w 261740"/>
                <a:gd name="connsiteY88" fmla="*/ 45447 h 261741"/>
                <a:gd name="connsiteX89" fmla="*/ 45467 w 261740"/>
                <a:gd name="connsiteY89" fmla="*/ 59688 h 261741"/>
                <a:gd name="connsiteX90" fmla="*/ 61364 w 261740"/>
                <a:gd name="connsiteY90" fmla="*/ 75585 h 261741"/>
                <a:gd name="connsiteX91" fmla="*/ 62770 w 261740"/>
                <a:gd name="connsiteY91" fmla="*/ 88064 h 261741"/>
                <a:gd name="connsiteX92" fmla="*/ 52430 w 261740"/>
                <a:gd name="connsiteY92" fmla="*/ 112958 h 261741"/>
                <a:gd name="connsiteX93" fmla="*/ 42594 w 261740"/>
                <a:gd name="connsiteY93" fmla="*/ 120802 h 261741"/>
                <a:gd name="connsiteX94" fmla="*/ 20132 w 261740"/>
                <a:gd name="connsiteY94" fmla="*/ 120802 h 261741"/>
                <a:gd name="connsiteX95" fmla="*/ 20132 w 261740"/>
                <a:gd name="connsiteY95" fmla="*/ 140936 h 261741"/>
                <a:gd name="connsiteX96" fmla="*/ 42594 w 261740"/>
                <a:gd name="connsiteY96" fmla="*/ 140936 h 261741"/>
                <a:gd name="connsiteX97" fmla="*/ 52409 w 261740"/>
                <a:gd name="connsiteY97" fmla="*/ 148780 h 261741"/>
                <a:gd name="connsiteX98" fmla="*/ 62749 w 261740"/>
                <a:gd name="connsiteY98" fmla="*/ 173674 h 261741"/>
                <a:gd name="connsiteX99" fmla="*/ 61344 w 261740"/>
                <a:gd name="connsiteY99" fmla="*/ 186153 h 261741"/>
                <a:gd name="connsiteX100" fmla="*/ 45446 w 261740"/>
                <a:gd name="connsiteY100" fmla="*/ 202050 h 261741"/>
                <a:gd name="connsiteX101" fmla="*/ 59687 w 261740"/>
                <a:gd name="connsiteY101" fmla="*/ 216291 h 261741"/>
                <a:gd name="connsiteX102" fmla="*/ 75584 w 261740"/>
                <a:gd name="connsiteY102" fmla="*/ 200393 h 261741"/>
                <a:gd name="connsiteX103" fmla="*/ 82694 w 261740"/>
                <a:gd name="connsiteY103" fmla="*/ 197436 h 26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61740" h="261741">
                  <a:moveTo>
                    <a:pt x="140937" y="261741"/>
                  </a:moveTo>
                  <a:lnTo>
                    <a:pt x="120803" y="261741"/>
                  </a:lnTo>
                  <a:cubicBezTo>
                    <a:pt x="109688" y="261720"/>
                    <a:pt x="100690" y="252723"/>
                    <a:pt x="100669" y="241607"/>
                  </a:cubicBezTo>
                  <a:lnTo>
                    <a:pt x="100669" y="226675"/>
                  </a:lnTo>
                  <a:cubicBezTo>
                    <a:pt x="95069" y="224955"/>
                    <a:pt x="89616" y="222732"/>
                    <a:pt x="84394" y="220047"/>
                  </a:cubicBezTo>
                  <a:lnTo>
                    <a:pt x="73929" y="230513"/>
                  </a:lnTo>
                  <a:lnTo>
                    <a:pt x="73929" y="230534"/>
                  </a:lnTo>
                  <a:cubicBezTo>
                    <a:pt x="66065" y="238356"/>
                    <a:pt x="53334" y="238356"/>
                    <a:pt x="45469" y="230534"/>
                  </a:cubicBezTo>
                  <a:lnTo>
                    <a:pt x="31229" y="216293"/>
                  </a:lnTo>
                  <a:cubicBezTo>
                    <a:pt x="23385" y="208429"/>
                    <a:pt x="23385" y="195698"/>
                    <a:pt x="31229" y="187833"/>
                  </a:cubicBezTo>
                  <a:lnTo>
                    <a:pt x="41673" y="177389"/>
                  </a:lnTo>
                  <a:cubicBezTo>
                    <a:pt x="38926" y="172166"/>
                    <a:pt x="36660" y="166692"/>
                    <a:pt x="34878" y="161072"/>
                  </a:cubicBezTo>
                  <a:lnTo>
                    <a:pt x="20134" y="161072"/>
                  </a:lnTo>
                  <a:cubicBezTo>
                    <a:pt x="9018" y="161051"/>
                    <a:pt x="21" y="152053"/>
                    <a:pt x="0" y="140938"/>
                  </a:cubicBezTo>
                  <a:lnTo>
                    <a:pt x="0" y="120804"/>
                  </a:lnTo>
                  <a:cubicBezTo>
                    <a:pt x="21" y="109688"/>
                    <a:pt x="9018" y="100691"/>
                    <a:pt x="20134" y="100670"/>
                  </a:cubicBezTo>
                  <a:lnTo>
                    <a:pt x="34878" y="100670"/>
                  </a:lnTo>
                  <a:cubicBezTo>
                    <a:pt x="36660" y="95049"/>
                    <a:pt x="38926" y="89596"/>
                    <a:pt x="41673" y="84374"/>
                  </a:cubicBezTo>
                  <a:lnTo>
                    <a:pt x="31229" y="73929"/>
                  </a:lnTo>
                  <a:lnTo>
                    <a:pt x="31208" y="73929"/>
                  </a:lnTo>
                  <a:cubicBezTo>
                    <a:pt x="23364" y="66065"/>
                    <a:pt x="23364" y="53334"/>
                    <a:pt x="31208" y="45469"/>
                  </a:cubicBezTo>
                  <a:lnTo>
                    <a:pt x="45448" y="31229"/>
                  </a:lnTo>
                  <a:cubicBezTo>
                    <a:pt x="53313" y="23385"/>
                    <a:pt x="66043" y="23385"/>
                    <a:pt x="73908" y="31229"/>
                  </a:cubicBezTo>
                  <a:lnTo>
                    <a:pt x="84374" y="41694"/>
                  </a:lnTo>
                  <a:cubicBezTo>
                    <a:pt x="89596" y="39009"/>
                    <a:pt x="95049" y="36786"/>
                    <a:pt x="100670" y="35066"/>
                  </a:cubicBezTo>
                  <a:lnTo>
                    <a:pt x="100670" y="20134"/>
                  </a:lnTo>
                  <a:cubicBezTo>
                    <a:pt x="100691" y="9018"/>
                    <a:pt x="109688" y="21"/>
                    <a:pt x="120804" y="0"/>
                  </a:cubicBezTo>
                  <a:lnTo>
                    <a:pt x="140938" y="0"/>
                  </a:lnTo>
                  <a:cubicBezTo>
                    <a:pt x="152053" y="21"/>
                    <a:pt x="161051" y="9018"/>
                    <a:pt x="161072" y="20134"/>
                  </a:cubicBezTo>
                  <a:lnTo>
                    <a:pt x="161072" y="35066"/>
                  </a:lnTo>
                  <a:cubicBezTo>
                    <a:pt x="166671" y="36786"/>
                    <a:pt x="172124" y="39009"/>
                    <a:pt x="177346" y="41694"/>
                  </a:cubicBezTo>
                  <a:lnTo>
                    <a:pt x="187812" y="31229"/>
                  </a:lnTo>
                  <a:lnTo>
                    <a:pt x="187812" y="31208"/>
                  </a:lnTo>
                  <a:cubicBezTo>
                    <a:pt x="195676" y="23364"/>
                    <a:pt x="208407" y="23364"/>
                    <a:pt x="216272" y="31208"/>
                  </a:cubicBezTo>
                  <a:lnTo>
                    <a:pt x="230512" y="45448"/>
                  </a:lnTo>
                  <a:cubicBezTo>
                    <a:pt x="238356" y="53313"/>
                    <a:pt x="238356" y="66043"/>
                    <a:pt x="230512" y="73908"/>
                  </a:cubicBezTo>
                  <a:lnTo>
                    <a:pt x="220068" y="84374"/>
                  </a:lnTo>
                  <a:cubicBezTo>
                    <a:pt x="222815" y="89596"/>
                    <a:pt x="225080" y="95049"/>
                    <a:pt x="226842" y="100670"/>
                  </a:cubicBezTo>
                  <a:lnTo>
                    <a:pt x="241607" y="100670"/>
                  </a:lnTo>
                  <a:cubicBezTo>
                    <a:pt x="252722" y="100691"/>
                    <a:pt x="261720" y="109688"/>
                    <a:pt x="261741" y="120804"/>
                  </a:cubicBezTo>
                  <a:lnTo>
                    <a:pt x="261741" y="140938"/>
                  </a:lnTo>
                  <a:cubicBezTo>
                    <a:pt x="261720" y="152053"/>
                    <a:pt x="252722" y="161051"/>
                    <a:pt x="241607" y="161072"/>
                  </a:cubicBezTo>
                  <a:lnTo>
                    <a:pt x="226842" y="161072"/>
                  </a:lnTo>
                  <a:cubicBezTo>
                    <a:pt x="225080" y="166692"/>
                    <a:pt x="222794" y="172145"/>
                    <a:pt x="220068" y="177368"/>
                  </a:cubicBezTo>
                  <a:lnTo>
                    <a:pt x="230512" y="187812"/>
                  </a:lnTo>
                  <a:cubicBezTo>
                    <a:pt x="238356" y="195677"/>
                    <a:pt x="238356" y="208407"/>
                    <a:pt x="230512" y="216272"/>
                  </a:cubicBezTo>
                  <a:lnTo>
                    <a:pt x="216272" y="230513"/>
                  </a:lnTo>
                  <a:cubicBezTo>
                    <a:pt x="208407" y="238356"/>
                    <a:pt x="195698" y="238356"/>
                    <a:pt x="187832" y="230513"/>
                  </a:cubicBezTo>
                  <a:lnTo>
                    <a:pt x="177367" y="220047"/>
                  </a:lnTo>
                  <a:lnTo>
                    <a:pt x="177346" y="220047"/>
                  </a:lnTo>
                  <a:cubicBezTo>
                    <a:pt x="172124" y="222711"/>
                    <a:pt x="166692" y="224934"/>
                    <a:pt x="161072" y="226654"/>
                  </a:cubicBezTo>
                  <a:lnTo>
                    <a:pt x="161072" y="241608"/>
                  </a:lnTo>
                  <a:cubicBezTo>
                    <a:pt x="161072" y="252723"/>
                    <a:pt x="152053" y="261721"/>
                    <a:pt x="140938" y="261742"/>
                  </a:cubicBezTo>
                  <a:close/>
                  <a:moveTo>
                    <a:pt x="82694" y="197436"/>
                  </a:moveTo>
                  <a:cubicBezTo>
                    <a:pt x="84602" y="197436"/>
                    <a:pt x="86448" y="197982"/>
                    <a:pt x="88063" y="198988"/>
                  </a:cubicBezTo>
                  <a:cubicBezTo>
                    <a:pt x="95760" y="203749"/>
                    <a:pt x="104191" y="207188"/>
                    <a:pt x="113020" y="209160"/>
                  </a:cubicBezTo>
                  <a:cubicBezTo>
                    <a:pt x="117592" y="210209"/>
                    <a:pt x="120822" y="214277"/>
                    <a:pt x="120822" y="218954"/>
                  </a:cubicBezTo>
                  <a:lnTo>
                    <a:pt x="120822" y="241605"/>
                  </a:lnTo>
                  <a:lnTo>
                    <a:pt x="140935" y="241605"/>
                  </a:lnTo>
                  <a:lnTo>
                    <a:pt x="140935" y="218954"/>
                  </a:lnTo>
                  <a:cubicBezTo>
                    <a:pt x="140935" y="214277"/>
                    <a:pt x="144165" y="210209"/>
                    <a:pt x="148737" y="209160"/>
                  </a:cubicBezTo>
                  <a:cubicBezTo>
                    <a:pt x="157566" y="207188"/>
                    <a:pt x="165997" y="203749"/>
                    <a:pt x="173694" y="198988"/>
                  </a:cubicBezTo>
                  <a:cubicBezTo>
                    <a:pt x="177658" y="196492"/>
                    <a:pt x="182838" y="197080"/>
                    <a:pt x="186173" y="200393"/>
                  </a:cubicBezTo>
                  <a:lnTo>
                    <a:pt x="202070" y="216291"/>
                  </a:lnTo>
                  <a:lnTo>
                    <a:pt x="216310" y="202050"/>
                  </a:lnTo>
                  <a:lnTo>
                    <a:pt x="200413" y="186153"/>
                  </a:lnTo>
                  <a:lnTo>
                    <a:pt x="200392" y="186153"/>
                  </a:lnTo>
                  <a:cubicBezTo>
                    <a:pt x="197079" y="182839"/>
                    <a:pt x="196491" y="177659"/>
                    <a:pt x="199008" y="173674"/>
                  </a:cubicBezTo>
                  <a:cubicBezTo>
                    <a:pt x="203832" y="166019"/>
                    <a:pt x="207334" y="157588"/>
                    <a:pt x="209348" y="148780"/>
                  </a:cubicBezTo>
                  <a:cubicBezTo>
                    <a:pt x="210376" y="144186"/>
                    <a:pt x="214465" y="140936"/>
                    <a:pt x="219163" y="140936"/>
                  </a:cubicBezTo>
                  <a:lnTo>
                    <a:pt x="241604" y="140936"/>
                  </a:lnTo>
                  <a:lnTo>
                    <a:pt x="241604" y="120802"/>
                  </a:lnTo>
                  <a:lnTo>
                    <a:pt x="219142" y="120802"/>
                  </a:lnTo>
                  <a:cubicBezTo>
                    <a:pt x="214444" y="120802"/>
                    <a:pt x="210376" y="117551"/>
                    <a:pt x="209327" y="112958"/>
                  </a:cubicBezTo>
                  <a:cubicBezTo>
                    <a:pt x="207334" y="104129"/>
                    <a:pt x="203832" y="95719"/>
                    <a:pt x="198987" y="88043"/>
                  </a:cubicBezTo>
                  <a:cubicBezTo>
                    <a:pt x="196491" y="84079"/>
                    <a:pt x="197058" y="78899"/>
                    <a:pt x="200392" y="75564"/>
                  </a:cubicBezTo>
                  <a:lnTo>
                    <a:pt x="216289" y="59667"/>
                  </a:lnTo>
                  <a:lnTo>
                    <a:pt x="202049" y="45426"/>
                  </a:lnTo>
                  <a:lnTo>
                    <a:pt x="186152" y="61324"/>
                  </a:lnTo>
                  <a:cubicBezTo>
                    <a:pt x="182838" y="64658"/>
                    <a:pt x="177637" y="65245"/>
                    <a:pt x="173673" y="62729"/>
                  </a:cubicBezTo>
                  <a:cubicBezTo>
                    <a:pt x="165997" y="57968"/>
                    <a:pt x="157566" y="54529"/>
                    <a:pt x="148737" y="52557"/>
                  </a:cubicBezTo>
                  <a:cubicBezTo>
                    <a:pt x="144185" y="51509"/>
                    <a:pt x="140935" y="47461"/>
                    <a:pt x="140935" y="42784"/>
                  </a:cubicBezTo>
                  <a:lnTo>
                    <a:pt x="140935" y="20133"/>
                  </a:lnTo>
                  <a:lnTo>
                    <a:pt x="120801" y="20133"/>
                  </a:lnTo>
                  <a:lnTo>
                    <a:pt x="120801" y="42784"/>
                  </a:lnTo>
                  <a:cubicBezTo>
                    <a:pt x="120801" y="47461"/>
                    <a:pt x="117571" y="51529"/>
                    <a:pt x="113020" y="52578"/>
                  </a:cubicBezTo>
                  <a:cubicBezTo>
                    <a:pt x="104191" y="54550"/>
                    <a:pt x="95760" y="57968"/>
                    <a:pt x="88084" y="62750"/>
                  </a:cubicBezTo>
                  <a:cubicBezTo>
                    <a:pt x="84120" y="65245"/>
                    <a:pt x="78919" y="64679"/>
                    <a:pt x="75605" y="61345"/>
                  </a:cubicBezTo>
                  <a:lnTo>
                    <a:pt x="59708" y="45447"/>
                  </a:lnTo>
                  <a:lnTo>
                    <a:pt x="45467" y="59688"/>
                  </a:lnTo>
                  <a:lnTo>
                    <a:pt x="61364" y="75585"/>
                  </a:lnTo>
                  <a:cubicBezTo>
                    <a:pt x="64699" y="78899"/>
                    <a:pt x="65266" y="84079"/>
                    <a:pt x="62770" y="88064"/>
                  </a:cubicBezTo>
                  <a:cubicBezTo>
                    <a:pt x="57925" y="95719"/>
                    <a:pt x="54422" y="104150"/>
                    <a:pt x="52430" y="112958"/>
                  </a:cubicBezTo>
                  <a:cubicBezTo>
                    <a:pt x="51381" y="117551"/>
                    <a:pt x="47292" y="120802"/>
                    <a:pt x="42594" y="120802"/>
                  </a:cubicBezTo>
                  <a:lnTo>
                    <a:pt x="20132" y="120802"/>
                  </a:lnTo>
                  <a:lnTo>
                    <a:pt x="20132" y="140936"/>
                  </a:lnTo>
                  <a:lnTo>
                    <a:pt x="42594" y="140936"/>
                  </a:lnTo>
                  <a:cubicBezTo>
                    <a:pt x="47292" y="140936"/>
                    <a:pt x="51360" y="144186"/>
                    <a:pt x="52409" y="148780"/>
                  </a:cubicBezTo>
                  <a:cubicBezTo>
                    <a:pt x="54401" y="157588"/>
                    <a:pt x="57904" y="166019"/>
                    <a:pt x="62749" y="173674"/>
                  </a:cubicBezTo>
                  <a:cubicBezTo>
                    <a:pt x="65245" y="177659"/>
                    <a:pt x="64678" y="182839"/>
                    <a:pt x="61344" y="186153"/>
                  </a:cubicBezTo>
                  <a:lnTo>
                    <a:pt x="45446" y="202050"/>
                  </a:lnTo>
                  <a:lnTo>
                    <a:pt x="59687" y="216291"/>
                  </a:lnTo>
                  <a:lnTo>
                    <a:pt x="75584" y="200393"/>
                  </a:lnTo>
                  <a:cubicBezTo>
                    <a:pt x="77472" y="198506"/>
                    <a:pt x="80030" y="197436"/>
                    <a:pt x="82694" y="197436"/>
                  </a:cubicBezTo>
                  <a:close/>
                </a:path>
              </a:pathLst>
            </a:custGeom>
            <a:solidFill>
              <a:srgbClr val="000000"/>
            </a:solidFill>
            <a:ln w="5334" cap="flat">
              <a:noFill/>
              <a:prstDash val="solid"/>
              <a:miter/>
            </a:ln>
          </p:spPr>
          <p:txBody>
            <a:bodyPr rtlCol="0" anchor="ctr"/>
            <a:lstStyle/>
            <a:p>
              <a:endParaRPr lang="en-US"/>
            </a:p>
          </p:txBody>
        </p:sp>
        <p:sp>
          <p:nvSpPr>
            <p:cNvPr id="207" name="Freeform 206">
              <a:extLst>
                <a:ext uri="{FF2B5EF4-FFF2-40B4-BE49-F238E27FC236}">
                  <a16:creationId xmlns:a16="http://schemas.microsoft.com/office/drawing/2014/main" id="{875ECCDE-B7F8-8AF6-846C-032E3C689ED6}"/>
                </a:ext>
              </a:extLst>
            </p:cNvPr>
            <p:cNvSpPr/>
            <p:nvPr/>
          </p:nvSpPr>
          <p:spPr>
            <a:xfrm>
              <a:off x="4484733" y="4162411"/>
              <a:ext cx="100669" cy="100670"/>
            </a:xfrm>
            <a:custGeom>
              <a:avLst/>
              <a:gdLst>
                <a:gd name="connsiteX0" fmla="*/ 50334 w 100669"/>
                <a:gd name="connsiteY0" fmla="*/ 100670 h 100670"/>
                <a:gd name="connsiteX1" fmla="*/ 3837 w 100669"/>
                <a:gd name="connsiteY1" fmla="*/ 69588 h 100670"/>
                <a:gd name="connsiteX2" fmla="*/ 14743 w 100669"/>
                <a:gd name="connsiteY2" fmla="*/ 14743 h 100670"/>
                <a:gd name="connsiteX3" fmla="*/ 69588 w 100669"/>
                <a:gd name="connsiteY3" fmla="*/ 3838 h 100670"/>
                <a:gd name="connsiteX4" fmla="*/ 100670 w 100669"/>
                <a:gd name="connsiteY4" fmla="*/ 50335 h 100670"/>
                <a:gd name="connsiteX5" fmla="*/ 50335 w 100669"/>
                <a:gd name="connsiteY5" fmla="*/ 100670 h 100670"/>
                <a:gd name="connsiteX6" fmla="*/ 50334 w 100669"/>
                <a:gd name="connsiteY6" fmla="*/ 20134 h 100670"/>
                <a:gd name="connsiteX7" fmla="*/ 22441 w 100669"/>
                <a:gd name="connsiteY7" fmla="*/ 38779 h 100670"/>
                <a:gd name="connsiteX8" fmla="*/ 28984 w 100669"/>
                <a:gd name="connsiteY8" fmla="*/ 71686 h 100670"/>
                <a:gd name="connsiteX9" fmla="*/ 61891 w 100669"/>
                <a:gd name="connsiteY9" fmla="*/ 78230 h 100670"/>
                <a:gd name="connsiteX10" fmla="*/ 80536 w 100669"/>
                <a:gd name="connsiteY10" fmla="*/ 50336 h 100670"/>
                <a:gd name="connsiteX11" fmla="*/ 50335 w 100669"/>
                <a:gd name="connsiteY11" fmla="*/ 20135 h 100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669" h="100670">
                  <a:moveTo>
                    <a:pt x="50334" y="100670"/>
                  </a:moveTo>
                  <a:cubicBezTo>
                    <a:pt x="29970" y="100670"/>
                    <a:pt x="11619" y="88401"/>
                    <a:pt x="3837" y="69588"/>
                  </a:cubicBezTo>
                  <a:cubicBezTo>
                    <a:pt x="-3964" y="50796"/>
                    <a:pt x="356" y="29131"/>
                    <a:pt x="14743" y="14743"/>
                  </a:cubicBezTo>
                  <a:cubicBezTo>
                    <a:pt x="29130" y="356"/>
                    <a:pt x="50795" y="-3965"/>
                    <a:pt x="69588" y="3838"/>
                  </a:cubicBezTo>
                  <a:cubicBezTo>
                    <a:pt x="88400" y="11619"/>
                    <a:pt x="100670" y="29970"/>
                    <a:pt x="100670" y="50335"/>
                  </a:cubicBezTo>
                  <a:cubicBezTo>
                    <a:pt x="100628" y="78124"/>
                    <a:pt x="78124" y="100628"/>
                    <a:pt x="50335" y="100670"/>
                  </a:cubicBezTo>
                  <a:close/>
                  <a:moveTo>
                    <a:pt x="50334" y="20134"/>
                  </a:moveTo>
                  <a:cubicBezTo>
                    <a:pt x="38128" y="20134"/>
                    <a:pt x="27097" y="27496"/>
                    <a:pt x="22441" y="38779"/>
                  </a:cubicBezTo>
                  <a:cubicBezTo>
                    <a:pt x="17764" y="50063"/>
                    <a:pt x="20343" y="63045"/>
                    <a:pt x="28984" y="71686"/>
                  </a:cubicBezTo>
                  <a:cubicBezTo>
                    <a:pt x="37625" y="80327"/>
                    <a:pt x="50607" y="82906"/>
                    <a:pt x="61891" y="78230"/>
                  </a:cubicBezTo>
                  <a:cubicBezTo>
                    <a:pt x="73174" y="73574"/>
                    <a:pt x="80536" y="62542"/>
                    <a:pt x="80536" y="50336"/>
                  </a:cubicBezTo>
                  <a:cubicBezTo>
                    <a:pt x="80515" y="33662"/>
                    <a:pt x="67008" y="20156"/>
                    <a:pt x="50335" y="20135"/>
                  </a:cubicBezTo>
                  <a:close/>
                </a:path>
              </a:pathLst>
            </a:custGeom>
            <a:solidFill>
              <a:srgbClr val="000000"/>
            </a:solidFill>
            <a:ln w="5334" cap="flat">
              <a:noFill/>
              <a:prstDash val="solid"/>
              <a:miter/>
            </a:ln>
          </p:spPr>
          <p:txBody>
            <a:bodyPr rtlCol="0" anchor="ctr"/>
            <a:lstStyle/>
            <a:p>
              <a:endParaRPr lang="en-US"/>
            </a:p>
          </p:txBody>
        </p:sp>
      </p:grpSp>
      <p:grpSp>
        <p:nvGrpSpPr>
          <p:cNvPr id="208" name="Graphic 25">
            <a:extLst>
              <a:ext uri="{FF2B5EF4-FFF2-40B4-BE49-F238E27FC236}">
                <a16:creationId xmlns:a16="http://schemas.microsoft.com/office/drawing/2014/main" id="{E5D8A0B5-B46F-02BD-EDE0-8184D192BEEF}"/>
              </a:ext>
            </a:extLst>
          </p:cNvPr>
          <p:cNvGrpSpPr/>
          <p:nvPr/>
        </p:nvGrpSpPr>
        <p:grpSpPr>
          <a:xfrm>
            <a:off x="4373993" y="4514179"/>
            <a:ext cx="503345" cy="503346"/>
            <a:chOff x="4373993" y="4811597"/>
            <a:chExt cx="503345" cy="503346"/>
          </a:xfrm>
          <a:solidFill>
            <a:srgbClr val="000000"/>
          </a:solidFill>
        </p:grpSpPr>
        <p:sp>
          <p:nvSpPr>
            <p:cNvPr id="209" name="Freeform 208">
              <a:extLst>
                <a:ext uri="{FF2B5EF4-FFF2-40B4-BE49-F238E27FC236}">
                  <a16:creationId xmlns:a16="http://schemas.microsoft.com/office/drawing/2014/main" id="{51817542-FFFC-2C7B-21BB-2EDEE539334A}"/>
                </a:ext>
              </a:extLst>
            </p:cNvPr>
            <p:cNvSpPr/>
            <p:nvPr/>
          </p:nvSpPr>
          <p:spPr>
            <a:xfrm>
              <a:off x="4600502" y="4912266"/>
              <a:ext cx="50335" cy="50335"/>
            </a:xfrm>
            <a:custGeom>
              <a:avLst/>
              <a:gdLst>
                <a:gd name="connsiteX0" fmla="*/ 25168 w 50335"/>
                <a:gd name="connsiteY0" fmla="*/ 0 h 50335"/>
                <a:gd name="connsiteX1" fmla="*/ 1909 w 50335"/>
                <a:gd name="connsiteY1" fmla="*/ 15541 h 50335"/>
                <a:gd name="connsiteX2" fmla="*/ 7362 w 50335"/>
                <a:gd name="connsiteY2" fmla="*/ 42973 h 50335"/>
                <a:gd name="connsiteX3" fmla="*/ 34795 w 50335"/>
                <a:gd name="connsiteY3" fmla="*/ 48426 h 50335"/>
                <a:gd name="connsiteX4" fmla="*/ 50336 w 50335"/>
                <a:gd name="connsiteY4" fmla="*/ 25167 h 50335"/>
                <a:gd name="connsiteX5" fmla="*/ 25168 w 50335"/>
                <a:gd name="connsiteY5" fmla="*/ 0 h 50335"/>
                <a:gd name="connsiteX6" fmla="*/ 25168 w 50335"/>
                <a:gd name="connsiteY6" fmla="*/ 33557 h 50335"/>
                <a:gd name="connsiteX7" fmla="*/ 17408 w 50335"/>
                <a:gd name="connsiteY7" fmla="*/ 28377 h 50335"/>
                <a:gd name="connsiteX8" fmla="*/ 19233 w 50335"/>
                <a:gd name="connsiteY8" fmla="*/ 19232 h 50335"/>
                <a:gd name="connsiteX9" fmla="*/ 28377 w 50335"/>
                <a:gd name="connsiteY9" fmla="*/ 17408 h 50335"/>
                <a:gd name="connsiteX10" fmla="*/ 33557 w 50335"/>
                <a:gd name="connsiteY10" fmla="*/ 25167 h 50335"/>
                <a:gd name="connsiteX11" fmla="*/ 31103 w 50335"/>
                <a:gd name="connsiteY11" fmla="*/ 31103 h 50335"/>
                <a:gd name="connsiteX12" fmla="*/ 25168 w 50335"/>
                <a:gd name="connsiteY12" fmla="*/ 33557 h 5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335" h="50335">
                  <a:moveTo>
                    <a:pt x="25168" y="0"/>
                  </a:moveTo>
                  <a:cubicBezTo>
                    <a:pt x="14997" y="0"/>
                    <a:pt x="5810" y="6124"/>
                    <a:pt x="1909" y="15541"/>
                  </a:cubicBezTo>
                  <a:cubicBezTo>
                    <a:pt x="-1971" y="24937"/>
                    <a:pt x="169" y="35758"/>
                    <a:pt x="7362" y="42973"/>
                  </a:cubicBezTo>
                  <a:cubicBezTo>
                    <a:pt x="14577" y="50167"/>
                    <a:pt x="25399" y="52306"/>
                    <a:pt x="34795" y="48426"/>
                  </a:cubicBezTo>
                  <a:cubicBezTo>
                    <a:pt x="44212" y="44525"/>
                    <a:pt x="50336" y="35339"/>
                    <a:pt x="50336" y="25167"/>
                  </a:cubicBezTo>
                  <a:cubicBezTo>
                    <a:pt x="50336" y="11263"/>
                    <a:pt x="39073" y="0"/>
                    <a:pt x="25168" y="0"/>
                  </a:cubicBezTo>
                  <a:close/>
                  <a:moveTo>
                    <a:pt x="25168" y="33557"/>
                  </a:moveTo>
                  <a:cubicBezTo>
                    <a:pt x="21771" y="33557"/>
                    <a:pt x="18709" y="31522"/>
                    <a:pt x="17408" y="28377"/>
                  </a:cubicBezTo>
                  <a:cubicBezTo>
                    <a:pt x="16129" y="25251"/>
                    <a:pt x="16842" y="21644"/>
                    <a:pt x="19233" y="19232"/>
                  </a:cubicBezTo>
                  <a:cubicBezTo>
                    <a:pt x="21645" y="16841"/>
                    <a:pt x="25252" y="16128"/>
                    <a:pt x="28377" y="17408"/>
                  </a:cubicBezTo>
                  <a:cubicBezTo>
                    <a:pt x="31523" y="18708"/>
                    <a:pt x="33557" y="21770"/>
                    <a:pt x="33557" y="25167"/>
                  </a:cubicBezTo>
                  <a:cubicBezTo>
                    <a:pt x="33557" y="27391"/>
                    <a:pt x="32676" y="29530"/>
                    <a:pt x="31103" y="31103"/>
                  </a:cubicBezTo>
                  <a:cubicBezTo>
                    <a:pt x="29531" y="32676"/>
                    <a:pt x="27391" y="33557"/>
                    <a:pt x="25168" y="33557"/>
                  </a:cubicBezTo>
                  <a:close/>
                </a:path>
              </a:pathLst>
            </a:custGeom>
            <a:solidFill>
              <a:srgbClr val="000000"/>
            </a:solidFill>
            <a:ln w="5334" cap="flat">
              <a:noFill/>
              <a:prstDash val="solid"/>
              <a:miter/>
            </a:ln>
          </p:spPr>
          <p:txBody>
            <a:bodyPr rtlCol="0" anchor="ctr"/>
            <a:lstStyle/>
            <a:p>
              <a:endParaRPr lang="en-US"/>
            </a:p>
          </p:txBody>
        </p:sp>
        <p:sp>
          <p:nvSpPr>
            <p:cNvPr id="210" name="Freeform 209">
              <a:extLst>
                <a:ext uri="{FF2B5EF4-FFF2-40B4-BE49-F238E27FC236}">
                  <a16:creationId xmlns:a16="http://schemas.microsoft.com/office/drawing/2014/main" id="{D618B7F4-CD41-44B3-8A0A-7B811CEBF466}"/>
                </a:ext>
              </a:extLst>
            </p:cNvPr>
            <p:cNvSpPr/>
            <p:nvPr/>
          </p:nvSpPr>
          <p:spPr>
            <a:xfrm>
              <a:off x="4373993" y="4811597"/>
              <a:ext cx="503345" cy="503346"/>
            </a:xfrm>
            <a:custGeom>
              <a:avLst/>
              <a:gdLst>
                <a:gd name="connsiteX0" fmla="*/ 494960 w 503345"/>
                <a:gd name="connsiteY0" fmla="*/ 234896 h 503346"/>
                <a:gd name="connsiteX1" fmla="*/ 483362 w 503345"/>
                <a:gd name="connsiteY1" fmla="*/ 234896 h 503346"/>
                <a:gd name="connsiteX2" fmla="*/ 433027 w 503345"/>
                <a:gd name="connsiteY2" fmla="*/ 134226 h 503346"/>
                <a:gd name="connsiteX3" fmla="*/ 444625 w 503345"/>
                <a:gd name="connsiteY3" fmla="*/ 109059 h 503346"/>
                <a:gd name="connsiteX4" fmla="*/ 444352 w 503345"/>
                <a:gd name="connsiteY4" fmla="*/ 106416 h 503346"/>
                <a:gd name="connsiteX5" fmla="*/ 479587 w 503345"/>
                <a:gd name="connsiteY5" fmla="*/ 100544 h 503346"/>
                <a:gd name="connsiteX6" fmla="*/ 476839 w 503345"/>
                <a:gd name="connsiteY6" fmla="*/ 83996 h 503346"/>
                <a:gd name="connsiteX7" fmla="*/ 438920 w 503345"/>
                <a:gd name="connsiteY7" fmla="*/ 90309 h 503346"/>
                <a:gd name="connsiteX8" fmla="*/ 405658 w 503345"/>
                <a:gd name="connsiteY8" fmla="*/ 75943 h 503346"/>
                <a:gd name="connsiteX9" fmla="*/ 378833 w 503345"/>
                <a:gd name="connsiteY9" fmla="*/ 100334 h 503346"/>
                <a:gd name="connsiteX10" fmla="*/ 308719 w 503345"/>
                <a:gd name="connsiteY10" fmla="*/ 112037 h 503346"/>
                <a:gd name="connsiteX11" fmla="*/ 276840 w 503345"/>
                <a:gd name="connsiteY11" fmla="*/ 72860 h 503346"/>
                <a:gd name="connsiteX12" fmla="*/ 276840 w 503345"/>
                <a:gd name="connsiteY12" fmla="*/ 48783 h 503346"/>
                <a:gd name="connsiteX13" fmla="*/ 293241 w 503345"/>
                <a:gd name="connsiteY13" fmla="*/ 20847 h 503346"/>
                <a:gd name="connsiteX14" fmla="*/ 268451 w 503345"/>
                <a:gd name="connsiteY14" fmla="*/ 0 h 503346"/>
                <a:gd name="connsiteX15" fmla="*/ 234894 w 503345"/>
                <a:gd name="connsiteY15" fmla="*/ 0 h 503346"/>
                <a:gd name="connsiteX16" fmla="*/ 210104 w 503345"/>
                <a:gd name="connsiteY16" fmla="*/ 20847 h 503346"/>
                <a:gd name="connsiteX17" fmla="*/ 226505 w 503345"/>
                <a:gd name="connsiteY17" fmla="*/ 48783 h 503346"/>
                <a:gd name="connsiteX18" fmla="*/ 226505 w 503345"/>
                <a:gd name="connsiteY18" fmla="*/ 72860 h 503346"/>
                <a:gd name="connsiteX19" fmla="*/ 192949 w 503345"/>
                <a:gd name="connsiteY19" fmla="*/ 125837 h 503346"/>
                <a:gd name="connsiteX20" fmla="*/ 193221 w 503345"/>
                <a:gd name="connsiteY20" fmla="*/ 131269 h 503346"/>
                <a:gd name="connsiteX21" fmla="*/ 121496 w 503345"/>
                <a:gd name="connsiteY21" fmla="*/ 143224 h 503346"/>
                <a:gd name="connsiteX22" fmla="*/ 86723 w 503345"/>
                <a:gd name="connsiteY22" fmla="*/ 126299 h 503346"/>
                <a:gd name="connsiteX23" fmla="*/ 59311 w 503345"/>
                <a:gd name="connsiteY23" fmla="*/ 153584 h 503346"/>
                <a:gd name="connsiteX24" fmla="*/ 23783 w 503345"/>
                <a:gd name="connsiteY24" fmla="*/ 159499 h 503346"/>
                <a:gd name="connsiteX25" fmla="*/ 26531 w 503345"/>
                <a:gd name="connsiteY25" fmla="*/ 176046 h 503346"/>
                <a:gd name="connsiteX26" fmla="*/ 60716 w 503345"/>
                <a:gd name="connsiteY26" fmla="*/ 170342 h 503346"/>
                <a:gd name="connsiteX27" fmla="*/ 60716 w 503345"/>
                <a:gd name="connsiteY27" fmla="*/ 170363 h 503346"/>
                <a:gd name="connsiteX28" fmla="*/ 70322 w 503345"/>
                <a:gd name="connsiteY28" fmla="*/ 184561 h 503346"/>
                <a:gd name="connsiteX29" fmla="*/ 19987 w 503345"/>
                <a:gd name="connsiteY29" fmla="*/ 285231 h 503346"/>
                <a:gd name="connsiteX30" fmla="*/ 8389 w 503345"/>
                <a:gd name="connsiteY30" fmla="*/ 285231 h 503346"/>
                <a:gd name="connsiteX31" fmla="*/ 0 w 503345"/>
                <a:gd name="connsiteY31" fmla="*/ 293620 h 503346"/>
                <a:gd name="connsiteX32" fmla="*/ 0 w 503345"/>
                <a:gd name="connsiteY32" fmla="*/ 301338 h 503346"/>
                <a:gd name="connsiteX33" fmla="*/ 34228 w 503345"/>
                <a:gd name="connsiteY33" fmla="*/ 335566 h 503346"/>
                <a:gd name="connsiteX34" fmla="*/ 150333 w 503345"/>
                <a:gd name="connsiteY34" fmla="*/ 335566 h 503346"/>
                <a:gd name="connsiteX35" fmla="*/ 184561 w 503345"/>
                <a:gd name="connsiteY35" fmla="*/ 301338 h 503346"/>
                <a:gd name="connsiteX36" fmla="*/ 184561 w 503345"/>
                <a:gd name="connsiteY36" fmla="*/ 293620 h 503346"/>
                <a:gd name="connsiteX37" fmla="*/ 182107 w 503345"/>
                <a:gd name="connsiteY37" fmla="*/ 287684 h 503346"/>
                <a:gd name="connsiteX38" fmla="*/ 176172 w 503345"/>
                <a:gd name="connsiteY38" fmla="*/ 285231 h 503346"/>
                <a:gd name="connsiteX39" fmla="*/ 164574 w 503345"/>
                <a:gd name="connsiteY39" fmla="*/ 285231 h 503346"/>
                <a:gd name="connsiteX40" fmla="*/ 114239 w 503345"/>
                <a:gd name="connsiteY40" fmla="*/ 184561 h 503346"/>
                <a:gd name="connsiteX41" fmla="*/ 125837 w 503345"/>
                <a:gd name="connsiteY41" fmla="*/ 159519 h 503346"/>
                <a:gd name="connsiteX42" fmla="*/ 197186 w 503345"/>
                <a:gd name="connsiteY42" fmla="*/ 147649 h 503346"/>
                <a:gd name="connsiteX43" fmla="*/ 226506 w 503345"/>
                <a:gd name="connsiteY43" fmla="*/ 178815 h 503346"/>
                <a:gd name="connsiteX44" fmla="*/ 226506 w 503345"/>
                <a:gd name="connsiteY44" fmla="*/ 385899 h 503346"/>
                <a:gd name="connsiteX45" fmla="*/ 151506 w 503345"/>
                <a:gd name="connsiteY45" fmla="*/ 453012 h 503346"/>
                <a:gd name="connsiteX46" fmla="*/ 125836 w 503345"/>
                <a:gd name="connsiteY46" fmla="*/ 453012 h 503346"/>
                <a:gd name="connsiteX47" fmla="*/ 117446 w 503345"/>
                <a:gd name="connsiteY47" fmla="*/ 461401 h 503346"/>
                <a:gd name="connsiteX48" fmla="*/ 117446 w 503345"/>
                <a:gd name="connsiteY48" fmla="*/ 494958 h 503346"/>
                <a:gd name="connsiteX49" fmla="*/ 119900 w 503345"/>
                <a:gd name="connsiteY49" fmla="*/ 500893 h 503346"/>
                <a:gd name="connsiteX50" fmla="*/ 125836 w 503345"/>
                <a:gd name="connsiteY50" fmla="*/ 503347 h 503346"/>
                <a:gd name="connsiteX51" fmla="*/ 377510 w 503345"/>
                <a:gd name="connsiteY51" fmla="*/ 503347 h 503346"/>
                <a:gd name="connsiteX52" fmla="*/ 383445 w 503345"/>
                <a:gd name="connsiteY52" fmla="*/ 500893 h 503346"/>
                <a:gd name="connsiteX53" fmla="*/ 385899 w 503345"/>
                <a:gd name="connsiteY53" fmla="*/ 494958 h 503346"/>
                <a:gd name="connsiteX54" fmla="*/ 385899 w 503345"/>
                <a:gd name="connsiteY54" fmla="*/ 461401 h 503346"/>
                <a:gd name="connsiteX55" fmla="*/ 383445 w 503345"/>
                <a:gd name="connsiteY55" fmla="*/ 455466 h 503346"/>
                <a:gd name="connsiteX56" fmla="*/ 377510 w 503345"/>
                <a:gd name="connsiteY56" fmla="*/ 453012 h 503346"/>
                <a:gd name="connsiteX57" fmla="*/ 351839 w 503345"/>
                <a:gd name="connsiteY57" fmla="*/ 453012 h 503346"/>
                <a:gd name="connsiteX58" fmla="*/ 276839 w 503345"/>
                <a:gd name="connsiteY58" fmla="*/ 385899 h 503346"/>
                <a:gd name="connsiteX59" fmla="*/ 276839 w 503345"/>
                <a:gd name="connsiteY59" fmla="*/ 178815 h 503346"/>
                <a:gd name="connsiteX60" fmla="*/ 310249 w 503345"/>
                <a:gd name="connsiteY60" fmla="*/ 128773 h 503346"/>
                <a:gd name="connsiteX61" fmla="*/ 378683 w 503345"/>
                <a:gd name="connsiteY61" fmla="*/ 117364 h 503346"/>
                <a:gd name="connsiteX62" fmla="*/ 389106 w 503345"/>
                <a:gd name="connsiteY62" fmla="*/ 134226 h 503346"/>
                <a:gd name="connsiteX63" fmla="*/ 338771 w 503345"/>
                <a:gd name="connsiteY63" fmla="*/ 234896 h 503346"/>
                <a:gd name="connsiteX64" fmla="*/ 327173 w 503345"/>
                <a:gd name="connsiteY64" fmla="*/ 234896 h 503346"/>
                <a:gd name="connsiteX65" fmla="*/ 318784 w 503345"/>
                <a:gd name="connsiteY65" fmla="*/ 243285 h 503346"/>
                <a:gd name="connsiteX66" fmla="*/ 318784 w 503345"/>
                <a:gd name="connsiteY66" fmla="*/ 251003 h 503346"/>
                <a:gd name="connsiteX67" fmla="*/ 353012 w 503345"/>
                <a:gd name="connsiteY67" fmla="*/ 285231 h 503346"/>
                <a:gd name="connsiteX68" fmla="*/ 469118 w 503345"/>
                <a:gd name="connsiteY68" fmla="*/ 285231 h 503346"/>
                <a:gd name="connsiteX69" fmla="*/ 503345 w 503345"/>
                <a:gd name="connsiteY69" fmla="*/ 251003 h 503346"/>
                <a:gd name="connsiteX70" fmla="*/ 503345 w 503345"/>
                <a:gd name="connsiteY70" fmla="*/ 243285 h 503346"/>
                <a:gd name="connsiteX71" fmla="*/ 500892 w 503345"/>
                <a:gd name="connsiteY71" fmla="*/ 237350 h 503346"/>
                <a:gd name="connsiteX72" fmla="*/ 494956 w 503345"/>
                <a:gd name="connsiteY72" fmla="*/ 234895 h 503346"/>
                <a:gd name="connsiteX73" fmla="*/ 92281 w 503345"/>
                <a:gd name="connsiteY73" fmla="*/ 142613 h 503346"/>
                <a:gd name="connsiteX74" fmla="*/ 107780 w 503345"/>
                <a:gd name="connsiteY74" fmla="*/ 152973 h 503346"/>
                <a:gd name="connsiteX75" fmla="*/ 104152 w 503345"/>
                <a:gd name="connsiteY75" fmla="*/ 171261 h 503346"/>
                <a:gd name="connsiteX76" fmla="*/ 85863 w 503345"/>
                <a:gd name="connsiteY76" fmla="*/ 174890 h 503346"/>
                <a:gd name="connsiteX77" fmla="*/ 75503 w 503345"/>
                <a:gd name="connsiteY77" fmla="*/ 159391 h 503346"/>
                <a:gd name="connsiteX78" fmla="*/ 92281 w 503345"/>
                <a:gd name="connsiteY78" fmla="*/ 142613 h 503346"/>
                <a:gd name="connsiteX79" fmla="*/ 150331 w 503345"/>
                <a:gd name="connsiteY79" fmla="*/ 318782 h 503346"/>
                <a:gd name="connsiteX80" fmla="*/ 34226 w 503345"/>
                <a:gd name="connsiteY80" fmla="*/ 318782 h 503346"/>
                <a:gd name="connsiteX81" fmla="*/ 16776 w 503345"/>
                <a:gd name="connsiteY81" fmla="*/ 302004 h 503346"/>
                <a:gd name="connsiteX82" fmla="*/ 167781 w 503345"/>
                <a:gd name="connsiteY82" fmla="*/ 302004 h 503346"/>
                <a:gd name="connsiteX83" fmla="*/ 150331 w 503345"/>
                <a:gd name="connsiteY83" fmla="*/ 318782 h 503346"/>
                <a:gd name="connsiteX84" fmla="*/ 145822 w 503345"/>
                <a:gd name="connsiteY84" fmla="*/ 285225 h 503346"/>
                <a:gd name="connsiteX85" fmla="*/ 38737 w 503345"/>
                <a:gd name="connsiteY85" fmla="*/ 285225 h 503346"/>
                <a:gd name="connsiteX86" fmla="*/ 85255 w 503345"/>
                <a:gd name="connsiteY86" fmla="*/ 192191 h 503346"/>
                <a:gd name="connsiteX87" fmla="*/ 99306 w 503345"/>
                <a:gd name="connsiteY87" fmla="*/ 192191 h 503346"/>
                <a:gd name="connsiteX88" fmla="*/ 234895 w 503345"/>
                <a:gd name="connsiteY88" fmla="*/ 16773 h 503346"/>
                <a:gd name="connsiteX89" fmla="*/ 268451 w 503345"/>
                <a:gd name="connsiteY89" fmla="*/ 16773 h 503346"/>
                <a:gd name="connsiteX90" fmla="*/ 276841 w 503345"/>
                <a:gd name="connsiteY90" fmla="*/ 25162 h 503346"/>
                <a:gd name="connsiteX91" fmla="*/ 268451 w 503345"/>
                <a:gd name="connsiteY91" fmla="*/ 33551 h 503346"/>
                <a:gd name="connsiteX92" fmla="*/ 234895 w 503345"/>
                <a:gd name="connsiteY92" fmla="*/ 33551 h 503346"/>
                <a:gd name="connsiteX93" fmla="*/ 226506 w 503345"/>
                <a:gd name="connsiteY93" fmla="*/ 25162 h 503346"/>
                <a:gd name="connsiteX94" fmla="*/ 234895 w 503345"/>
                <a:gd name="connsiteY94" fmla="*/ 16773 h 503346"/>
                <a:gd name="connsiteX95" fmla="*/ 260062 w 503345"/>
                <a:gd name="connsiteY95" fmla="*/ 50329 h 503346"/>
                <a:gd name="connsiteX96" fmla="*/ 260062 w 503345"/>
                <a:gd name="connsiteY96" fmla="*/ 67779 h 503346"/>
                <a:gd name="connsiteX97" fmla="*/ 243284 w 503345"/>
                <a:gd name="connsiteY97" fmla="*/ 67779 h 503346"/>
                <a:gd name="connsiteX98" fmla="*/ 243284 w 503345"/>
                <a:gd name="connsiteY98" fmla="*/ 50329 h 503346"/>
                <a:gd name="connsiteX99" fmla="*/ 369118 w 503345"/>
                <a:gd name="connsiteY99" fmla="*/ 469787 h 503346"/>
                <a:gd name="connsiteX100" fmla="*/ 369118 w 503345"/>
                <a:gd name="connsiteY100" fmla="*/ 486565 h 503346"/>
                <a:gd name="connsiteX101" fmla="*/ 134222 w 503345"/>
                <a:gd name="connsiteY101" fmla="*/ 486565 h 503346"/>
                <a:gd name="connsiteX102" fmla="*/ 134222 w 503345"/>
                <a:gd name="connsiteY102" fmla="*/ 469787 h 503346"/>
                <a:gd name="connsiteX103" fmla="*/ 334891 w 503345"/>
                <a:gd name="connsiteY103" fmla="*/ 453008 h 503346"/>
                <a:gd name="connsiteX104" fmla="*/ 168450 w 503345"/>
                <a:gd name="connsiteY104" fmla="*/ 453008 h 503346"/>
                <a:gd name="connsiteX105" fmla="*/ 226500 w 503345"/>
                <a:gd name="connsiteY105" fmla="*/ 402673 h 503346"/>
                <a:gd name="connsiteX106" fmla="*/ 276835 w 503345"/>
                <a:gd name="connsiteY106" fmla="*/ 402673 h 503346"/>
                <a:gd name="connsiteX107" fmla="*/ 334885 w 503345"/>
                <a:gd name="connsiteY107" fmla="*/ 453008 h 503346"/>
                <a:gd name="connsiteX108" fmla="*/ 243284 w 503345"/>
                <a:gd name="connsiteY108" fmla="*/ 385895 h 503346"/>
                <a:gd name="connsiteX109" fmla="*/ 243284 w 503345"/>
                <a:gd name="connsiteY109" fmla="*/ 183885 h 503346"/>
                <a:gd name="connsiteX110" fmla="*/ 260062 w 503345"/>
                <a:gd name="connsiteY110" fmla="*/ 183885 h 503346"/>
                <a:gd name="connsiteX111" fmla="*/ 260062 w 503345"/>
                <a:gd name="connsiteY111" fmla="*/ 385895 h 503346"/>
                <a:gd name="connsiteX112" fmla="*/ 251673 w 503345"/>
                <a:gd name="connsiteY112" fmla="*/ 167777 h 503346"/>
                <a:gd name="connsiteX113" fmla="*/ 212915 w 503345"/>
                <a:gd name="connsiteY113" fmla="*/ 141876 h 503346"/>
                <a:gd name="connsiteX114" fmla="*/ 222017 w 503345"/>
                <a:gd name="connsiteY114" fmla="*/ 96176 h 503346"/>
                <a:gd name="connsiteX115" fmla="*/ 267717 w 503345"/>
                <a:gd name="connsiteY115" fmla="*/ 87074 h 503346"/>
                <a:gd name="connsiteX116" fmla="*/ 293618 w 503345"/>
                <a:gd name="connsiteY116" fmla="*/ 125832 h 503346"/>
                <a:gd name="connsiteX117" fmla="*/ 251673 w 503345"/>
                <a:gd name="connsiteY117" fmla="*/ 167778 h 503346"/>
                <a:gd name="connsiteX118" fmla="*/ 411070 w 503345"/>
                <a:gd name="connsiteY118" fmla="*/ 92278 h 503346"/>
                <a:gd name="connsiteX119" fmla="*/ 426568 w 503345"/>
                <a:gd name="connsiteY119" fmla="*/ 102639 h 503346"/>
                <a:gd name="connsiteX120" fmla="*/ 422940 w 503345"/>
                <a:gd name="connsiteY120" fmla="*/ 120927 h 503346"/>
                <a:gd name="connsiteX121" fmla="*/ 404652 w 503345"/>
                <a:gd name="connsiteY121" fmla="*/ 124555 h 503346"/>
                <a:gd name="connsiteX122" fmla="*/ 394291 w 503345"/>
                <a:gd name="connsiteY122" fmla="*/ 109056 h 503346"/>
                <a:gd name="connsiteX123" fmla="*/ 411070 w 503345"/>
                <a:gd name="connsiteY123" fmla="*/ 92278 h 503346"/>
                <a:gd name="connsiteX124" fmla="*/ 404044 w 503345"/>
                <a:gd name="connsiteY124" fmla="*/ 141858 h 503346"/>
                <a:gd name="connsiteX125" fmla="*/ 418075 w 503345"/>
                <a:gd name="connsiteY125" fmla="*/ 141858 h 503346"/>
                <a:gd name="connsiteX126" fmla="*/ 464613 w 503345"/>
                <a:gd name="connsiteY126" fmla="*/ 234893 h 503346"/>
                <a:gd name="connsiteX127" fmla="*/ 357528 w 503345"/>
                <a:gd name="connsiteY127" fmla="*/ 234893 h 503346"/>
                <a:gd name="connsiteX128" fmla="*/ 469122 w 503345"/>
                <a:gd name="connsiteY128" fmla="*/ 268449 h 503346"/>
                <a:gd name="connsiteX129" fmla="*/ 353016 w 503345"/>
                <a:gd name="connsiteY129" fmla="*/ 268449 h 503346"/>
                <a:gd name="connsiteX130" fmla="*/ 335567 w 503345"/>
                <a:gd name="connsiteY130" fmla="*/ 251671 h 503346"/>
                <a:gd name="connsiteX131" fmla="*/ 486571 w 503345"/>
                <a:gd name="connsiteY131" fmla="*/ 251671 h 503346"/>
                <a:gd name="connsiteX132" fmla="*/ 469122 w 503345"/>
                <a:gd name="connsiteY132" fmla="*/ 268449 h 503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503345" h="503346">
                  <a:moveTo>
                    <a:pt x="494960" y="234896"/>
                  </a:moveTo>
                  <a:lnTo>
                    <a:pt x="483362" y="234896"/>
                  </a:lnTo>
                  <a:lnTo>
                    <a:pt x="433027" y="134226"/>
                  </a:lnTo>
                  <a:cubicBezTo>
                    <a:pt x="440367" y="127913"/>
                    <a:pt x="444604" y="118727"/>
                    <a:pt x="444625" y="109059"/>
                  </a:cubicBezTo>
                  <a:cubicBezTo>
                    <a:pt x="444625" y="108157"/>
                    <a:pt x="444436" y="107297"/>
                    <a:pt x="444352" y="106416"/>
                  </a:cubicBezTo>
                  <a:lnTo>
                    <a:pt x="479587" y="100544"/>
                  </a:lnTo>
                  <a:lnTo>
                    <a:pt x="476839" y="83996"/>
                  </a:lnTo>
                  <a:lnTo>
                    <a:pt x="438920" y="90309"/>
                  </a:lnTo>
                  <a:cubicBezTo>
                    <a:pt x="431622" y="79403"/>
                    <a:pt x="418597" y="73783"/>
                    <a:pt x="405658" y="75943"/>
                  </a:cubicBezTo>
                  <a:cubicBezTo>
                    <a:pt x="392696" y="78103"/>
                    <a:pt x="382210" y="87645"/>
                    <a:pt x="378833" y="100334"/>
                  </a:cubicBezTo>
                  <a:lnTo>
                    <a:pt x="308719" y="112037"/>
                  </a:lnTo>
                  <a:cubicBezTo>
                    <a:pt x="304524" y="94839"/>
                    <a:pt x="292801" y="80473"/>
                    <a:pt x="276840" y="72860"/>
                  </a:cubicBezTo>
                  <a:lnTo>
                    <a:pt x="276840" y="48783"/>
                  </a:lnTo>
                  <a:cubicBezTo>
                    <a:pt x="288396" y="44714"/>
                    <a:pt x="295317" y="32927"/>
                    <a:pt x="293241" y="20847"/>
                  </a:cubicBezTo>
                  <a:cubicBezTo>
                    <a:pt x="291165" y="8788"/>
                    <a:pt x="280699" y="-21"/>
                    <a:pt x="268451" y="0"/>
                  </a:cubicBezTo>
                  <a:lnTo>
                    <a:pt x="234894" y="0"/>
                  </a:lnTo>
                  <a:cubicBezTo>
                    <a:pt x="222646" y="-21"/>
                    <a:pt x="212181" y="8788"/>
                    <a:pt x="210104" y="20847"/>
                  </a:cubicBezTo>
                  <a:cubicBezTo>
                    <a:pt x="208028" y="32927"/>
                    <a:pt x="214949" y="44714"/>
                    <a:pt x="226505" y="48783"/>
                  </a:cubicBezTo>
                  <a:lnTo>
                    <a:pt x="226505" y="72860"/>
                  </a:lnTo>
                  <a:cubicBezTo>
                    <a:pt x="206036" y="82570"/>
                    <a:pt x="192970" y="103186"/>
                    <a:pt x="192949" y="125837"/>
                  </a:cubicBezTo>
                  <a:cubicBezTo>
                    <a:pt x="192949" y="127683"/>
                    <a:pt x="193053" y="129486"/>
                    <a:pt x="193221" y="131269"/>
                  </a:cubicBezTo>
                  <a:lnTo>
                    <a:pt x="121496" y="143224"/>
                  </a:lnTo>
                  <a:cubicBezTo>
                    <a:pt x="114701" y="130745"/>
                    <a:pt x="100733" y="123950"/>
                    <a:pt x="86723" y="126299"/>
                  </a:cubicBezTo>
                  <a:cubicBezTo>
                    <a:pt x="72713" y="128627"/>
                    <a:pt x="61702" y="139575"/>
                    <a:pt x="59311" y="153584"/>
                  </a:cubicBezTo>
                  <a:lnTo>
                    <a:pt x="23783" y="159499"/>
                  </a:lnTo>
                  <a:lnTo>
                    <a:pt x="26531" y="176046"/>
                  </a:lnTo>
                  <a:lnTo>
                    <a:pt x="60716" y="170342"/>
                  </a:lnTo>
                  <a:lnTo>
                    <a:pt x="60716" y="170363"/>
                  </a:lnTo>
                  <a:cubicBezTo>
                    <a:pt x="62625" y="175836"/>
                    <a:pt x="65939" y="180744"/>
                    <a:pt x="70322" y="184561"/>
                  </a:cubicBezTo>
                  <a:lnTo>
                    <a:pt x="19987" y="285231"/>
                  </a:lnTo>
                  <a:lnTo>
                    <a:pt x="8389" y="285231"/>
                  </a:lnTo>
                  <a:cubicBezTo>
                    <a:pt x="3754" y="285231"/>
                    <a:pt x="0" y="288985"/>
                    <a:pt x="0" y="293620"/>
                  </a:cubicBezTo>
                  <a:lnTo>
                    <a:pt x="0" y="301338"/>
                  </a:lnTo>
                  <a:cubicBezTo>
                    <a:pt x="21" y="320234"/>
                    <a:pt x="15331" y="335545"/>
                    <a:pt x="34228" y="335566"/>
                  </a:cubicBezTo>
                  <a:lnTo>
                    <a:pt x="150333" y="335566"/>
                  </a:lnTo>
                  <a:cubicBezTo>
                    <a:pt x="169230" y="335545"/>
                    <a:pt x="184540" y="320234"/>
                    <a:pt x="184561" y="301338"/>
                  </a:cubicBezTo>
                  <a:lnTo>
                    <a:pt x="184561" y="293620"/>
                  </a:lnTo>
                  <a:cubicBezTo>
                    <a:pt x="184561" y="291397"/>
                    <a:pt x="183680" y="289258"/>
                    <a:pt x="182107" y="287684"/>
                  </a:cubicBezTo>
                  <a:cubicBezTo>
                    <a:pt x="180534" y="286111"/>
                    <a:pt x="178395" y="285231"/>
                    <a:pt x="176172" y="285231"/>
                  </a:cubicBezTo>
                  <a:lnTo>
                    <a:pt x="164574" y="285231"/>
                  </a:lnTo>
                  <a:lnTo>
                    <a:pt x="114239" y="184561"/>
                  </a:lnTo>
                  <a:cubicBezTo>
                    <a:pt x="121538" y="178269"/>
                    <a:pt x="125774" y="169146"/>
                    <a:pt x="125837" y="159519"/>
                  </a:cubicBezTo>
                  <a:lnTo>
                    <a:pt x="197186" y="147649"/>
                  </a:lnTo>
                  <a:cubicBezTo>
                    <a:pt x="202723" y="161344"/>
                    <a:pt x="213168" y="172460"/>
                    <a:pt x="226506" y="178815"/>
                  </a:cubicBezTo>
                  <a:lnTo>
                    <a:pt x="226506" y="385899"/>
                  </a:lnTo>
                  <a:cubicBezTo>
                    <a:pt x="188084" y="385941"/>
                    <a:pt x="155807" y="414820"/>
                    <a:pt x="151506" y="453012"/>
                  </a:cubicBezTo>
                  <a:lnTo>
                    <a:pt x="125836" y="453012"/>
                  </a:lnTo>
                  <a:cubicBezTo>
                    <a:pt x="121200" y="453012"/>
                    <a:pt x="117446" y="456766"/>
                    <a:pt x="117446" y="461401"/>
                  </a:cubicBezTo>
                  <a:lnTo>
                    <a:pt x="117446" y="494958"/>
                  </a:lnTo>
                  <a:cubicBezTo>
                    <a:pt x="117446" y="497180"/>
                    <a:pt x="118327" y="499320"/>
                    <a:pt x="119900" y="500893"/>
                  </a:cubicBezTo>
                  <a:cubicBezTo>
                    <a:pt x="121473" y="502466"/>
                    <a:pt x="123612" y="503347"/>
                    <a:pt x="125836" y="503347"/>
                  </a:cubicBezTo>
                  <a:lnTo>
                    <a:pt x="377510" y="503347"/>
                  </a:lnTo>
                  <a:cubicBezTo>
                    <a:pt x="379733" y="503347"/>
                    <a:pt x="381872" y="502466"/>
                    <a:pt x="383445" y="500893"/>
                  </a:cubicBezTo>
                  <a:cubicBezTo>
                    <a:pt x="385018" y="499320"/>
                    <a:pt x="385899" y="497181"/>
                    <a:pt x="385899" y="494958"/>
                  </a:cubicBezTo>
                  <a:lnTo>
                    <a:pt x="385899" y="461401"/>
                  </a:lnTo>
                  <a:cubicBezTo>
                    <a:pt x="385899" y="459178"/>
                    <a:pt x="385018" y="457039"/>
                    <a:pt x="383445" y="455466"/>
                  </a:cubicBezTo>
                  <a:cubicBezTo>
                    <a:pt x="381872" y="453892"/>
                    <a:pt x="379733" y="453012"/>
                    <a:pt x="377510" y="453012"/>
                  </a:cubicBezTo>
                  <a:lnTo>
                    <a:pt x="351839" y="453012"/>
                  </a:lnTo>
                  <a:cubicBezTo>
                    <a:pt x="347540" y="414820"/>
                    <a:pt x="315263" y="385942"/>
                    <a:pt x="276839" y="385899"/>
                  </a:cubicBezTo>
                  <a:lnTo>
                    <a:pt x="276839" y="178815"/>
                  </a:lnTo>
                  <a:cubicBezTo>
                    <a:pt x="296323" y="169544"/>
                    <a:pt x="309158" y="150333"/>
                    <a:pt x="310249" y="128773"/>
                  </a:cubicBezTo>
                  <a:lnTo>
                    <a:pt x="378683" y="117364"/>
                  </a:lnTo>
                  <a:cubicBezTo>
                    <a:pt x="380361" y="123908"/>
                    <a:pt x="383989" y="129801"/>
                    <a:pt x="389106" y="134226"/>
                  </a:cubicBezTo>
                  <a:lnTo>
                    <a:pt x="338771" y="234896"/>
                  </a:lnTo>
                  <a:lnTo>
                    <a:pt x="327173" y="234896"/>
                  </a:lnTo>
                  <a:cubicBezTo>
                    <a:pt x="322538" y="234896"/>
                    <a:pt x="318784" y="238650"/>
                    <a:pt x="318784" y="243285"/>
                  </a:cubicBezTo>
                  <a:lnTo>
                    <a:pt x="318784" y="251003"/>
                  </a:lnTo>
                  <a:cubicBezTo>
                    <a:pt x="318805" y="269899"/>
                    <a:pt x="334115" y="285210"/>
                    <a:pt x="353012" y="285231"/>
                  </a:cubicBezTo>
                  <a:lnTo>
                    <a:pt x="469118" y="285231"/>
                  </a:lnTo>
                  <a:cubicBezTo>
                    <a:pt x="488014" y="285210"/>
                    <a:pt x="503324" y="269899"/>
                    <a:pt x="503345" y="251003"/>
                  </a:cubicBezTo>
                  <a:lnTo>
                    <a:pt x="503345" y="243285"/>
                  </a:lnTo>
                  <a:cubicBezTo>
                    <a:pt x="503345" y="241062"/>
                    <a:pt x="502464" y="238923"/>
                    <a:pt x="500892" y="237350"/>
                  </a:cubicBezTo>
                  <a:cubicBezTo>
                    <a:pt x="499318" y="235776"/>
                    <a:pt x="497179" y="234895"/>
                    <a:pt x="494956" y="234895"/>
                  </a:cubicBezTo>
                  <a:close/>
                  <a:moveTo>
                    <a:pt x="92281" y="142613"/>
                  </a:moveTo>
                  <a:cubicBezTo>
                    <a:pt x="99076" y="142613"/>
                    <a:pt x="105179" y="146702"/>
                    <a:pt x="107780" y="152973"/>
                  </a:cubicBezTo>
                  <a:cubicBezTo>
                    <a:pt x="110381" y="159244"/>
                    <a:pt x="108933" y="166459"/>
                    <a:pt x="104152" y="171261"/>
                  </a:cubicBezTo>
                  <a:cubicBezTo>
                    <a:pt x="99349" y="176043"/>
                    <a:pt x="92134" y="177491"/>
                    <a:pt x="85863" y="174890"/>
                  </a:cubicBezTo>
                  <a:cubicBezTo>
                    <a:pt x="79592" y="172289"/>
                    <a:pt x="75503" y="166186"/>
                    <a:pt x="75503" y="159391"/>
                  </a:cubicBezTo>
                  <a:cubicBezTo>
                    <a:pt x="75503" y="150121"/>
                    <a:pt x="83011" y="142613"/>
                    <a:pt x="92281" y="142613"/>
                  </a:cubicBezTo>
                  <a:close/>
                  <a:moveTo>
                    <a:pt x="150331" y="318782"/>
                  </a:moveTo>
                  <a:lnTo>
                    <a:pt x="34226" y="318782"/>
                  </a:lnTo>
                  <a:cubicBezTo>
                    <a:pt x="24851" y="318782"/>
                    <a:pt x="17154" y="311379"/>
                    <a:pt x="16776" y="302004"/>
                  </a:cubicBezTo>
                  <a:lnTo>
                    <a:pt x="167781" y="302004"/>
                  </a:lnTo>
                  <a:cubicBezTo>
                    <a:pt x="167403" y="311379"/>
                    <a:pt x="159706" y="318782"/>
                    <a:pt x="150331" y="318782"/>
                  </a:cubicBezTo>
                  <a:close/>
                  <a:moveTo>
                    <a:pt x="145822" y="285225"/>
                  </a:moveTo>
                  <a:lnTo>
                    <a:pt x="38737" y="285225"/>
                  </a:lnTo>
                  <a:lnTo>
                    <a:pt x="85255" y="192191"/>
                  </a:lnTo>
                  <a:cubicBezTo>
                    <a:pt x="89889" y="193197"/>
                    <a:pt x="94671" y="193197"/>
                    <a:pt x="99306" y="192191"/>
                  </a:cubicBezTo>
                  <a:close/>
                  <a:moveTo>
                    <a:pt x="234895" y="16773"/>
                  </a:moveTo>
                  <a:lnTo>
                    <a:pt x="268451" y="16773"/>
                  </a:lnTo>
                  <a:cubicBezTo>
                    <a:pt x="273086" y="16773"/>
                    <a:pt x="276841" y="20527"/>
                    <a:pt x="276841" y="25162"/>
                  </a:cubicBezTo>
                  <a:cubicBezTo>
                    <a:pt x="276841" y="29797"/>
                    <a:pt x="273086" y="33551"/>
                    <a:pt x="268451" y="33551"/>
                  </a:cubicBezTo>
                  <a:lnTo>
                    <a:pt x="234895" y="33551"/>
                  </a:lnTo>
                  <a:cubicBezTo>
                    <a:pt x="230260" y="33551"/>
                    <a:pt x="226506" y="29797"/>
                    <a:pt x="226506" y="25162"/>
                  </a:cubicBezTo>
                  <a:cubicBezTo>
                    <a:pt x="226506" y="20527"/>
                    <a:pt x="230260" y="16773"/>
                    <a:pt x="234895" y="16773"/>
                  </a:cubicBezTo>
                  <a:close/>
                  <a:moveTo>
                    <a:pt x="260062" y="50329"/>
                  </a:moveTo>
                  <a:lnTo>
                    <a:pt x="260062" y="67779"/>
                  </a:lnTo>
                  <a:cubicBezTo>
                    <a:pt x="254504" y="66877"/>
                    <a:pt x="248842" y="66877"/>
                    <a:pt x="243284" y="67779"/>
                  </a:cubicBezTo>
                  <a:lnTo>
                    <a:pt x="243284" y="50329"/>
                  </a:lnTo>
                  <a:close/>
                  <a:moveTo>
                    <a:pt x="369118" y="469787"/>
                  </a:moveTo>
                  <a:lnTo>
                    <a:pt x="369118" y="486565"/>
                  </a:lnTo>
                  <a:lnTo>
                    <a:pt x="134222" y="486565"/>
                  </a:lnTo>
                  <a:lnTo>
                    <a:pt x="134222" y="469787"/>
                  </a:lnTo>
                  <a:close/>
                  <a:moveTo>
                    <a:pt x="334891" y="453008"/>
                  </a:moveTo>
                  <a:lnTo>
                    <a:pt x="168450" y="453008"/>
                  </a:lnTo>
                  <a:cubicBezTo>
                    <a:pt x="172644" y="424150"/>
                    <a:pt x="197351" y="402736"/>
                    <a:pt x="226500" y="402673"/>
                  </a:cubicBezTo>
                  <a:lnTo>
                    <a:pt x="276835" y="402673"/>
                  </a:lnTo>
                  <a:cubicBezTo>
                    <a:pt x="305988" y="402736"/>
                    <a:pt x="330692" y="424150"/>
                    <a:pt x="334885" y="453008"/>
                  </a:cubicBezTo>
                  <a:close/>
                  <a:moveTo>
                    <a:pt x="243284" y="385895"/>
                  </a:moveTo>
                  <a:lnTo>
                    <a:pt x="243284" y="183885"/>
                  </a:lnTo>
                  <a:cubicBezTo>
                    <a:pt x="248842" y="184787"/>
                    <a:pt x="254504" y="184787"/>
                    <a:pt x="260062" y="183885"/>
                  </a:cubicBezTo>
                  <a:lnTo>
                    <a:pt x="260062" y="385895"/>
                  </a:lnTo>
                  <a:close/>
                  <a:moveTo>
                    <a:pt x="251673" y="167777"/>
                  </a:moveTo>
                  <a:cubicBezTo>
                    <a:pt x="234706" y="167777"/>
                    <a:pt x="219417" y="157564"/>
                    <a:pt x="212915" y="141876"/>
                  </a:cubicBezTo>
                  <a:cubicBezTo>
                    <a:pt x="206435" y="126209"/>
                    <a:pt x="210021" y="108173"/>
                    <a:pt x="222017" y="96176"/>
                  </a:cubicBezTo>
                  <a:cubicBezTo>
                    <a:pt x="234014" y="84180"/>
                    <a:pt x="252051" y="80594"/>
                    <a:pt x="267717" y="87074"/>
                  </a:cubicBezTo>
                  <a:cubicBezTo>
                    <a:pt x="283405" y="93576"/>
                    <a:pt x="293618" y="108865"/>
                    <a:pt x="293618" y="125832"/>
                  </a:cubicBezTo>
                  <a:cubicBezTo>
                    <a:pt x="293597" y="148986"/>
                    <a:pt x="274827" y="167757"/>
                    <a:pt x="251673" y="167778"/>
                  </a:cubicBezTo>
                  <a:close/>
                  <a:moveTo>
                    <a:pt x="411070" y="92278"/>
                  </a:moveTo>
                  <a:cubicBezTo>
                    <a:pt x="417865" y="92278"/>
                    <a:pt x="423968" y="96367"/>
                    <a:pt x="426568" y="102639"/>
                  </a:cubicBezTo>
                  <a:cubicBezTo>
                    <a:pt x="429169" y="108910"/>
                    <a:pt x="427722" y="116124"/>
                    <a:pt x="422940" y="120927"/>
                  </a:cubicBezTo>
                  <a:cubicBezTo>
                    <a:pt x="418137" y="125708"/>
                    <a:pt x="410922" y="127156"/>
                    <a:pt x="404652" y="124555"/>
                  </a:cubicBezTo>
                  <a:cubicBezTo>
                    <a:pt x="398381" y="121954"/>
                    <a:pt x="394291" y="115851"/>
                    <a:pt x="394291" y="109056"/>
                  </a:cubicBezTo>
                  <a:cubicBezTo>
                    <a:pt x="394291" y="99786"/>
                    <a:pt x="401799" y="92278"/>
                    <a:pt x="411070" y="92278"/>
                  </a:cubicBezTo>
                  <a:close/>
                  <a:moveTo>
                    <a:pt x="404044" y="141858"/>
                  </a:moveTo>
                  <a:cubicBezTo>
                    <a:pt x="408678" y="142865"/>
                    <a:pt x="413460" y="142865"/>
                    <a:pt x="418075" y="141858"/>
                  </a:cubicBezTo>
                  <a:lnTo>
                    <a:pt x="464613" y="234893"/>
                  </a:lnTo>
                  <a:lnTo>
                    <a:pt x="357528" y="234893"/>
                  </a:lnTo>
                  <a:close/>
                  <a:moveTo>
                    <a:pt x="469122" y="268449"/>
                  </a:moveTo>
                  <a:lnTo>
                    <a:pt x="353016" y="268449"/>
                  </a:lnTo>
                  <a:cubicBezTo>
                    <a:pt x="343641" y="268449"/>
                    <a:pt x="335944" y="261046"/>
                    <a:pt x="335567" y="251671"/>
                  </a:cubicBezTo>
                  <a:lnTo>
                    <a:pt x="486571" y="251671"/>
                  </a:lnTo>
                  <a:cubicBezTo>
                    <a:pt x="486193" y="261046"/>
                    <a:pt x="478497" y="268449"/>
                    <a:pt x="469122" y="268449"/>
                  </a:cubicBezTo>
                  <a:close/>
                </a:path>
              </a:pathLst>
            </a:custGeom>
            <a:solidFill>
              <a:srgbClr val="000000"/>
            </a:solidFill>
            <a:ln w="5334" cap="flat">
              <a:noFill/>
              <a:prstDash val="solid"/>
              <a:miter/>
            </a:ln>
          </p:spPr>
          <p:txBody>
            <a:bodyPr rtlCol="0" anchor="ctr"/>
            <a:lstStyle/>
            <a:p>
              <a:endParaRPr lang="en-US"/>
            </a:p>
          </p:txBody>
        </p:sp>
      </p:grpSp>
      <p:sp>
        <p:nvSpPr>
          <p:cNvPr id="212" name="Rectangle 17">
            <a:extLst>
              <a:ext uri="{FF2B5EF4-FFF2-40B4-BE49-F238E27FC236}">
                <a16:creationId xmlns:a16="http://schemas.microsoft.com/office/drawing/2014/main" id="{0B5A6BA5-4631-EFD4-576E-04B5D298FCF4}"/>
              </a:ext>
            </a:extLst>
          </p:cNvPr>
          <p:cNvSpPr/>
          <p:nvPr/>
        </p:nvSpPr>
        <p:spPr>
          <a:xfrm rot="13351120">
            <a:off x="8730539" y="-2636123"/>
            <a:ext cx="7369896" cy="5272245"/>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1F0D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EC19345-D063-7FDD-92F6-6EE9BAA72A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1717676118"/>
      </p:ext>
    </p:extLst>
  </p:cSld>
  <p:clrMapOvr>
    <a:masterClrMapping/>
  </p:clrMapOvr>
  <p:extLst>
    <p:ext uri="{6950BFC3-D8DA-4A85-94F7-54DA5524770B}">
      <p188:commentRel xmlns:p188="http://schemas.microsoft.com/office/powerpoint/2018/8/main" r:id="rId3"/>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lock Arc 10">
            <a:extLst>
              <a:ext uri="{FF2B5EF4-FFF2-40B4-BE49-F238E27FC236}">
                <a16:creationId xmlns:a16="http://schemas.microsoft.com/office/drawing/2014/main" id="{514315EC-82EA-DB56-31F3-2A0704BE7717}"/>
              </a:ext>
            </a:extLst>
          </p:cNvPr>
          <p:cNvSpPr/>
          <p:nvPr/>
        </p:nvSpPr>
        <p:spPr>
          <a:xfrm rot="4759850">
            <a:off x="10158047" y="-1509535"/>
            <a:ext cx="2644726" cy="2644726"/>
          </a:xfrm>
          <a:prstGeom prst="blockArc">
            <a:avLst>
              <a:gd name="adj1" fmla="val 18842161"/>
              <a:gd name="adj2" fmla="val 6027573"/>
              <a:gd name="adj3" fmla="val 14841"/>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Block Arc 17">
            <a:extLst>
              <a:ext uri="{FF2B5EF4-FFF2-40B4-BE49-F238E27FC236}">
                <a16:creationId xmlns:a16="http://schemas.microsoft.com/office/drawing/2014/main" id="{58F93577-4725-88A9-0DFD-B08E1952AD36}"/>
              </a:ext>
            </a:extLst>
          </p:cNvPr>
          <p:cNvSpPr/>
          <p:nvPr/>
        </p:nvSpPr>
        <p:spPr>
          <a:xfrm>
            <a:off x="-484163" y="6049539"/>
            <a:ext cx="2644726" cy="2644726"/>
          </a:xfrm>
          <a:prstGeom prst="blockArc">
            <a:avLst>
              <a:gd name="adj1" fmla="val 9115655"/>
              <a:gd name="adj2" fmla="val 20972403"/>
              <a:gd name="adj3" fmla="val 14841"/>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extBox 4"/>
          <p:cNvSpPr txBox="1"/>
          <p:nvPr/>
        </p:nvSpPr>
        <p:spPr>
          <a:xfrm>
            <a:off x="764828" y="655144"/>
            <a:ext cx="11279549" cy="584775"/>
          </a:xfrm>
          <a:prstGeom prst="rect">
            <a:avLst/>
          </a:prstGeom>
          <a:noFill/>
        </p:spPr>
        <p:txBody>
          <a:bodyPr wrap="square" lIns="91440" tIns="45720" rIns="91440" bIns="45720" rtlCol="0" anchor="t">
            <a:spAutoFit/>
          </a:bodyPr>
          <a:lstStyle/>
          <a:p>
            <a:r>
              <a:rPr lang="en-GB" sz="3200" b="1">
                <a:solidFill>
                  <a:srgbClr val="1F0D52"/>
                </a:solidFill>
                <a:latin typeface="Avenir Book" panose="02000503020000020003"/>
                <a:cs typeface="Arial"/>
              </a:rPr>
              <a:t>Some Employer Insight programmes</a:t>
            </a:r>
            <a:endParaRPr lang="en-GB" sz="3200" b="1">
              <a:solidFill>
                <a:srgbClr val="1F0D52"/>
              </a:solidFill>
              <a:latin typeface="Avenir Book" panose="02000503020000020003"/>
              <a:ea typeface="+mn-lt"/>
              <a:cs typeface="Arial"/>
            </a:endParaRP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393745" y="1932313"/>
            <a:ext cx="2154608" cy="929459"/>
          </a:xfrm>
          <a:prstGeom prst="rect">
            <a:avLst/>
          </a:prstGeom>
        </p:spPr>
      </p:pic>
      <p:pic>
        <p:nvPicPr>
          <p:cNvPr id="14" name="Picture 6" descr="http://www.iss-mag.com/files/JPMorgan.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8558" y="2200732"/>
            <a:ext cx="2196089" cy="45141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http://lulawsociety.co.uk/wp-content/uploads/2013/08/linklaters-logo_jpg_940x274_crop-none_upscale-True_q85.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624527" y="3611491"/>
            <a:ext cx="1923826" cy="56077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05566" y="4880990"/>
            <a:ext cx="2944141" cy="584775"/>
          </a:xfrm>
          <a:prstGeom prst="rect">
            <a:avLst/>
          </a:prstGeom>
        </p:spPr>
      </p:pic>
      <p:pic>
        <p:nvPicPr>
          <p:cNvPr id="17" name="Picture 8" descr="https://upload.wikimedia.org/wikipedia/en/thumb/c/c4/Herbert_Smith_Freehills_logo.svg/1280px-Herbert_Smith_Freehills_logo.svg.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307509" y="2007706"/>
            <a:ext cx="1962008" cy="778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drawing of a cartoon character&#10;&#10;Description generated with high confidence">
            <a:extLst>
              <a:ext uri="{FF2B5EF4-FFF2-40B4-BE49-F238E27FC236}">
                <a16:creationId xmlns:a16="http://schemas.microsoft.com/office/drawing/2014/main" id="{D9C9078B-4BE6-47DA-91D2-FB50072DCB0F}"/>
              </a:ext>
            </a:extLst>
          </p:cNvPr>
          <p:cNvPicPr>
            <a:picLocks noChangeAspect="1"/>
          </p:cNvPicPr>
          <p:nvPr/>
        </p:nvPicPr>
        <p:blipFill>
          <a:blip r:embed="rId8"/>
          <a:stretch>
            <a:fillRect/>
          </a:stretch>
        </p:blipFill>
        <p:spPr>
          <a:xfrm>
            <a:off x="1006340" y="3431725"/>
            <a:ext cx="1043930" cy="920307"/>
          </a:xfrm>
          <a:prstGeom prst="rect">
            <a:avLst/>
          </a:prstGeom>
        </p:spPr>
      </p:pic>
      <p:pic>
        <p:nvPicPr>
          <p:cNvPr id="12" name="Picture 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875357" y="1744425"/>
            <a:ext cx="830209" cy="1103434"/>
          </a:xfrm>
          <a:prstGeom prst="rect">
            <a:avLst/>
          </a:prstGeom>
        </p:spPr>
      </p:pic>
      <p:cxnSp>
        <p:nvCxnSpPr>
          <p:cNvPr id="7" name="Straight Connector 6">
            <a:extLst>
              <a:ext uri="{FF2B5EF4-FFF2-40B4-BE49-F238E27FC236}">
                <a16:creationId xmlns:a16="http://schemas.microsoft.com/office/drawing/2014/main" id="{BE4FA69D-9B49-087D-EA75-F06988D412F1}"/>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B9899711-BB5F-B5B1-BD4F-5F3CE9E81AD2}"/>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pic>
        <p:nvPicPr>
          <p:cNvPr id="19" name="Picture 2" descr="Freshfields Opens Silicon Valley Office | Business Wire">
            <a:extLst>
              <a:ext uri="{FF2B5EF4-FFF2-40B4-BE49-F238E27FC236}">
                <a16:creationId xmlns:a16="http://schemas.microsoft.com/office/drawing/2014/main" id="{7E4D6D4A-FB24-1B56-6035-F2A9A61E0EFC}"/>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a:stretch/>
        </p:blipFill>
        <p:spPr bwMode="auto">
          <a:xfrm>
            <a:off x="6014567" y="3599491"/>
            <a:ext cx="2705114" cy="5847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03FD767-5BE9-2873-D00F-D7C33CDCDA58}"/>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pic>
        <p:nvPicPr>
          <p:cNvPr id="6" name="Picture 5" descr="A blue and black logo&#10;&#10;Description automatically generated">
            <a:extLst>
              <a:ext uri="{FF2B5EF4-FFF2-40B4-BE49-F238E27FC236}">
                <a16:creationId xmlns:a16="http://schemas.microsoft.com/office/drawing/2014/main" id="{8DE6143D-010D-2FCE-8BE4-53023EBB2871}"/>
              </a:ext>
            </a:extLst>
          </p:cNvPr>
          <p:cNvPicPr>
            <a:picLocks noChangeAspect="1"/>
          </p:cNvPicPr>
          <p:nvPr/>
        </p:nvPicPr>
        <p:blipFill>
          <a:blip r:embed="rId12"/>
          <a:stretch>
            <a:fillRect/>
          </a:stretch>
        </p:blipFill>
        <p:spPr>
          <a:xfrm>
            <a:off x="3351177" y="3599491"/>
            <a:ext cx="1362482" cy="517340"/>
          </a:xfrm>
          <a:prstGeom prst="rect">
            <a:avLst/>
          </a:prstGeom>
        </p:spPr>
      </p:pic>
    </p:spTree>
    <p:extLst>
      <p:ext uri="{BB962C8B-B14F-4D97-AF65-F5344CB8AC3E}">
        <p14:creationId xmlns:p14="http://schemas.microsoft.com/office/powerpoint/2010/main" val="368732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lock Arc 58">
            <a:extLst>
              <a:ext uri="{FF2B5EF4-FFF2-40B4-BE49-F238E27FC236}">
                <a16:creationId xmlns:a16="http://schemas.microsoft.com/office/drawing/2014/main" id="{DD3412AE-CF89-6109-8C7C-D7FB6177912D}"/>
              </a:ext>
            </a:extLst>
          </p:cNvPr>
          <p:cNvSpPr/>
          <p:nvPr/>
        </p:nvSpPr>
        <p:spPr>
          <a:xfrm rot="4759850">
            <a:off x="10158047" y="-1509535"/>
            <a:ext cx="2644726" cy="2644726"/>
          </a:xfrm>
          <a:prstGeom prst="blockArc">
            <a:avLst>
              <a:gd name="adj1" fmla="val 18842161"/>
              <a:gd name="adj2" fmla="val 6027573"/>
              <a:gd name="adj3" fmla="val 14841"/>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0" name="Block Arc 59">
            <a:extLst>
              <a:ext uri="{FF2B5EF4-FFF2-40B4-BE49-F238E27FC236}">
                <a16:creationId xmlns:a16="http://schemas.microsoft.com/office/drawing/2014/main" id="{EF56F48A-E670-665A-A5F6-7375E69B884A}"/>
              </a:ext>
            </a:extLst>
          </p:cNvPr>
          <p:cNvSpPr/>
          <p:nvPr/>
        </p:nvSpPr>
        <p:spPr>
          <a:xfrm>
            <a:off x="-484163" y="6049539"/>
            <a:ext cx="2644726" cy="2644726"/>
          </a:xfrm>
          <a:prstGeom prst="blockArc">
            <a:avLst>
              <a:gd name="adj1" fmla="val 9115655"/>
              <a:gd name="adj2" fmla="val 20972403"/>
              <a:gd name="adj3" fmla="val 14841"/>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0" name="Oval 49">
            <a:extLst>
              <a:ext uri="{FF2B5EF4-FFF2-40B4-BE49-F238E27FC236}">
                <a16:creationId xmlns:a16="http://schemas.microsoft.com/office/drawing/2014/main" id="{458F7F73-4E09-CF68-EC29-8B3AB17A34DD}"/>
              </a:ext>
            </a:extLst>
          </p:cNvPr>
          <p:cNvSpPr/>
          <p:nvPr/>
        </p:nvSpPr>
        <p:spPr>
          <a:xfrm>
            <a:off x="1169704" y="1662918"/>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8FF051A6-A199-4C4F-1F49-E6A26CE16E1A}"/>
              </a:ext>
            </a:extLst>
          </p:cNvPr>
          <p:cNvSpPr/>
          <p:nvPr/>
        </p:nvSpPr>
        <p:spPr>
          <a:xfrm>
            <a:off x="1169704" y="2439045"/>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EC5EC280-61BE-3B0A-2DDC-6ECFEC3F7E40}"/>
              </a:ext>
            </a:extLst>
          </p:cNvPr>
          <p:cNvSpPr/>
          <p:nvPr/>
        </p:nvSpPr>
        <p:spPr>
          <a:xfrm>
            <a:off x="1169704" y="3228261"/>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a:extLst>
              <a:ext uri="{FF2B5EF4-FFF2-40B4-BE49-F238E27FC236}">
                <a16:creationId xmlns:a16="http://schemas.microsoft.com/office/drawing/2014/main" id="{D6AEA423-53CD-6DC3-B5EA-512A58F33C02}"/>
              </a:ext>
            </a:extLst>
          </p:cNvPr>
          <p:cNvSpPr/>
          <p:nvPr/>
        </p:nvSpPr>
        <p:spPr>
          <a:xfrm>
            <a:off x="1169704" y="3893361"/>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300D36F4-8C7D-1EBD-690D-A5569A54ED14}"/>
              </a:ext>
            </a:extLst>
          </p:cNvPr>
          <p:cNvSpPr/>
          <p:nvPr/>
        </p:nvSpPr>
        <p:spPr>
          <a:xfrm>
            <a:off x="1169704" y="4626986"/>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532DA0AD-665D-B925-9419-413AF543E5D4}"/>
              </a:ext>
            </a:extLst>
          </p:cNvPr>
          <p:cNvSpPr/>
          <p:nvPr/>
        </p:nvSpPr>
        <p:spPr>
          <a:xfrm>
            <a:off x="1169704" y="5305612"/>
            <a:ext cx="332509" cy="332509"/>
          </a:xfrm>
          <a:prstGeom prst="ellipse">
            <a:avLst/>
          </a:prstGeom>
          <a:solidFill>
            <a:srgbClr val="00B2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38200" y="598677"/>
            <a:ext cx="8821021" cy="707886"/>
          </a:xfrm>
          <a:prstGeom prst="rect">
            <a:avLst/>
          </a:prstGeom>
          <a:noFill/>
        </p:spPr>
        <p:txBody>
          <a:bodyPr wrap="square" lIns="91440" tIns="45720" rIns="91440" bIns="45720" rtlCol="0" anchor="t">
            <a:spAutoFit/>
          </a:bodyPr>
          <a:lstStyle/>
          <a:p>
            <a:r>
              <a:rPr lang="en-GB" sz="4000" b="1">
                <a:solidFill>
                  <a:srgbClr val="211551"/>
                </a:solidFill>
                <a:latin typeface="Avenir Book"/>
                <a:cs typeface="Arial"/>
              </a:rPr>
              <a:t>Undergraduate Programme</a:t>
            </a:r>
            <a:endParaRPr lang="en-GB" sz="4000" b="1">
              <a:solidFill>
                <a:srgbClr val="211551"/>
              </a:solidFill>
              <a:latin typeface="Avenir Book"/>
              <a:cs typeface="Arial" panose="020B0604020202020204" pitchFamily="34" charset="0"/>
            </a:endParaRPr>
          </a:p>
        </p:txBody>
      </p:sp>
      <p:sp>
        <p:nvSpPr>
          <p:cNvPr id="4" name="TextBox 3"/>
          <p:cNvSpPr txBox="1"/>
          <p:nvPr/>
        </p:nvSpPr>
        <p:spPr>
          <a:xfrm>
            <a:off x="1591012" y="1673250"/>
            <a:ext cx="2918499" cy="4178067"/>
          </a:xfrm>
          <a:prstGeom prst="rect">
            <a:avLst/>
          </a:prstGeom>
          <a:noFill/>
        </p:spPr>
        <p:txBody>
          <a:bodyPr wrap="square" rtlCol="0">
            <a:spAutoFit/>
          </a:bodyPr>
          <a:lstStyle/>
          <a:p>
            <a:r>
              <a:rPr lang="en-GB">
                <a:solidFill>
                  <a:srgbClr val="211551"/>
                </a:solidFill>
                <a:latin typeface="Avenir Book"/>
                <a:cs typeface="Arial" panose="020B0604020202020204" pitchFamily="34" charset="0"/>
              </a:rPr>
              <a:t>Pre-University Crash Course</a:t>
            </a:r>
          </a:p>
          <a:p>
            <a:endParaRPr lang="en-GB">
              <a:solidFill>
                <a:srgbClr val="211551"/>
              </a:solidFill>
              <a:latin typeface="Avenir Book"/>
              <a:cs typeface="Arial" panose="020B0604020202020204" pitchFamily="34" charset="0"/>
            </a:endParaRPr>
          </a:p>
          <a:p>
            <a:endParaRPr lang="en-GB">
              <a:solidFill>
                <a:srgbClr val="211551"/>
              </a:solidFill>
              <a:latin typeface="Avenir Book"/>
              <a:cs typeface="Arial" panose="020B0604020202020204" pitchFamily="34" charset="0"/>
            </a:endParaRPr>
          </a:p>
          <a:p>
            <a:r>
              <a:rPr lang="en-GB">
                <a:solidFill>
                  <a:srgbClr val="211551"/>
                </a:solidFill>
                <a:latin typeface="Avenir Book"/>
                <a:cs typeface="Arial" panose="020B0604020202020204" pitchFamily="34" charset="0"/>
              </a:rPr>
              <a:t>CV Writing</a:t>
            </a:r>
          </a:p>
          <a:p>
            <a:endParaRPr lang="en-GB">
              <a:solidFill>
                <a:srgbClr val="211551"/>
              </a:solidFill>
              <a:latin typeface="Avenir Book"/>
              <a:cs typeface="Arial" panose="020B0604020202020204" pitchFamily="34" charset="0"/>
            </a:endParaRPr>
          </a:p>
          <a:p>
            <a:endParaRPr lang="en-GB" sz="1400">
              <a:solidFill>
                <a:srgbClr val="211551"/>
              </a:solidFill>
              <a:latin typeface="Avenir Book"/>
              <a:cs typeface="Arial" panose="020B0604020202020204" pitchFamily="34" charset="0"/>
            </a:endParaRPr>
          </a:p>
          <a:p>
            <a:r>
              <a:rPr lang="en-GB">
                <a:solidFill>
                  <a:srgbClr val="211551"/>
                </a:solidFill>
                <a:latin typeface="Avenir Book"/>
                <a:cs typeface="Arial" panose="020B0604020202020204" pitchFamily="34" charset="0"/>
              </a:rPr>
              <a:t>Interview Practice </a:t>
            </a:r>
          </a:p>
          <a:p>
            <a:endParaRPr lang="en-GB">
              <a:solidFill>
                <a:srgbClr val="211551"/>
              </a:solidFill>
              <a:latin typeface="Avenir Book"/>
              <a:cs typeface="Arial" panose="020B0604020202020204" pitchFamily="34" charset="0"/>
            </a:endParaRPr>
          </a:p>
          <a:p>
            <a:endParaRPr lang="en-GB" sz="900">
              <a:solidFill>
                <a:srgbClr val="211551"/>
              </a:solidFill>
              <a:latin typeface="Avenir Book"/>
              <a:cs typeface="Arial" panose="020B0604020202020204" pitchFamily="34" charset="0"/>
            </a:endParaRPr>
          </a:p>
          <a:p>
            <a:r>
              <a:rPr lang="en-GB">
                <a:solidFill>
                  <a:srgbClr val="211551"/>
                </a:solidFill>
                <a:latin typeface="Avenir Book"/>
                <a:cs typeface="Arial" panose="020B0604020202020204" pitchFamily="34" charset="0"/>
              </a:rPr>
              <a:t>Recruitment Tips</a:t>
            </a:r>
          </a:p>
          <a:p>
            <a:endParaRPr lang="en-GB">
              <a:solidFill>
                <a:srgbClr val="211551"/>
              </a:solidFill>
              <a:latin typeface="Avenir Book"/>
              <a:cs typeface="Arial" panose="020B0604020202020204" pitchFamily="34" charset="0"/>
            </a:endParaRPr>
          </a:p>
          <a:p>
            <a:endParaRPr lang="en-GB" sz="1050">
              <a:solidFill>
                <a:srgbClr val="211551"/>
              </a:solidFill>
              <a:latin typeface="Avenir Book"/>
              <a:cs typeface="Arial" panose="020B0604020202020204" pitchFamily="34" charset="0"/>
            </a:endParaRPr>
          </a:p>
          <a:p>
            <a:r>
              <a:rPr lang="en-GB">
                <a:solidFill>
                  <a:srgbClr val="211551"/>
                </a:solidFill>
                <a:latin typeface="Avenir Book"/>
                <a:cs typeface="Arial" panose="020B0604020202020204" pitchFamily="34" charset="0"/>
              </a:rPr>
              <a:t>Application Support</a:t>
            </a:r>
          </a:p>
          <a:p>
            <a:endParaRPr lang="en-GB">
              <a:solidFill>
                <a:srgbClr val="211551"/>
              </a:solidFill>
              <a:latin typeface="Avenir Book"/>
              <a:cs typeface="Arial" panose="020B0604020202020204" pitchFamily="34" charset="0"/>
            </a:endParaRPr>
          </a:p>
          <a:p>
            <a:endParaRPr lang="en-GB" sz="1100">
              <a:solidFill>
                <a:srgbClr val="211551"/>
              </a:solidFill>
              <a:latin typeface="Avenir Book"/>
              <a:cs typeface="Arial" panose="020B0604020202020204" pitchFamily="34" charset="0"/>
            </a:endParaRPr>
          </a:p>
          <a:p>
            <a:r>
              <a:rPr lang="en-GB">
                <a:solidFill>
                  <a:srgbClr val="211551"/>
                </a:solidFill>
                <a:latin typeface="Avenir Book"/>
                <a:cs typeface="Arial" panose="020B0604020202020204" pitchFamily="34" charset="0"/>
              </a:rPr>
              <a:t>Commercial Awareness</a:t>
            </a:r>
          </a:p>
        </p:txBody>
      </p:sp>
      <p:sp>
        <p:nvSpPr>
          <p:cNvPr id="17" name="Graphic 2">
            <a:extLst>
              <a:ext uri="{FF2B5EF4-FFF2-40B4-BE49-F238E27FC236}">
                <a16:creationId xmlns:a16="http://schemas.microsoft.com/office/drawing/2014/main" id="{891BF19A-C942-6415-E245-F72FACB53F0C}"/>
              </a:ext>
            </a:extLst>
          </p:cNvPr>
          <p:cNvSpPr/>
          <p:nvPr/>
        </p:nvSpPr>
        <p:spPr>
          <a:xfrm>
            <a:off x="1110248" y="1559608"/>
            <a:ext cx="456708" cy="417162"/>
          </a:xfrm>
          <a:custGeom>
            <a:avLst/>
            <a:gdLst>
              <a:gd name="connsiteX0" fmla="*/ 228354 w 456708"/>
              <a:gd name="connsiteY0" fmla="*/ 141857 h 417162"/>
              <a:gd name="connsiteX1" fmla="*/ 280017 w 456708"/>
              <a:gd name="connsiteY1" fmla="*/ 193520 h 417162"/>
              <a:gd name="connsiteX2" fmla="*/ 228354 w 456708"/>
              <a:gd name="connsiteY2" fmla="*/ 245183 h 417162"/>
              <a:gd name="connsiteX3" fmla="*/ 176691 w 456708"/>
              <a:gd name="connsiteY3" fmla="*/ 193520 h 417162"/>
              <a:gd name="connsiteX4" fmla="*/ 228354 w 456708"/>
              <a:gd name="connsiteY4" fmla="*/ 141857 h 417162"/>
              <a:gd name="connsiteX5" fmla="*/ 9041 w 456708"/>
              <a:gd name="connsiteY5" fmla="*/ 367516 h 417162"/>
              <a:gd name="connsiteX6" fmla="*/ 24880 w 456708"/>
              <a:gd name="connsiteY6" fmla="*/ 367516 h 417162"/>
              <a:gd name="connsiteX7" fmla="*/ 24880 w 456708"/>
              <a:gd name="connsiteY7" fmla="*/ 226114 h 417162"/>
              <a:gd name="connsiteX8" fmla="*/ 66899 w 456708"/>
              <a:gd name="connsiteY8" fmla="*/ 184095 h 417162"/>
              <a:gd name="connsiteX9" fmla="*/ 127249 w 456708"/>
              <a:gd name="connsiteY9" fmla="*/ 184095 h 417162"/>
              <a:gd name="connsiteX10" fmla="*/ 127249 w 456708"/>
              <a:gd name="connsiteY10" fmla="*/ 154873 h 417162"/>
              <a:gd name="connsiteX11" fmla="*/ 132309 w 456708"/>
              <a:gd name="connsiteY11" fmla="*/ 146751 h 417162"/>
              <a:gd name="connsiteX12" fmla="*/ 219316 w 456708"/>
              <a:gd name="connsiteY12" fmla="*/ 94816 h 417162"/>
              <a:gd name="connsiteX13" fmla="*/ 219316 w 456708"/>
              <a:gd name="connsiteY13" fmla="*/ 9038 h 417162"/>
              <a:gd name="connsiteX14" fmla="*/ 228354 w 456708"/>
              <a:gd name="connsiteY14" fmla="*/ 0 h 417162"/>
              <a:gd name="connsiteX15" fmla="*/ 325391 w 456708"/>
              <a:gd name="connsiteY15" fmla="*/ 0 h 417162"/>
              <a:gd name="connsiteX16" fmla="*/ 331569 w 456708"/>
              <a:gd name="connsiteY16" fmla="*/ 15656 h 417162"/>
              <a:gd name="connsiteX17" fmla="*/ 310908 w 456708"/>
              <a:gd name="connsiteY17" fmla="*/ 38774 h 417162"/>
              <a:gd name="connsiteX18" fmla="*/ 332101 w 456708"/>
              <a:gd name="connsiteY18" fmla="*/ 62497 h 417162"/>
              <a:gd name="connsiteX19" fmla="*/ 325391 w 456708"/>
              <a:gd name="connsiteY19" fmla="*/ 77511 h 417162"/>
              <a:gd name="connsiteX20" fmla="*/ 237393 w 456708"/>
              <a:gd name="connsiteY20" fmla="*/ 77548 h 417162"/>
              <a:gd name="connsiteX21" fmla="*/ 237393 w 456708"/>
              <a:gd name="connsiteY21" fmla="*/ 94836 h 417162"/>
              <a:gd name="connsiteX22" fmla="*/ 325044 w 456708"/>
              <a:gd name="connsiteY22" fmla="*/ 147156 h 417162"/>
              <a:gd name="connsiteX23" fmla="*/ 329425 w 456708"/>
              <a:gd name="connsiteY23" fmla="*/ 154892 h 417162"/>
              <a:gd name="connsiteX24" fmla="*/ 329462 w 456708"/>
              <a:gd name="connsiteY24" fmla="*/ 184115 h 417162"/>
              <a:gd name="connsiteX25" fmla="*/ 389812 w 456708"/>
              <a:gd name="connsiteY25" fmla="*/ 184115 h 417162"/>
              <a:gd name="connsiteX26" fmla="*/ 431831 w 456708"/>
              <a:gd name="connsiteY26" fmla="*/ 226133 h 417162"/>
              <a:gd name="connsiteX27" fmla="*/ 431831 w 456708"/>
              <a:gd name="connsiteY27" fmla="*/ 367535 h 417162"/>
              <a:gd name="connsiteX28" fmla="*/ 447670 w 456708"/>
              <a:gd name="connsiteY28" fmla="*/ 367535 h 417162"/>
              <a:gd name="connsiteX29" fmla="*/ 456708 w 456708"/>
              <a:gd name="connsiteY29" fmla="*/ 376573 h 417162"/>
              <a:gd name="connsiteX30" fmla="*/ 456708 w 456708"/>
              <a:gd name="connsiteY30" fmla="*/ 408124 h 417162"/>
              <a:gd name="connsiteX31" fmla="*/ 447670 w 456708"/>
              <a:gd name="connsiteY31" fmla="*/ 417163 h 417162"/>
              <a:gd name="connsiteX32" fmla="*/ 9038 w 456708"/>
              <a:gd name="connsiteY32" fmla="*/ 417163 h 417162"/>
              <a:gd name="connsiteX33" fmla="*/ 0 w 456708"/>
              <a:gd name="connsiteY33" fmla="*/ 408124 h 417162"/>
              <a:gd name="connsiteX34" fmla="*/ 0 w 456708"/>
              <a:gd name="connsiteY34" fmla="*/ 376573 h 417162"/>
              <a:gd name="connsiteX35" fmla="*/ 9038 w 456708"/>
              <a:gd name="connsiteY35" fmla="*/ 367535 h 417162"/>
              <a:gd name="connsiteX36" fmla="*/ 237393 w 456708"/>
              <a:gd name="connsiteY36" fmla="*/ 18074 h 417162"/>
              <a:gd name="connsiteX37" fmla="*/ 237393 w 456708"/>
              <a:gd name="connsiteY37" fmla="*/ 59451 h 417162"/>
              <a:gd name="connsiteX38" fmla="*/ 305224 w 456708"/>
              <a:gd name="connsiteY38" fmla="*/ 59451 h 417162"/>
              <a:gd name="connsiteX39" fmla="*/ 305224 w 456708"/>
              <a:gd name="connsiteY39" fmla="*/ 18074 h 417162"/>
              <a:gd name="connsiteX40" fmla="*/ 378044 w 456708"/>
              <a:gd name="connsiteY40" fmla="*/ 276604 h 417162"/>
              <a:gd name="connsiteX41" fmla="*/ 396139 w 456708"/>
              <a:gd name="connsiteY41" fmla="*/ 276604 h 417162"/>
              <a:gd name="connsiteX42" fmla="*/ 396139 w 456708"/>
              <a:gd name="connsiteY42" fmla="*/ 293892 h 417162"/>
              <a:gd name="connsiteX43" fmla="*/ 378044 w 456708"/>
              <a:gd name="connsiteY43" fmla="*/ 293892 h 417162"/>
              <a:gd name="connsiteX44" fmla="*/ 347043 w 456708"/>
              <a:gd name="connsiteY44" fmla="*/ 276604 h 417162"/>
              <a:gd name="connsiteX45" fmla="*/ 365138 w 456708"/>
              <a:gd name="connsiteY45" fmla="*/ 276604 h 417162"/>
              <a:gd name="connsiteX46" fmla="*/ 365138 w 456708"/>
              <a:gd name="connsiteY46" fmla="*/ 293892 h 417162"/>
              <a:gd name="connsiteX47" fmla="*/ 347043 w 456708"/>
              <a:gd name="connsiteY47" fmla="*/ 293892 h 417162"/>
              <a:gd name="connsiteX48" fmla="*/ 378044 w 456708"/>
              <a:gd name="connsiteY48" fmla="*/ 228536 h 417162"/>
              <a:gd name="connsiteX49" fmla="*/ 396139 w 456708"/>
              <a:gd name="connsiteY49" fmla="*/ 228536 h 417162"/>
              <a:gd name="connsiteX50" fmla="*/ 396139 w 456708"/>
              <a:gd name="connsiteY50" fmla="*/ 245824 h 417162"/>
              <a:gd name="connsiteX51" fmla="*/ 378044 w 456708"/>
              <a:gd name="connsiteY51" fmla="*/ 245824 h 417162"/>
              <a:gd name="connsiteX52" fmla="*/ 347043 w 456708"/>
              <a:gd name="connsiteY52" fmla="*/ 228536 h 417162"/>
              <a:gd name="connsiteX53" fmla="*/ 365138 w 456708"/>
              <a:gd name="connsiteY53" fmla="*/ 228536 h 417162"/>
              <a:gd name="connsiteX54" fmla="*/ 365138 w 456708"/>
              <a:gd name="connsiteY54" fmla="*/ 245824 h 417162"/>
              <a:gd name="connsiteX55" fmla="*/ 347043 w 456708"/>
              <a:gd name="connsiteY55" fmla="*/ 245824 h 417162"/>
              <a:gd name="connsiteX56" fmla="*/ 91554 w 456708"/>
              <a:gd name="connsiteY56" fmla="*/ 276604 h 417162"/>
              <a:gd name="connsiteX57" fmla="*/ 109649 w 456708"/>
              <a:gd name="connsiteY57" fmla="*/ 276604 h 417162"/>
              <a:gd name="connsiteX58" fmla="*/ 109649 w 456708"/>
              <a:gd name="connsiteY58" fmla="*/ 293892 h 417162"/>
              <a:gd name="connsiteX59" fmla="*/ 91554 w 456708"/>
              <a:gd name="connsiteY59" fmla="*/ 293892 h 417162"/>
              <a:gd name="connsiteX60" fmla="*/ 60553 w 456708"/>
              <a:gd name="connsiteY60" fmla="*/ 276604 h 417162"/>
              <a:gd name="connsiteX61" fmla="*/ 78648 w 456708"/>
              <a:gd name="connsiteY61" fmla="*/ 276604 h 417162"/>
              <a:gd name="connsiteX62" fmla="*/ 78648 w 456708"/>
              <a:gd name="connsiteY62" fmla="*/ 293892 h 417162"/>
              <a:gd name="connsiteX63" fmla="*/ 60553 w 456708"/>
              <a:gd name="connsiteY63" fmla="*/ 293892 h 417162"/>
              <a:gd name="connsiteX64" fmla="*/ 91554 w 456708"/>
              <a:gd name="connsiteY64" fmla="*/ 228536 h 417162"/>
              <a:gd name="connsiteX65" fmla="*/ 109649 w 456708"/>
              <a:gd name="connsiteY65" fmla="*/ 228536 h 417162"/>
              <a:gd name="connsiteX66" fmla="*/ 109649 w 456708"/>
              <a:gd name="connsiteY66" fmla="*/ 245824 h 417162"/>
              <a:gd name="connsiteX67" fmla="*/ 91554 w 456708"/>
              <a:gd name="connsiteY67" fmla="*/ 245824 h 417162"/>
              <a:gd name="connsiteX68" fmla="*/ 60553 w 456708"/>
              <a:gd name="connsiteY68" fmla="*/ 228536 h 417162"/>
              <a:gd name="connsiteX69" fmla="*/ 78648 w 456708"/>
              <a:gd name="connsiteY69" fmla="*/ 228536 h 417162"/>
              <a:gd name="connsiteX70" fmla="*/ 78648 w 456708"/>
              <a:gd name="connsiteY70" fmla="*/ 245824 h 417162"/>
              <a:gd name="connsiteX71" fmla="*/ 60553 w 456708"/>
              <a:gd name="connsiteY71" fmla="*/ 245824 h 417162"/>
              <a:gd name="connsiteX72" fmla="*/ 251013 w 456708"/>
              <a:gd name="connsiteY72" fmla="*/ 367516 h 417162"/>
              <a:gd name="connsiteX73" fmla="*/ 251013 w 456708"/>
              <a:gd name="connsiteY73" fmla="*/ 299995 h 417162"/>
              <a:gd name="connsiteX74" fmla="*/ 205657 w 456708"/>
              <a:gd name="connsiteY74" fmla="*/ 299995 h 417162"/>
              <a:gd name="connsiteX75" fmla="*/ 205657 w 456708"/>
              <a:gd name="connsiteY75" fmla="*/ 367516 h 417162"/>
              <a:gd name="connsiteX76" fmla="*/ 187561 w 456708"/>
              <a:gd name="connsiteY76" fmla="*/ 367516 h 417162"/>
              <a:gd name="connsiteX77" fmla="*/ 187561 w 456708"/>
              <a:gd name="connsiteY77" fmla="*/ 299995 h 417162"/>
              <a:gd name="connsiteX78" fmla="*/ 269087 w 456708"/>
              <a:gd name="connsiteY78" fmla="*/ 299995 h 417162"/>
              <a:gd name="connsiteX79" fmla="*/ 269087 w 456708"/>
              <a:gd name="connsiteY79" fmla="*/ 367516 h 417162"/>
              <a:gd name="connsiteX80" fmla="*/ 311344 w 456708"/>
              <a:gd name="connsiteY80" fmla="*/ 367516 h 417162"/>
              <a:gd name="connsiteX81" fmla="*/ 311344 w 456708"/>
              <a:gd name="connsiteY81" fmla="*/ 159968 h 417162"/>
              <a:gd name="connsiteX82" fmla="*/ 228316 w 456708"/>
              <a:gd name="connsiteY82" fmla="*/ 110412 h 417162"/>
              <a:gd name="connsiteX83" fmla="*/ 145289 w 456708"/>
              <a:gd name="connsiteY83" fmla="*/ 159968 h 417162"/>
              <a:gd name="connsiteX84" fmla="*/ 145289 w 456708"/>
              <a:gd name="connsiteY84" fmla="*/ 367516 h 417162"/>
              <a:gd name="connsiteX85" fmla="*/ 127230 w 456708"/>
              <a:gd name="connsiteY85" fmla="*/ 367516 h 417162"/>
              <a:gd name="connsiteX86" fmla="*/ 127230 w 456708"/>
              <a:gd name="connsiteY86" fmla="*/ 202174 h 417162"/>
              <a:gd name="connsiteX87" fmla="*/ 66880 w 456708"/>
              <a:gd name="connsiteY87" fmla="*/ 202174 h 417162"/>
              <a:gd name="connsiteX88" fmla="*/ 42955 w 456708"/>
              <a:gd name="connsiteY88" fmla="*/ 226099 h 417162"/>
              <a:gd name="connsiteX89" fmla="*/ 42955 w 456708"/>
              <a:gd name="connsiteY89" fmla="*/ 367500 h 417162"/>
              <a:gd name="connsiteX90" fmla="*/ 127231 w 456708"/>
              <a:gd name="connsiteY90" fmla="*/ 367500 h 417162"/>
              <a:gd name="connsiteX91" fmla="*/ 329441 w 456708"/>
              <a:gd name="connsiteY91" fmla="*/ 367516 h 417162"/>
              <a:gd name="connsiteX92" fmla="*/ 413717 w 456708"/>
              <a:gd name="connsiteY92" fmla="*/ 367516 h 417162"/>
              <a:gd name="connsiteX93" fmla="*/ 413717 w 456708"/>
              <a:gd name="connsiteY93" fmla="*/ 226114 h 417162"/>
              <a:gd name="connsiteX94" fmla="*/ 389793 w 456708"/>
              <a:gd name="connsiteY94" fmla="*/ 202190 h 417162"/>
              <a:gd name="connsiteX95" fmla="*/ 329443 w 456708"/>
              <a:gd name="connsiteY95" fmla="*/ 202190 h 417162"/>
              <a:gd name="connsiteX96" fmla="*/ 329443 w 456708"/>
              <a:gd name="connsiteY96" fmla="*/ 367531 h 417162"/>
              <a:gd name="connsiteX97" fmla="*/ 245808 w 456708"/>
              <a:gd name="connsiteY97" fmla="*/ 184481 h 417162"/>
              <a:gd name="connsiteX98" fmla="*/ 245808 w 456708"/>
              <a:gd name="connsiteY98" fmla="*/ 202575 h 417162"/>
              <a:gd name="connsiteX99" fmla="*/ 219299 w 456708"/>
              <a:gd name="connsiteY99" fmla="*/ 176066 h 417162"/>
              <a:gd name="connsiteX100" fmla="*/ 237394 w 456708"/>
              <a:gd name="connsiteY100" fmla="*/ 176066 h 417162"/>
              <a:gd name="connsiteX101" fmla="*/ 237394 w 456708"/>
              <a:gd name="connsiteY101" fmla="*/ 184481 h 417162"/>
              <a:gd name="connsiteX102" fmla="*/ 438615 w 456708"/>
              <a:gd name="connsiteY102" fmla="*/ 385608 h 417162"/>
              <a:gd name="connsiteX103" fmla="*/ 18080 w 456708"/>
              <a:gd name="connsiteY103" fmla="*/ 385608 h 417162"/>
              <a:gd name="connsiteX104" fmla="*/ 18080 w 456708"/>
              <a:gd name="connsiteY104" fmla="*/ 399065 h 417162"/>
              <a:gd name="connsiteX105" fmla="*/ 438615 w 456708"/>
              <a:gd name="connsiteY105" fmla="*/ 399065 h 417162"/>
              <a:gd name="connsiteX106" fmla="*/ 228354 w 456708"/>
              <a:gd name="connsiteY106" fmla="*/ 159949 h 417162"/>
              <a:gd name="connsiteX107" fmla="*/ 194787 w 456708"/>
              <a:gd name="connsiteY107" fmla="*/ 193517 h 417162"/>
              <a:gd name="connsiteX108" fmla="*/ 228354 w 456708"/>
              <a:gd name="connsiteY108" fmla="*/ 227084 h 417162"/>
              <a:gd name="connsiteX109" fmla="*/ 261921 w 456708"/>
              <a:gd name="connsiteY109" fmla="*/ 193517 h 417162"/>
              <a:gd name="connsiteX110" fmla="*/ 228354 w 456708"/>
              <a:gd name="connsiteY110" fmla="*/ 159949 h 41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456708" h="417162">
                <a:moveTo>
                  <a:pt x="228354" y="141857"/>
                </a:moveTo>
                <a:cubicBezTo>
                  <a:pt x="256880" y="141857"/>
                  <a:pt x="280017" y="164993"/>
                  <a:pt x="280017" y="193520"/>
                </a:cubicBezTo>
                <a:cubicBezTo>
                  <a:pt x="280017" y="222047"/>
                  <a:pt x="256881" y="245183"/>
                  <a:pt x="228354" y="245183"/>
                </a:cubicBezTo>
                <a:cubicBezTo>
                  <a:pt x="199828" y="245183"/>
                  <a:pt x="176691" y="222047"/>
                  <a:pt x="176691" y="193520"/>
                </a:cubicBezTo>
                <a:cubicBezTo>
                  <a:pt x="176691" y="164993"/>
                  <a:pt x="199828" y="141857"/>
                  <a:pt x="228354" y="141857"/>
                </a:cubicBezTo>
                <a:close/>
                <a:moveTo>
                  <a:pt x="9041" y="367516"/>
                </a:moveTo>
                <a:lnTo>
                  <a:pt x="24880" y="367516"/>
                </a:lnTo>
                <a:lnTo>
                  <a:pt x="24880" y="226114"/>
                </a:lnTo>
                <a:cubicBezTo>
                  <a:pt x="24880" y="202996"/>
                  <a:pt x="43763" y="184095"/>
                  <a:pt x="66899" y="184095"/>
                </a:cubicBezTo>
                <a:lnTo>
                  <a:pt x="127249" y="184095"/>
                </a:lnTo>
                <a:lnTo>
                  <a:pt x="127249" y="154873"/>
                </a:lnTo>
                <a:cubicBezTo>
                  <a:pt x="127249" y="151316"/>
                  <a:pt x="129302" y="148218"/>
                  <a:pt x="132309" y="146751"/>
                </a:cubicBezTo>
                <a:lnTo>
                  <a:pt x="219316" y="94816"/>
                </a:lnTo>
                <a:lnTo>
                  <a:pt x="219316" y="9038"/>
                </a:lnTo>
                <a:cubicBezTo>
                  <a:pt x="219316" y="4052"/>
                  <a:pt x="223368" y="0"/>
                  <a:pt x="228354" y="0"/>
                </a:cubicBezTo>
                <a:lnTo>
                  <a:pt x="325391" y="0"/>
                </a:lnTo>
                <a:cubicBezTo>
                  <a:pt x="332944" y="0"/>
                  <a:pt x="337876" y="9185"/>
                  <a:pt x="331569" y="15656"/>
                </a:cubicBezTo>
                <a:lnTo>
                  <a:pt x="310908" y="38774"/>
                </a:lnTo>
                <a:lnTo>
                  <a:pt x="332101" y="62497"/>
                </a:lnTo>
                <a:cubicBezTo>
                  <a:pt x="337308" y="68308"/>
                  <a:pt x="333109" y="77511"/>
                  <a:pt x="325391" y="77511"/>
                </a:cubicBezTo>
                <a:lnTo>
                  <a:pt x="237393" y="77548"/>
                </a:lnTo>
                <a:lnTo>
                  <a:pt x="237393" y="94836"/>
                </a:lnTo>
                <a:lnTo>
                  <a:pt x="325044" y="147156"/>
                </a:lnTo>
                <a:cubicBezTo>
                  <a:pt x="327867" y="148842"/>
                  <a:pt x="329425" y="151831"/>
                  <a:pt x="329425" y="154892"/>
                </a:cubicBezTo>
                <a:lnTo>
                  <a:pt x="329462" y="184115"/>
                </a:lnTo>
                <a:lnTo>
                  <a:pt x="389812" y="184115"/>
                </a:lnTo>
                <a:cubicBezTo>
                  <a:pt x="412948" y="184115"/>
                  <a:pt x="431831" y="202997"/>
                  <a:pt x="431831" y="226133"/>
                </a:cubicBezTo>
                <a:lnTo>
                  <a:pt x="431831" y="367535"/>
                </a:lnTo>
                <a:lnTo>
                  <a:pt x="447670" y="367535"/>
                </a:lnTo>
                <a:cubicBezTo>
                  <a:pt x="452657" y="367535"/>
                  <a:pt x="456708" y="371587"/>
                  <a:pt x="456708" y="376573"/>
                </a:cubicBezTo>
                <a:lnTo>
                  <a:pt x="456708" y="408124"/>
                </a:lnTo>
                <a:cubicBezTo>
                  <a:pt x="456708" y="413111"/>
                  <a:pt x="452657" y="417163"/>
                  <a:pt x="447670" y="417163"/>
                </a:cubicBezTo>
                <a:lnTo>
                  <a:pt x="9038" y="417163"/>
                </a:lnTo>
                <a:cubicBezTo>
                  <a:pt x="4052" y="417163"/>
                  <a:pt x="0" y="413111"/>
                  <a:pt x="0" y="408124"/>
                </a:cubicBezTo>
                <a:lnTo>
                  <a:pt x="0" y="376573"/>
                </a:lnTo>
                <a:cubicBezTo>
                  <a:pt x="0" y="371587"/>
                  <a:pt x="4052" y="367535"/>
                  <a:pt x="9038" y="367535"/>
                </a:cubicBezTo>
                <a:close/>
                <a:moveTo>
                  <a:pt x="237393" y="18074"/>
                </a:moveTo>
                <a:lnTo>
                  <a:pt x="237393" y="59451"/>
                </a:lnTo>
                <a:lnTo>
                  <a:pt x="305224" y="59451"/>
                </a:lnTo>
                <a:cubicBezTo>
                  <a:pt x="284490" y="36260"/>
                  <a:pt x="284453" y="41301"/>
                  <a:pt x="305224" y="18074"/>
                </a:cubicBezTo>
                <a:close/>
                <a:moveTo>
                  <a:pt x="378044" y="276604"/>
                </a:moveTo>
                <a:cubicBezTo>
                  <a:pt x="378044" y="264706"/>
                  <a:pt x="396139" y="264706"/>
                  <a:pt x="396139" y="276604"/>
                </a:cubicBezTo>
                <a:lnTo>
                  <a:pt x="396139" y="293892"/>
                </a:lnTo>
                <a:cubicBezTo>
                  <a:pt x="396139" y="305790"/>
                  <a:pt x="378044" y="305790"/>
                  <a:pt x="378044" y="293892"/>
                </a:cubicBezTo>
                <a:close/>
                <a:moveTo>
                  <a:pt x="347043" y="276604"/>
                </a:moveTo>
                <a:cubicBezTo>
                  <a:pt x="347043" y="264706"/>
                  <a:pt x="365138" y="264706"/>
                  <a:pt x="365138" y="276604"/>
                </a:cubicBezTo>
                <a:lnTo>
                  <a:pt x="365138" y="293892"/>
                </a:lnTo>
                <a:cubicBezTo>
                  <a:pt x="365138" y="305790"/>
                  <a:pt x="347043" y="305790"/>
                  <a:pt x="347043" y="293892"/>
                </a:cubicBezTo>
                <a:close/>
                <a:moveTo>
                  <a:pt x="378044" y="228536"/>
                </a:moveTo>
                <a:cubicBezTo>
                  <a:pt x="378044" y="216638"/>
                  <a:pt x="396139" y="216638"/>
                  <a:pt x="396139" y="228536"/>
                </a:cubicBezTo>
                <a:lnTo>
                  <a:pt x="396139" y="245824"/>
                </a:lnTo>
                <a:cubicBezTo>
                  <a:pt x="396139" y="257722"/>
                  <a:pt x="378044" y="257722"/>
                  <a:pt x="378044" y="245824"/>
                </a:cubicBezTo>
                <a:close/>
                <a:moveTo>
                  <a:pt x="347043" y="228536"/>
                </a:moveTo>
                <a:cubicBezTo>
                  <a:pt x="347043" y="216638"/>
                  <a:pt x="365138" y="216638"/>
                  <a:pt x="365138" y="228536"/>
                </a:cubicBezTo>
                <a:lnTo>
                  <a:pt x="365138" y="245824"/>
                </a:lnTo>
                <a:cubicBezTo>
                  <a:pt x="365138" y="257722"/>
                  <a:pt x="347043" y="257722"/>
                  <a:pt x="347043" y="245824"/>
                </a:cubicBezTo>
                <a:close/>
                <a:moveTo>
                  <a:pt x="91554" y="276604"/>
                </a:moveTo>
                <a:cubicBezTo>
                  <a:pt x="91554" y="264706"/>
                  <a:pt x="109649" y="264706"/>
                  <a:pt x="109649" y="276604"/>
                </a:cubicBezTo>
                <a:lnTo>
                  <a:pt x="109649" y="293892"/>
                </a:lnTo>
                <a:cubicBezTo>
                  <a:pt x="109649" y="305790"/>
                  <a:pt x="91554" y="305790"/>
                  <a:pt x="91554" y="293892"/>
                </a:cubicBezTo>
                <a:close/>
                <a:moveTo>
                  <a:pt x="60553" y="276604"/>
                </a:moveTo>
                <a:cubicBezTo>
                  <a:pt x="60553" y="264706"/>
                  <a:pt x="78648" y="264706"/>
                  <a:pt x="78648" y="276604"/>
                </a:cubicBezTo>
                <a:lnTo>
                  <a:pt x="78648" y="293892"/>
                </a:lnTo>
                <a:cubicBezTo>
                  <a:pt x="78648" y="305790"/>
                  <a:pt x="60553" y="305790"/>
                  <a:pt x="60553" y="293892"/>
                </a:cubicBezTo>
                <a:close/>
                <a:moveTo>
                  <a:pt x="91554" y="228536"/>
                </a:moveTo>
                <a:cubicBezTo>
                  <a:pt x="91554" y="216638"/>
                  <a:pt x="109649" y="216638"/>
                  <a:pt x="109649" y="228536"/>
                </a:cubicBezTo>
                <a:lnTo>
                  <a:pt x="109649" y="245824"/>
                </a:lnTo>
                <a:cubicBezTo>
                  <a:pt x="109649" y="257722"/>
                  <a:pt x="91554" y="257722"/>
                  <a:pt x="91554" y="245824"/>
                </a:cubicBezTo>
                <a:close/>
                <a:moveTo>
                  <a:pt x="60553" y="228536"/>
                </a:moveTo>
                <a:cubicBezTo>
                  <a:pt x="60553" y="216638"/>
                  <a:pt x="78648" y="216638"/>
                  <a:pt x="78648" y="228536"/>
                </a:cubicBezTo>
                <a:lnTo>
                  <a:pt x="78648" y="245824"/>
                </a:lnTo>
                <a:cubicBezTo>
                  <a:pt x="78648" y="257722"/>
                  <a:pt x="60553" y="257722"/>
                  <a:pt x="60553" y="245824"/>
                </a:cubicBezTo>
                <a:close/>
                <a:moveTo>
                  <a:pt x="251013" y="367516"/>
                </a:moveTo>
                <a:lnTo>
                  <a:pt x="251013" y="299995"/>
                </a:lnTo>
                <a:cubicBezTo>
                  <a:pt x="251013" y="269819"/>
                  <a:pt x="205657" y="270497"/>
                  <a:pt x="205657" y="299995"/>
                </a:cubicBezTo>
                <a:lnTo>
                  <a:pt x="205657" y="367516"/>
                </a:lnTo>
                <a:close/>
                <a:moveTo>
                  <a:pt x="187561" y="367516"/>
                </a:moveTo>
                <a:lnTo>
                  <a:pt x="187561" y="299995"/>
                </a:lnTo>
                <a:cubicBezTo>
                  <a:pt x="187561" y="245746"/>
                  <a:pt x="269087" y="246919"/>
                  <a:pt x="269087" y="299995"/>
                </a:cubicBezTo>
                <a:lnTo>
                  <a:pt x="269087" y="367516"/>
                </a:lnTo>
                <a:lnTo>
                  <a:pt x="311344" y="367516"/>
                </a:lnTo>
                <a:lnTo>
                  <a:pt x="311344" y="159968"/>
                </a:lnTo>
                <a:lnTo>
                  <a:pt x="228316" y="110412"/>
                </a:lnTo>
                <a:lnTo>
                  <a:pt x="145289" y="159968"/>
                </a:lnTo>
                <a:lnTo>
                  <a:pt x="145289" y="367516"/>
                </a:lnTo>
                <a:close/>
                <a:moveTo>
                  <a:pt x="127230" y="367516"/>
                </a:moveTo>
                <a:lnTo>
                  <a:pt x="127230" y="202174"/>
                </a:lnTo>
                <a:lnTo>
                  <a:pt x="66880" y="202174"/>
                </a:lnTo>
                <a:cubicBezTo>
                  <a:pt x="53735" y="202174"/>
                  <a:pt x="42955" y="212954"/>
                  <a:pt x="42955" y="226099"/>
                </a:cubicBezTo>
                <a:lnTo>
                  <a:pt x="42955" y="367500"/>
                </a:lnTo>
                <a:lnTo>
                  <a:pt x="127231" y="367500"/>
                </a:lnTo>
                <a:close/>
                <a:moveTo>
                  <a:pt x="329441" y="367516"/>
                </a:moveTo>
                <a:lnTo>
                  <a:pt x="413717" y="367516"/>
                </a:lnTo>
                <a:lnTo>
                  <a:pt x="413717" y="226114"/>
                </a:lnTo>
                <a:cubicBezTo>
                  <a:pt x="413717" y="212969"/>
                  <a:pt x="402937" y="202190"/>
                  <a:pt x="389793" y="202190"/>
                </a:cubicBezTo>
                <a:lnTo>
                  <a:pt x="329443" y="202190"/>
                </a:lnTo>
                <a:lnTo>
                  <a:pt x="329443" y="367531"/>
                </a:lnTo>
                <a:close/>
                <a:moveTo>
                  <a:pt x="245808" y="184481"/>
                </a:moveTo>
                <a:cubicBezTo>
                  <a:pt x="257707" y="184481"/>
                  <a:pt x="257707" y="202575"/>
                  <a:pt x="245808" y="202575"/>
                </a:cubicBezTo>
                <a:cubicBezTo>
                  <a:pt x="217117" y="202575"/>
                  <a:pt x="219299" y="204757"/>
                  <a:pt x="219299" y="176066"/>
                </a:cubicBezTo>
                <a:cubicBezTo>
                  <a:pt x="219299" y="164168"/>
                  <a:pt x="237394" y="164168"/>
                  <a:pt x="237394" y="176066"/>
                </a:cubicBezTo>
                <a:lnTo>
                  <a:pt x="237394" y="184481"/>
                </a:lnTo>
                <a:close/>
                <a:moveTo>
                  <a:pt x="438615" y="385608"/>
                </a:moveTo>
                <a:lnTo>
                  <a:pt x="18080" y="385608"/>
                </a:lnTo>
                <a:lnTo>
                  <a:pt x="18080" y="399065"/>
                </a:lnTo>
                <a:lnTo>
                  <a:pt x="438615" y="399065"/>
                </a:lnTo>
                <a:close/>
                <a:moveTo>
                  <a:pt x="228354" y="159949"/>
                </a:moveTo>
                <a:cubicBezTo>
                  <a:pt x="209820" y="159949"/>
                  <a:pt x="194787" y="174982"/>
                  <a:pt x="194787" y="193517"/>
                </a:cubicBezTo>
                <a:cubicBezTo>
                  <a:pt x="194787" y="212069"/>
                  <a:pt x="209820" y="227084"/>
                  <a:pt x="228354" y="227084"/>
                </a:cubicBezTo>
                <a:cubicBezTo>
                  <a:pt x="246889" y="227084"/>
                  <a:pt x="261921" y="212051"/>
                  <a:pt x="261921" y="193517"/>
                </a:cubicBezTo>
                <a:cubicBezTo>
                  <a:pt x="261921" y="174982"/>
                  <a:pt x="246889" y="159949"/>
                  <a:pt x="228354" y="159949"/>
                </a:cubicBezTo>
                <a:close/>
              </a:path>
            </a:pathLst>
          </a:custGeom>
          <a:solidFill>
            <a:srgbClr val="1F0D52"/>
          </a:solidFill>
          <a:ln w="4667" cap="flat">
            <a:noFill/>
            <a:prstDash val="solid"/>
            <a:miter/>
          </a:ln>
        </p:spPr>
        <p:txBody>
          <a:bodyPr rtlCol="0" anchor="ctr"/>
          <a:lstStyle/>
          <a:p>
            <a:endParaRPr lang="en-US"/>
          </a:p>
        </p:txBody>
      </p:sp>
      <p:grpSp>
        <p:nvGrpSpPr>
          <p:cNvPr id="18" name="Graphic 7">
            <a:extLst>
              <a:ext uri="{FF2B5EF4-FFF2-40B4-BE49-F238E27FC236}">
                <a16:creationId xmlns:a16="http://schemas.microsoft.com/office/drawing/2014/main" id="{4D688E02-6618-161E-FBE1-DB83ED50B631}"/>
              </a:ext>
            </a:extLst>
          </p:cNvPr>
          <p:cNvGrpSpPr/>
          <p:nvPr/>
        </p:nvGrpSpPr>
        <p:grpSpPr>
          <a:xfrm>
            <a:off x="1135374" y="2379350"/>
            <a:ext cx="406394" cy="439901"/>
            <a:chOff x="1229416" y="2506940"/>
            <a:chExt cx="406394" cy="439901"/>
          </a:xfrm>
          <a:solidFill>
            <a:srgbClr val="1F0D52"/>
          </a:solidFill>
        </p:grpSpPr>
        <p:sp>
          <p:nvSpPr>
            <p:cNvPr id="19" name="Freeform 18">
              <a:extLst>
                <a:ext uri="{FF2B5EF4-FFF2-40B4-BE49-F238E27FC236}">
                  <a16:creationId xmlns:a16="http://schemas.microsoft.com/office/drawing/2014/main" id="{0AEA563F-15EC-C3D1-C3D7-40E431F6F9C2}"/>
                </a:ext>
              </a:extLst>
            </p:cNvPr>
            <p:cNvSpPr/>
            <p:nvPr/>
          </p:nvSpPr>
          <p:spPr>
            <a:xfrm>
              <a:off x="1229416" y="2716198"/>
              <a:ext cx="159083" cy="230642"/>
            </a:xfrm>
            <a:custGeom>
              <a:avLst/>
              <a:gdLst>
                <a:gd name="connsiteX0" fmla="*/ 134848 w 159083"/>
                <a:gd name="connsiteY0" fmla="*/ 102178 h 230642"/>
                <a:gd name="connsiteX1" fmla="*/ 101482 w 159083"/>
                <a:gd name="connsiteY1" fmla="*/ 98292 h 230642"/>
                <a:gd name="connsiteX2" fmla="*/ 100199 w 159083"/>
                <a:gd name="connsiteY2" fmla="*/ 96220 h 230642"/>
                <a:gd name="connsiteX3" fmla="*/ 108485 w 159083"/>
                <a:gd name="connsiteY3" fmla="*/ 25090 h 230642"/>
                <a:gd name="connsiteX4" fmla="*/ 88685 w 159083"/>
                <a:gd name="connsiteY4" fmla="*/ 139 h 230642"/>
                <a:gd name="connsiteX5" fmla="*/ 64468 w 159083"/>
                <a:gd name="connsiteY5" fmla="*/ 18967 h 230642"/>
                <a:gd name="connsiteX6" fmla="*/ 53285 w 159083"/>
                <a:gd name="connsiteY6" fmla="*/ 90613 h 230642"/>
                <a:gd name="connsiteX7" fmla="*/ 48243 w 159083"/>
                <a:gd name="connsiteY7" fmla="*/ 71969 h 230642"/>
                <a:gd name="connsiteX8" fmla="*/ 36327 w 159083"/>
                <a:gd name="connsiteY8" fmla="*/ 54736 h 230642"/>
                <a:gd name="connsiteX9" fmla="*/ 19094 w 159083"/>
                <a:gd name="connsiteY9" fmla="*/ 45056 h 230642"/>
                <a:gd name="connsiteX10" fmla="*/ 211 w 159083"/>
                <a:gd name="connsiteY10" fmla="*/ 61391 h 230642"/>
                <a:gd name="connsiteX11" fmla="*/ 4592 w 159083"/>
                <a:gd name="connsiteY11" fmla="*/ 121229 h 230642"/>
                <a:gd name="connsiteX12" fmla="*/ 4794 w 159083"/>
                <a:gd name="connsiteY12" fmla="*/ 122512 h 230642"/>
                <a:gd name="connsiteX13" fmla="*/ 18177 w 159083"/>
                <a:gd name="connsiteY13" fmla="*/ 174945 h 230642"/>
                <a:gd name="connsiteX14" fmla="*/ 18415 w 159083"/>
                <a:gd name="connsiteY14" fmla="*/ 175733 h 230642"/>
                <a:gd name="connsiteX15" fmla="*/ 29085 w 159083"/>
                <a:gd name="connsiteY15" fmla="*/ 203947 h 230642"/>
                <a:gd name="connsiteX16" fmla="*/ 29928 w 159083"/>
                <a:gd name="connsiteY16" fmla="*/ 223728 h 230642"/>
                <a:gd name="connsiteX17" fmla="*/ 44576 w 159083"/>
                <a:gd name="connsiteY17" fmla="*/ 223105 h 230642"/>
                <a:gd name="connsiteX18" fmla="*/ 43201 w 159083"/>
                <a:gd name="connsiteY18" fmla="*/ 199877 h 230642"/>
                <a:gd name="connsiteX19" fmla="*/ 32275 w 159083"/>
                <a:gd name="connsiteY19" fmla="*/ 170930 h 230642"/>
                <a:gd name="connsiteX20" fmla="*/ 19167 w 159083"/>
                <a:gd name="connsiteY20" fmla="*/ 119506 h 230642"/>
                <a:gd name="connsiteX21" fmla="*/ 14840 w 159083"/>
                <a:gd name="connsiteY21" fmla="*/ 60311 h 230642"/>
                <a:gd name="connsiteX22" fmla="*/ 14914 w 159083"/>
                <a:gd name="connsiteY22" fmla="*/ 59101 h 230642"/>
                <a:gd name="connsiteX23" fmla="*/ 34237 w 159083"/>
                <a:gd name="connsiteY23" fmla="*/ 76334 h 230642"/>
                <a:gd name="connsiteX24" fmla="*/ 45786 w 159083"/>
                <a:gd name="connsiteY24" fmla="*/ 119031 h 230642"/>
                <a:gd name="connsiteX25" fmla="*/ 63863 w 159083"/>
                <a:gd name="connsiteY25" fmla="*/ 117895 h 230642"/>
                <a:gd name="connsiteX26" fmla="*/ 78932 w 159083"/>
                <a:gd name="connsiteY26" fmla="*/ 21280 h 230642"/>
                <a:gd name="connsiteX27" fmla="*/ 93892 w 159083"/>
                <a:gd name="connsiteY27" fmla="*/ 23370 h 230642"/>
                <a:gd name="connsiteX28" fmla="*/ 85605 w 159083"/>
                <a:gd name="connsiteY28" fmla="*/ 94500 h 230642"/>
                <a:gd name="connsiteX29" fmla="*/ 99758 w 159083"/>
                <a:gd name="connsiteY29" fmla="*/ 112833 h 230642"/>
                <a:gd name="connsiteX30" fmla="*/ 133124 w 159083"/>
                <a:gd name="connsiteY30" fmla="*/ 116719 h 230642"/>
                <a:gd name="connsiteX31" fmla="*/ 144380 w 159083"/>
                <a:gd name="connsiteY31" fmla="*/ 127536 h 230642"/>
                <a:gd name="connsiteX32" fmla="*/ 138202 w 159083"/>
                <a:gd name="connsiteY32" fmla="*/ 181836 h 230642"/>
                <a:gd name="connsiteX33" fmla="*/ 137194 w 159083"/>
                <a:gd name="connsiteY33" fmla="*/ 184990 h 230642"/>
                <a:gd name="connsiteX34" fmla="*/ 125497 w 159083"/>
                <a:gd name="connsiteY34" fmla="*/ 206146 h 230642"/>
                <a:gd name="connsiteX35" fmla="*/ 121299 w 159083"/>
                <a:gd name="connsiteY35" fmla="*/ 221545 h 230642"/>
                <a:gd name="connsiteX36" fmla="*/ 135507 w 159083"/>
                <a:gd name="connsiteY36" fmla="*/ 225193 h 230642"/>
                <a:gd name="connsiteX37" fmla="*/ 138788 w 159083"/>
                <a:gd name="connsiteY37" fmla="*/ 212415 h 230642"/>
                <a:gd name="connsiteX38" fmla="*/ 152776 w 159083"/>
                <a:gd name="connsiteY38" fmla="*/ 183485 h 230642"/>
                <a:gd name="connsiteX39" fmla="*/ 159083 w 159083"/>
                <a:gd name="connsiteY39" fmla="*/ 128157 h 230642"/>
                <a:gd name="connsiteX40" fmla="*/ 134847 w 159083"/>
                <a:gd name="connsiteY40" fmla="*/ 102179 h 230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59083" h="230642">
                  <a:moveTo>
                    <a:pt x="134848" y="102178"/>
                  </a:moveTo>
                  <a:lnTo>
                    <a:pt x="101482" y="98292"/>
                  </a:lnTo>
                  <a:cubicBezTo>
                    <a:pt x="100657" y="98200"/>
                    <a:pt x="100070" y="97247"/>
                    <a:pt x="100199" y="96220"/>
                  </a:cubicBezTo>
                  <a:lnTo>
                    <a:pt x="108485" y="25090"/>
                  </a:lnTo>
                  <a:cubicBezTo>
                    <a:pt x="109915" y="12770"/>
                    <a:pt x="101336" y="1606"/>
                    <a:pt x="88685" y="139"/>
                  </a:cubicBezTo>
                  <a:cubicBezTo>
                    <a:pt x="77209" y="-1181"/>
                    <a:pt x="66466" y="7032"/>
                    <a:pt x="64468" y="18967"/>
                  </a:cubicBezTo>
                  <a:lnTo>
                    <a:pt x="53285" y="90613"/>
                  </a:lnTo>
                  <a:lnTo>
                    <a:pt x="48243" y="71969"/>
                  </a:lnTo>
                  <a:cubicBezTo>
                    <a:pt x="45676" y="65204"/>
                    <a:pt x="41387" y="59356"/>
                    <a:pt x="36327" y="54736"/>
                  </a:cubicBezTo>
                  <a:cubicBezTo>
                    <a:pt x="31322" y="50226"/>
                    <a:pt x="25528" y="46981"/>
                    <a:pt x="19094" y="45056"/>
                  </a:cubicBezTo>
                  <a:cubicBezTo>
                    <a:pt x="9267" y="41628"/>
                    <a:pt x="-1659" y="51546"/>
                    <a:pt x="211" y="61391"/>
                  </a:cubicBezTo>
                  <a:lnTo>
                    <a:pt x="4592" y="121229"/>
                  </a:lnTo>
                  <a:cubicBezTo>
                    <a:pt x="4629" y="121669"/>
                    <a:pt x="4684" y="122091"/>
                    <a:pt x="4794" y="122512"/>
                  </a:cubicBezTo>
                  <a:lnTo>
                    <a:pt x="18177" y="174945"/>
                  </a:lnTo>
                  <a:cubicBezTo>
                    <a:pt x="18250" y="175201"/>
                    <a:pt x="18324" y="175476"/>
                    <a:pt x="18415" y="175733"/>
                  </a:cubicBezTo>
                  <a:lnTo>
                    <a:pt x="29085" y="203947"/>
                  </a:lnTo>
                  <a:lnTo>
                    <a:pt x="29928" y="223728"/>
                  </a:lnTo>
                  <a:cubicBezTo>
                    <a:pt x="30515" y="233353"/>
                    <a:pt x="44833" y="232730"/>
                    <a:pt x="44576" y="223105"/>
                  </a:cubicBezTo>
                  <a:cubicBezTo>
                    <a:pt x="44429" y="222042"/>
                    <a:pt x="43898" y="199987"/>
                    <a:pt x="43201" y="199877"/>
                  </a:cubicBezTo>
                  <a:lnTo>
                    <a:pt x="32275" y="170930"/>
                  </a:lnTo>
                  <a:lnTo>
                    <a:pt x="19167" y="119506"/>
                  </a:lnTo>
                  <a:lnTo>
                    <a:pt x="14840" y="60311"/>
                  </a:lnTo>
                  <a:cubicBezTo>
                    <a:pt x="14822" y="60109"/>
                    <a:pt x="14932" y="59302"/>
                    <a:pt x="14914" y="59101"/>
                  </a:cubicBezTo>
                  <a:cubicBezTo>
                    <a:pt x="23622" y="61685"/>
                    <a:pt x="30460" y="67937"/>
                    <a:pt x="34237" y="76334"/>
                  </a:cubicBezTo>
                  <a:lnTo>
                    <a:pt x="45786" y="119031"/>
                  </a:lnTo>
                  <a:cubicBezTo>
                    <a:pt x="48390" y="128399"/>
                    <a:pt x="62451" y="127593"/>
                    <a:pt x="63863" y="117895"/>
                  </a:cubicBezTo>
                  <a:lnTo>
                    <a:pt x="78932" y="21280"/>
                  </a:lnTo>
                  <a:cubicBezTo>
                    <a:pt x="80527" y="11710"/>
                    <a:pt x="94973" y="12994"/>
                    <a:pt x="93892" y="23370"/>
                  </a:cubicBezTo>
                  <a:lnTo>
                    <a:pt x="85605" y="94500"/>
                  </a:lnTo>
                  <a:cubicBezTo>
                    <a:pt x="84560" y="103575"/>
                    <a:pt x="90904" y="111807"/>
                    <a:pt x="99758" y="112833"/>
                  </a:cubicBezTo>
                  <a:lnTo>
                    <a:pt x="133124" y="116719"/>
                  </a:lnTo>
                  <a:cubicBezTo>
                    <a:pt x="138697" y="117379"/>
                    <a:pt x="143225" y="121761"/>
                    <a:pt x="144380" y="127536"/>
                  </a:cubicBezTo>
                  <a:lnTo>
                    <a:pt x="138202" y="181836"/>
                  </a:lnTo>
                  <a:cubicBezTo>
                    <a:pt x="138074" y="182955"/>
                    <a:pt x="137725" y="184018"/>
                    <a:pt x="137194" y="184990"/>
                  </a:cubicBezTo>
                  <a:lnTo>
                    <a:pt x="125497" y="206146"/>
                  </a:lnTo>
                  <a:cubicBezTo>
                    <a:pt x="124892" y="206696"/>
                    <a:pt x="121666" y="220464"/>
                    <a:pt x="121299" y="221545"/>
                  </a:cubicBezTo>
                  <a:cubicBezTo>
                    <a:pt x="119081" y="230895"/>
                    <a:pt x="132904" y="234488"/>
                    <a:pt x="135507" y="225193"/>
                  </a:cubicBezTo>
                  <a:lnTo>
                    <a:pt x="138788" y="212415"/>
                  </a:lnTo>
                  <a:cubicBezTo>
                    <a:pt x="141685" y="206310"/>
                    <a:pt x="152556" y="190269"/>
                    <a:pt x="152776" y="183485"/>
                  </a:cubicBezTo>
                  <a:lnTo>
                    <a:pt x="159083" y="128157"/>
                  </a:lnTo>
                  <a:cubicBezTo>
                    <a:pt x="158662" y="114774"/>
                    <a:pt x="147698" y="103628"/>
                    <a:pt x="134847" y="102179"/>
                  </a:cubicBezTo>
                  <a:close/>
                </a:path>
              </a:pathLst>
            </a:custGeom>
            <a:grpFill/>
            <a:ln w="4667"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70EA9FB5-E514-F95C-563A-0B28CDADCE49}"/>
                </a:ext>
              </a:extLst>
            </p:cNvPr>
            <p:cNvSpPr/>
            <p:nvPr/>
          </p:nvSpPr>
          <p:spPr>
            <a:xfrm>
              <a:off x="1269154" y="2582360"/>
              <a:ext cx="278661" cy="341527"/>
            </a:xfrm>
            <a:custGeom>
              <a:avLst/>
              <a:gdLst>
                <a:gd name="connsiteX0" fmla="*/ 271326 w 278661"/>
                <a:gd name="connsiteY0" fmla="*/ 0 h 341527"/>
                <a:gd name="connsiteX1" fmla="*/ 7333 w 278661"/>
                <a:gd name="connsiteY1" fmla="*/ 0 h 341527"/>
                <a:gd name="connsiteX2" fmla="*/ 0 w 278661"/>
                <a:gd name="connsiteY2" fmla="*/ 7333 h 341527"/>
                <a:gd name="connsiteX3" fmla="*/ 0 w 278661"/>
                <a:gd name="connsiteY3" fmla="*/ 137241 h 341527"/>
                <a:gd name="connsiteX4" fmla="*/ 14666 w 278661"/>
                <a:gd name="connsiteY4" fmla="*/ 137241 h 341527"/>
                <a:gd name="connsiteX5" fmla="*/ 14666 w 278661"/>
                <a:gd name="connsiteY5" fmla="*/ 14669 h 341527"/>
                <a:gd name="connsiteX6" fmla="*/ 263993 w 278661"/>
                <a:gd name="connsiteY6" fmla="*/ 14669 h 341527"/>
                <a:gd name="connsiteX7" fmla="*/ 263993 w 278661"/>
                <a:gd name="connsiteY7" fmla="*/ 326861 h 341527"/>
                <a:gd name="connsiteX8" fmla="*/ 131997 w 278661"/>
                <a:gd name="connsiteY8" fmla="*/ 326861 h 341527"/>
                <a:gd name="connsiteX9" fmla="*/ 124663 w 278661"/>
                <a:gd name="connsiteY9" fmla="*/ 334194 h 341527"/>
                <a:gd name="connsiteX10" fmla="*/ 131997 w 278661"/>
                <a:gd name="connsiteY10" fmla="*/ 341527 h 341527"/>
                <a:gd name="connsiteX11" fmla="*/ 271329 w 278661"/>
                <a:gd name="connsiteY11" fmla="*/ 341527 h 341527"/>
                <a:gd name="connsiteX12" fmla="*/ 278662 w 278661"/>
                <a:gd name="connsiteY12" fmla="*/ 334194 h 341527"/>
                <a:gd name="connsiteX13" fmla="*/ 278662 w 278661"/>
                <a:gd name="connsiteY13" fmla="*/ 7335 h 341527"/>
                <a:gd name="connsiteX14" fmla="*/ 271329 w 278661"/>
                <a:gd name="connsiteY14" fmla="*/ 2 h 341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8661" h="341527">
                  <a:moveTo>
                    <a:pt x="271326" y="0"/>
                  </a:moveTo>
                  <a:lnTo>
                    <a:pt x="7333" y="0"/>
                  </a:lnTo>
                  <a:cubicBezTo>
                    <a:pt x="3281" y="0"/>
                    <a:pt x="0" y="3281"/>
                    <a:pt x="0" y="7333"/>
                  </a:cubicBezTo>
                  <a:lnTo>
                    <a:pt x="0" y="137241"/>
                  </a:lnTo>
                  <a:cubicBezTo>
                    <a:pt x="165" y="146848"/>
                    <a:pt x="14501" y="146921"/>
                    <a:pt x="14666" y="137241"/>
                  </a:cubicBezTo>
                  <a:lnTo>
                    <a:pt x="14666" y="14669"/>
                  </a:lnTo>
                  <a:lnTo>
                    <a:pt x="263993" y="14669"/>
                  </a:lnTo>
                  <a:lnTo>
                    <a:pt x="263993" y="326861"/>
                  </a:lnTo>
                  <a:lnTo>
                    <a:pt x="131997" y="326861"/>
                  </a:lnTo>
                  <a:cubicBezTo>
                    <a:pt x="127945" y="326861"/>
                    <a:pt x="124663" y="330142"/>
                    <a:pt x="124663" y="334194"/>
                  </a:cubicBezTo>
                  <a:cubicBezTo>
                    <a:pt x="124663" y="338246"/>
                    <a:pt x="127945" y="341527"/>
                    <a:pt x="131997" y="341527"/>
                  </a:cubicBezTo>
                  <a:lnTo>
                    <a:pt x="271329" y="341527"/>
                  </a:lnTo>
                  <a:cubicBezTo>
                    <a:pt x="275380" y="341527"/>
                    <a:pt x="278662" y="338246"/>
                    <a:pt x="278662" y="334194"/>
                  </a:cubicBezTo>
                  <a:lnTo>
                    <a:pt x="278662" y="7335"/>
                  </a:lnTo>
                  <a:cubicBezTo>
                    <a:pt x="278662" y="3284"/>
                    <a:pt x="275380" y="2"/>
                    <a:pt x="271329" y="2"/>
                  </a:cubicBezTo>
                  <a:close/>
                </a:path>
              </a:pathLst>
            </a:custGeom>
            <a:grpFill/>
            <a:ln w="4667"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90F56DF3-0415-4093-DA0A-4D3A8786347D}"/>
                </a:ext>
              </a:extLst>
            </p:cNvPr>
            <p:cNvSpPr/>
            <p:nvPr/>
          </p:nvSpPr>
          <p:spPr>
            <a:xfrm>
              <a:off x="1313153" y="2544650"/>
              <a:ext cx="278659" cy="341524"/>
            </a:xfrm>
            <a:custGeom>
              <a:avLst/>
              <a:gdLst>
                <a:gd name="connsiteX0" fmla="*/ 271326 w 278659"/>
                <a:gd name="connsiteY0" fmla="*/ 0 h 341524"/>
                <a:gd name="connsiteX1" fmla="*/ 7333 w 278659"/>
                <a:gd name="connsiteY1" fmla="*/ 0 h 341524"/>
                <a:gd name="connsiteX2" fmla="*/ 0 w 278659"/>
                <a:gd name="connsiteY2" fmla="*/ 7333 h 341524"/>
                <a:gd name="connsiteX3" fmla="*/ 0 w 278659"/>
                <a:gd name="connsiteY3" fmla="*/ 20954 h 341524"/>
                <a:gd name="connsiteX4" fmla="*/ 7333 w 278659"/>
                <a:gd name="connsiteY4" fmla="*/ 28287 h 341524"/>
                <a:gd name="connsiteX5" fmla="*/ 14666 w 278659"/>
                <a:gd name="connsiteY5" fmla="*/ 20954 h 341524"/>
                <a:gd name="connsiteX6" fmla="*/ 14666 w 278659"/>
                <a:gd name="connsiteY6" fmla="*/ 14666 h 341524"/>
                <a:gd name="connsiteX7" fmla="*/ 263993 w 278659"/>
                <a:gd name="connsiteY7" fmla="*/ 14666 h 341524"/>
                <a:gd name="connsiteX8" fmla="*/ 263993 w 278659"/>
                <a:gd name="connsiteY8" fmla="*/ 326859 h 341524"/>
                <a:gd name="connsiteX9" fmla="*/ 256660 w 278659"/>
                <a:gd name="connsiteY9" fmla="*/ 326859 h 341524"/>
                <a:gd name="connsiteX10" fmla="*/ 249327 w 278659"/>
                <a:gd name="connsiteY10" fmla="*/ 334192 h 341524"/>
                <a:gd name="connsiteX11" fmla="*/ 256660 w 278659"/>
                <a:gd name="connsiteY11" fmla="*/ 341525 h 341524"/>
                <a:gd name="connsiteX12" fmla="*/ 271326 w 278659"/>
                <a:gd name="connsiteY12" fmla="*/ 341525 h 341524"/>
                <a:gd name="connsiteX13" fmla="*/ 278659 w 278659"/>
                <a:gd name="connsiteY13" fmla="*/ 334192 h 341524"/>
                <a:gd name="connsiteX14" fmla="*/ 278659 w 278659"/>
                <a:gd name="connsiteY14" fmla="*/ 7333 h 341524"/>
                <a:gd name="connsiteX15" fmla="*/ 271326 w 278659"/>
                <a:gd name="connsiteY15" fmla="*/ 0 h 34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8659" h="341524">
                  <a:moveTo>
                    <a:pt x="271326" y="0"/>
                  </a:moveTo>
                  <a:lnTo>
                    <a:pt x="7333" y="0"/>
                  </a:lnTo>
                  <a:cubicBezTo>
                    <a:pt x="3281" y="0"/>
                    <a:pt x="0" y="3281"/>
                    <a:pt x="0" y="7333"/>
                  </a:cubicBezTo>
                  <a:lnTo>
                    <a:pt x="0" y="20954"/>
                  </a:lnTo>
                  <a:cubicBezTo>
                    <a:pt x="0" y="25006"/>
                    <a:pt x="3281" y="28287"/>
                    <a:pt x="7333" y="28287"/>
                  </a:cubicBezTo>
                  <a:cubicBezTo>
                    <a:pt x="11385" y="28287"/>
                    <a:pt x="14666" y="25006"/>
                    <a:pt x="14666" y="20954"/>
                  </a:cubicBezTo>
                  <a:lnTo>
                    <a:pt x="14666" y="14666"/>
                  </a:lnTo>
                  <a:lnTo>
                    <a:pt x="263993" y="14666"/>
                  </a:lnTo>
                  <a:lnTo>
                    <a:pt x="263993" y="326859"/>
                  </a:lnTo>
                  <a:lnTo>
                    <a:pt x="256660" y="326859"/>
                  </a:lnTo>
                  <a:cubicBezTo>
                    <a:pt x="252608" y="326859"/>
                    <a:pt x="249327" y="330140"/>
                    <a:pt x="249327" y="334192"/>
                  </a:cubicBezTo>
                  <a:cubicBezTo>
                    <a:pt x="249327" y="338243"/>
                    <a:pt x="252608" y="341525"/>
                    <a:pt x="256660" y="341525"/>
                  </a:cubicBezTo>
                  <a:lnTo>
                    <a:pt x="271326" y="341525"/>
                  </a:lnTo>
                  <a:cubicBezTo>
                    <a:pt x="275378" y="341525"/>
                    <a:pt x="278659" y="338243"/>
                    <a:pt x="278659" y="334192"/>
                  </a:cubicBezTo>
                  <a:lnTo>
                    <a:pt x="278659" y="7333"/>
                  </a:lnTo>
                  <a:cubicBezTo>
                    <a:pt x="278659" y="3281"/>
                    <a:pt x="275378" y="0"/>
                    <a:pt x="271326" y="0"/>
                  </a:cubicBezTo>
                  <a:close/>
                </a:path>
              </a:pathLst>
            </a:custGeom>
            <a:grpFill/>
            <a:ln w="4667"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69C31140-316D-BA80-B131-706CEFA70B76}"/>
                </a:ext>
              </a:extLst>
            </p:cNvPr>
            <p:cNvSpPr/>
            <p:nvPr/>
          </p:nvSpPr>
          <p:spPr>
            <a:xfrm>
              <a:off x="1357151" y="2506940"/>
              <a:ext cx="278659" cy="341524"/>
            </a:xfrm>
            <a:custGeom>
              <a:avLst/>
              <a:gdLst>
                <a:gd name="connsiteX0" fmla="*/ 271326 w 278659"/>
                <a:gd name="connsiteY0" fmla="*/ 0 h 341524"/>
                <a:gd name="connsiteX1" fmla="*/ 7333 w 278659"/>
                <a:gd name="connsiteY1" fmla="*/ 0 h 341524"/>
                <a:gd name="connsiteX2" fmla="*/ 0 w 278659"/>
                <a:gd name="connsiteY2" fmla="*/ 7333 h 341524"/>
                <a:gd name="connsiteX3" fmla="*/ 0 w 278659"/>
                <a:gd name="connsiteY3" fmla="*/ 21999 h 341524"/>
                <a:gd name="connsiteX4" fmla="*/ 7333 w 278659"/>
                <a:gd name="connsiteY4" fmla="*/ 29333 h 341524"/>
                <a:gd name="connsiteX5" fmla="*/ 14666 w 278659"/>
                <a:gd name="connsiteY5" fmla="*/ 21999 h 341524"/>
                <a:gd name="connsiteX6" fmla="*/ 14666 w 278659"/>
                <a:gd name="connsiteY6" fmla="*/ 14666 h 341524"/>
                <a:gd name="connsiteX7" fmla="*/ 263993 w 278659"/>
                <a:gd name="connsiteY7" fmla="*/ 14666 h 341524"/>
                <a:gd name="connsiteX8" fmla="*/ 263993 w 278659"/>
                <a:gd name="connsiteY8" fmla="*/ 326859 h 341524"/>
                <a:gd name="connsiteX9" fmla="*/ 256660 w 278659"/>
                <a:gd name="connsiteY9" fmla="*/ 326859 h 341524"/>
                <a:gd name="connsiteX10" fmla="*/ 249327 w 278659"/>
                <a:gd name="connsiteY10" fmla="*/ 334192 h 341524"/>
                <a:gd name="connsiteX11" fmla="*/ 256660 w 278659"/>
                <a:gd name="connsiteY11" fmla="*/ 341525 h 341524"/>
                <a:gd name="connsiteX12" fmla="*/ 271326 w 278659"/>
                <a:gd name="connsiteY12" fmla="*/ 341525 h 341524"/>
                <a:gd name="connsiteX13" fmla="*/ 278659 w 278659"/>
                <a:gd name="connsiteY13" fmla="*/ 334192 h 341524"/>
                <a:gd name="connsiteX14" fmla="*/ 278659 w 278659"/>
                <a:gd name="connsiteY14" fmla="*/ 7333 h 341524"/>
                <a:gd name="connsiteX15" fmla="*/ 271326 w 278659"/>
                <a:gd name="connsiteY15" fmla="*/ 0 h 34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8659" h="341524">
                  <a:moveTo>
                    <a:pt x="271326" y="0"/>
                  </a:moveTo>
                  <a:lnTo>
                    <a:pt x="7333" y="0"/>
                  </a:lnTo>
                  <a:cubicBezTo>
                    <a:pt x="3281" y="0"/>
                    <a:pt x="0" y="3282"/>
                    <a:pt x="0" y="7333"/>
                  </a:cubicBezTo>
                  <a:lnTo>
                    <a:pt x="0" y="21999"/>
                  </a:lnTo>
                  <a:cubicBezTo>
                    <a:pt x="0" y="26051"/>
                    <a:pt x="3281" y="29333"/>
                    <a:pt x="7333" y="29333"/>
                  </a:cubicBezTo>
                  <a:cubicBezTo>
                    <a:pt x="11385" y="29333"/>
                    <a:pt x="14666" y="26051"/>
                    <a:pt x="14666" y="21999"/>
                  </a:cubicBezTo>
                  <a:lnTo>
                    <a:pt x="14666" y="14666"/>
                  </a:lnTo>
                  <a:lnTo>
                    <a:pt x="263993" y="14666"/>
                  </a:lnTo>
                  <a:lnTo>
                    <a:pt x="263993" y="326859"/>
                  </a:lnTo>
                  <a:lnTo>
                    <a:pt x="256660" y="326859"/>
                  </a:lnTo>
                  <a:cubicBezTo>
                    <a:pt x="252608" y="326859"/>
                    <a:pt x="249327" y="330140"/>
                    <a:pt x="249327" y="334192"/>
                  </a:cubicBezTo>
                  <a:cubicBezTo>
                    <a:pt x="249327" y="338243"/>
                    <a:pt x="252608" y="341525"/>
                    <a:pt x="256660" y="341525"/>
                  </a:cubicBezTo>
                  <a:lnTo>
                    <a:pt x="271326" y="341525"/>
                  </a:lnTo>
                  <a:cubicBezTo>
                    <a:pt x="275378" y="341525"/>
                    <a:pt x="278659" y="338243"/>
                    <a:pt x="278659" y="334192"/>
                  </a:cubicBezTo>
                  <a:lnTo>
                    <a:pt x="278659" y="7333"/>
                  </a:lnTo>
                  <a:cubicBezTo>
                    <a:pt x="278659" y="3282"/>
                    <a:pt x="275378" y="0"/>
                    <a:pt x="271326" y="0"/>
                  </a:cubicBezTo>
                  <a:close/>
                </a:path>
              </a:pathLst>
            </a:custGeom>
            <a:grpFill/>
            <a:ln w="4667"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246EBD85-20AB-99A2-2CD7-AF3DD377A15B}"/>
                </a:ext>
              </a:extLst>
            </p:cNvPr>
            <p:cNvSpPr/>
            <p:nvPr/>
          </p:nvSpPr>
          <p:spPr>
            <a:xfrm>
              <a:off x="1335247" y="2631584"/>
              <a:ext cx="175842" cy="117351"/>
            </a:xfrm>
            <a:custGeom>
              <a:avLst/>
              <a:gdLst>
                <a:gd name="connsiteX0" fmla="*/ 36057 w 175842"/>
                <a:gd name="connsiteY0" fmla="*/ 117352 h 117351"/>
                <a:gd name="connsiteX1" fmla="*/ 139768 w 175842"/>
                <a:gd name="connsiteY1" fmla="*/ 117352 h 117351"/>
                <a:gd name="connsiteX2" fmla="*/ 147101 w 175842"/>
                <a:gd name="connsiteY2" fmla="*/ 110019 h 117351"/>
                <a:gd name="connsiteX3" fmla="*/ 147101 w 175842"/>
                <a:gd name="connsiteY3" fmla="*/ 58652 h 117351"/>
                <a:gd name="connsiteX4" fmla="*/ 171465 w 175842"/>
                <a:gd name="connsiteY4" fmla="*/ 48312 h 117351"/>
                <a:gd name="connsiteX5" fmla="*/ 171447 w 175842"/>
                <a:gd name="connsiteY5" fmla="*/ 34819 h 117351"/>
                <a:gd name="connsiteX6" fmla="*/ 90780 w 175842"/>
                <a:gd name="connsiteY6" fmla="*/ 591 h 117351"/>
                <a:gd name="connsiteX7" fmla="*/ 85060 w 175842"/>
                <a:gd name="connsiteY7" fmla="*/ 591 h 117351"/>
                <a:gd name="connsiteX8" fmla="*/ 4393 w 175842"/>
                <a:gd name="connsiteY8" fmla="*/ 34819 h 117351"/>
                <a:gd name="connsiteX9" fmla="*/ 4393 w 175842"/>
                <a:gd name="connsiteY9" fmla="*/ 48312 h 117351"/>
                <a:gd name="connsiteX10" fmla="*/ 28739 w 175842"/>
                <a:gd name="connsiteY10" fmla="*/ 58633 h 117351"/>
                <a:gd name="connsiteX11" fmla="*/ 28739 w 175842"/>
                <a:gd name="connsiteY11" fmla="*/ 110000 h 117351"/>
                <a:gd name="connsiteX12" fmla="*/ 36054 w 175842"/>
                <a:gd name="connsiteY12" fmla="*/ 117352 h 117351"/>
                <a:gd name="connsiteX13" fmla="*/ 132432 w 175842"/>
                <a:gd name="connsiteY13" fmla="*/ 64901 h 117351"/>
                <a:gd name="connsiteX14" fmla="*/ 132432 w 175842"/>
                <a:gd name="connsiteY14" fmla="*/ 102685 h 117351"/>
                <a:gd name="connsiteX15" fmla="*/ 43388 w 175842"/>
                <a:gd name="connsiteY15" fmla="*/ 102685 h 117351"/>
                <a:gd name="connsiteX16" fmla="*/ 43388 w 175842"/>
                <a:gd name="connsiteY16" fmla="*/ 64901 h 117351"/>
                <a:gd name="connsiteX17" fmla="*/ 85059 w 175842"/>
                <a:gd name="connsiteY17" fmla="*/ 82555 h 117351"/>
                <a:gd name="connsiteX18" fmla="*/ 87919 w 175842"/>
                <a:gd name="connsiteY18" fmla="*/ 83142 h 117351"/>
                <a:gd name="connsiteX19" fmla="*/ 90779 w 175842"/>
                <a:gd name="connsiteY19" fmla="*/ 82555 h 117351"/>
                <a:gd name="connsiteX20" fmla="*/ 87902 w 175842"/>
                <a:gd name="connsiteY20" fmla="*/ 15312 h 117351"/>
                <a:gd name="connsiteX21" fmla="*/ 149810 w 175842"/>
                <a:gd name="connsiteY21" fmla="*/ 41583 h 117351"/>
                <a:gd name="connsiteX22" fmla="*/ 87902 w 175842"/>
                <a:gd name="connsiteY22" fmla="*/ 67836 h 117351"/>
                <a:gd name="connsiteX23" fmla="*/ 25994 w 175842"/>
                <a:gd name="connsiteY23" fmla="*/ 41583 h 117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75842" h="117351">
                  <a:moveTo>
                    <a:pt x="36057" y="117352"/>
                  </a:moveTo>
                  <a:lnTo>
                    <a:pt x="139768" y="117352"/>
                  </a:lnTo>
                  <a:cubicBezTo>
                    <a:pt x="143819" y="117352"/>
                    <a:pt x="147101" y="114070"/>
                    <a:pt x="147101" y="110019"/>
                  </a:cubicBezTo>
                  <a:lnTo>
                    <a:pt x="147101" y="58652"/>
                  </a:lnTo>
                  <a:lnTo>
                    <a:pt x="171465" y="48312"/>
                  </a:lnTo>
                  <a:cubicBezTo>
                    <a:pt x="177295" y="46039"/>
                    <a:pt x="177313" y="37074"/>
                    <a:pt x="171447" y="34819"/>
                  </a:cubicBezTo>
                  <a:lnTo>
                    <a:pt x="90780" y="591"/>
                  </a:lnTo>
                  <a:cubicBezTo>
                    <a:pt x="88947" y="-197"/>
                    <a:pt x="86894" y="-197"/>
                    <a:pt x="85060" y="591"/>
                  </a:cubicBezTo>
                  <a:lnTo>
                    <a:pt x="4393" y="34819"/>
                  </a:lnTo>
                  <a:cubicBezTo>
                    <a:pt x="-1437" y="37074"/>
                    <a:pt x="-1492" y="46057"/>
                    <a:pt x="4393" y="48312"/>
                  </a:cubicBezTo>
                  <a:lnTo>
                    <a:pt x="28739" y="58633"/>
                  </a:lnTo>
                  <a:lnTo>
                    <a:pt x="28739" y="110000"/>
                  </a:lnTo>
                  <a:cubicBezTo>
                    <a:pt x="28721" y="114070"/>
                    <a:pt x="32002" y="117352"/>
                    <a:pt x="36054" y="117352"/>
                  </a:cubicBezTo>
                  <a:close/>
                  <a:moveTo>
                    <a:pt x="132432" y="64901"/>
                  </a:moveTo>
                  <a:lnTo>
                    <a:pt x="132432" y="102685"/>
                  </a:lnTo>
                  <a:lnTo>
                    <a:pt x="43388" y="102685"/>
                  </a:lnTo>
                  <a:lnTo>
                    <a:pt x="43388" y="64901"/>
                  </a:lnTo>
                  <a:lnTo>
                    <a:pt x="85059" y="82555"/>
                  </a:lnTo>
                  <a:cubicBezTo>
                    <a:pt x="85975" y="82940"/>
                    <a:pt x="86947" y="83142"/>
                    <a:pt x="87919" y="83142"/>
                  </a:cubicBezTo>
                  <a:cubicBezTo>
                    <a:pt x="88890" y="83142"/>
                    <a:pt x="89862" y="82940"/>
                    <a:pt x="90779" y="82555"/>
                  </a:cubicBezTo>
                  <a:close/>
                  <a:moveTo>
                    <a:pt x="87902" y="15312"/>
                  </a:moveTo>
                  <a:lnTo>
                    <a:pt x="149810" y="41583"/>
                  </a:lnTo>
                  <a:lnTo>
                    <a:pt x="87902" y="67836"/>
                  </a:lnTo>
                  <a:lnTo>
                    <a:pt x="25994" y="41583"/>
                  </a:lnTo>
                  <a:close/>
                </a:path>
              </a:pathLst>
            </a:custGeom>
            <a:grpFill/>
            <a:ln w="4667"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7F06AB65-2AA6-2DAE-902F-C4CA91E34B70}"/>
                </a:ext>
              </a:extLst>
            </p:cNvPr>
            <p:cNvSpPr/>
            <p:nvPr/>
          </p:nvSpPr>
          <p:spPr>
            <a:xfrm>
              <a:off x="1386592" y="2785599"/>
              <a:ext cx="117114" cy="14666"/>
            </a:xfrm>
            <a:custGeom>
              <a:avLst/>
              <a:gdLst>
                <a:gd name="connsiteX0" fmla="*/ 109889 w 117114"/>
                <a:gd name="connsiteY0" fmla="*/ 14666 h 14666"/>
                <a:gd name="connsiteX1" fmla="*/ 109889 w 117114"/>
                <a:gd name="connsiteY1" fmla="*/ 0 h 14666"/>
                <a:gd name="connsiteX2" fmla="*/ 7226 w 117114"/>
                <a:gd name="connsiteY2" fmla="*/ 0 h 14666"/>
                <a:gd name="connsiteX3" fmla="*/ 7226 w 117114"/>
                <a:gd name="connsiteY3" fmla="*/ 14666 h 14666"/>
                <a:gd name="connsiteX4" fmla="*/ 109889 w 117114"/>
                <a:gd name="connsiteY4" fmla="*/ 14666 h 14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14" h="14666">
                  <a:moveTo>
                    <a:pt x="109889" y="14666"/>
                  </a:moveTo>
                  <a:cubicBezTo>
                    <a:pt x="119496" y="14520"/>
                    <a:pt x="119551" y="165"/>
                    <a:pt x="109889" y="0"/>
                  </a:cubicBezTo>
                  <a:lnTo>
                    <a:pt x="7226" y="0"/>
                  </a:lnTo>
                  <a:cubicBezTo>
                    <a:pt x="-2381" y="146"/>
                    <a:pt x="-2436" y="14501"/>
                    <a:pt x="7226" y="14666"/>
                  </a:cubicBezTo>
                  <a:lnTo>
                    <a:pt x="109889" y="14666"/>
                  </a:lnTo>
                  <a:close/>
                </a:path>
              </a:pathLst>
            </a:custGeom>
            <a:grpFill/>
            <a:ln w="4667"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C7E69AD5-B693-C8A4-B4FA-2BD5F5960BD2}"/>
                </a:ext>
              </a:extLst>
            </p:cNvPr>
            <p:cNvSpPr/>
            <p:nvPr/>
          </p:nvSpPr>
          <p:spPr>
            <a:xfrm>
              <a:off x="1423253" y="2829598"/>
              <a:ext cx="80460" cy="14666"/>
            </a:xfrm>
            <a:custGeom>
              <a:avLst/>
              <a:gdLst>
                <a:gd name="connsiteX0" fmla="*/ 73228 w 80460"/>
                <a:gd name="connsiteY0" fmla="*/ 0 h 14666"/>
                <a:gd name="connsiteX1" fmla="*/ 7232 w 80460"/>
                <a:gd name="connsiteY1" fmla="*/ 0 h 14666"/>
                <a:gd name="connsiteX2" fmla="*/ 7232 w 80460"/>
                <a:gd name="connsiteY2" fmla="*/ 14666 h 14666"/>
                <a:gd name="connsiteX3" fmla="*/ 73228 w 80460"/>
                <a:gd name="connsiteY3" fmla="*/ 14666 h 14666"/>
                <a:gd name="connsiteX4" fmla="*/ 73228 w 80460"/>
                <a:gd name="connsiteY4" fmla="*/ 0 h 14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60" h="14666">
                  <a:moveTo>
                    <a:pt x="73228" y="0"/>
                  </a:moveTo>
                  <a:lnTo>
                    <a:pt x="7232" y="0"/>
                  </a:lnTo>
                  <a:cubicBezTo>
                    <a:pt x="-2392" y="146"/>
                    <a:pt x="-2429" y="14501"/>
                    <a:pt x="7232" y="14666"/>
                  </a:cubicBezTo>
                  <a:lnTo>
                    <a:pt x="73228" y="14666"/>
                  </a:lnTo>
                  <a:cubicBezTo>
                    <a:pt x="82853" y="14501"/>
                    <a:pt x="82890" y="165"/>
                    <a:pt x="73228" y="0"/>
                  </a:cubicBezTo>
                  <a:close/>
                </a:path>
              </a:pathLst>
            </a:custGeom>
            <a:grpFill/>
            <a:ln w="4667" cap="flat">
              <a:noFill/>
              <a:prstDash val="solid"/>
              <a:miter/>
            </a:ln>
          </p:spPr>
          <p:txBody>
            <a:bodyPr rtlCol="0" anchor="ctr"/>
            <a:lstStyle/>
            <a:p>
              <a:endParaRPr lang="en-US"/>
            </a:p>
          </p:txBody>
        </p:sp>
      </p:grpSp>
      <p:grpSp>
        <p:nvGrpSpPr>
          <p:cNvPr id="26" name="Graphic 9">
            <a:extLst>
              <a:ext uri="{FF2B5EF4-FFF2-40B4-BE49-F238E27FC236}">
                <a16:creationId xmlns:a16="http://schemas.microsoft.com/office/drawing/2014/main" id="{C54CF572-A654-C4F0-DCED-67F2566ADA24}"/>
              </a:ext>
            </a:extLst>
          </p:cNvPr>
          <p:cNvGrpSpPr/>
          <p:nvPr/>
        </p:nvGrpSpPr>
        <p:grpSpPr>
          <a:xfrm>
            <a:off x="1113713" y="3076518"/>
            <a:ext cx="449778" cy="449780"/>
            <a:chOff x="1207755" y="3204108"/>
            <a:chExt cx="449778" cy="449780"/>
          </a:xfrm>
          <a:solidFill>
            <a:srgbClr val="1F0D52"/>
          </a:solidFill>
        </p:grpSpPr>
        <p:sp>
          <p:nvSpPr>
            <p:cNvPr id="27" name="Freeform 26">
              <a:extLst>
                <a:ext uri="{FF2B5EF4-FFF2-40B4-BE49-F238E27FC236}">
                  <a16:creationId xmlns:a16="http://schemas.microsoft.com/office/drawing/2014/main" id="{D1486402-B2D3-44EA-5B70-7A2CBFC69E97}"/>
                </a:ext>
              </a:extLst>
            </p:cNvPr>
            <p:cNvSpPr/>
            <p:nvPr/>
          </p:nvSpPr>
          <p:spPr>
            <a:xfrm>
              <a:off x="1442416" y="3204108"/>
              <a:ext cx="215117" cy="215117"/>
            </a:xfrm>
            <a:custGeom>
              <a:avLst/>
              <a:gdLst>
                <a:gd name="connsiteX0" fmla="*/ 9991 w 215117"/>
                <a:gd name="connsiteY0" fmla="*/ 152860 h 215117"/>
                <a:gd name="connsiteX1" fmla="*/ 1045 w 215117"/>
                <a:gd name="connsiteY1" fmla="*/ 183145 h 215117"/>
                <a:gd name="connsiteX2" fmla="*/ 7022 w 215117"/>
                <a:gd name="connsiteY2" fmla="*/ 207198 h 215117"/>
                <a:gd name="connsiteX3" fmla="*/ 30964 w 215117"/>
                <a:gd name="connsiteY3" fmla="*/ 213651 h 215117"/>
                <a:gd name="connsiteX4" fmla="*/ 62167 w 215117"/>
                <a:gd name="connsiteY4" fmla="*/ 205072 h 215117"/>
                <a:gd name="connsiteX5" fmla="*/ 107559 w 215117"/>
                <a:gd name="connsiteY5" fmla="*/ 215118 h 215117"/>
                <a:gd name="connsiteX6" fmla="*/ 215118 w 215117"/>
                <a:gd name="connsiteY6" fmla="*/ 107559 h 215117"/>
                <a:gd name="connsiteX7" fmla="*/ 107559 w 215117"/>
                <a:gd name="connsiteY7" fmla="*/ 0 h 215117"/>
                <a:gd name="connsiteX8" fmla="*/ 0 w 215117"/>
                <a:gd name="connsiteY8" fmla="*/ 107559 h 215117"/>
                <a:gd name="connsiteX9" fmla="*/ 9991 w 215117"/>
                <a:gd name="connsiteY9" fmla="*/ 152859 h 215117"/>
                <a:gd name="connsiteX10" fmla="*/ 29828 w 215117"/>
                <a:gd name="connsiteY10" fmla="*/ 154767 h 215117"/>
                <a:gd name="connsiteX11" fmla="*/ 29150 w 215117"/>
                <a:gd name="connsiteY11" fmla="*/ 147543 h 215117"/>
                <a:gd name="connsiteX12" fmla="*/ 19561 w 215117"/>
                <a:gd name="connsiteY12" fmla="*/ 107559 h 215117"/>
                <a:gd name="connsiteX13" fmla="*/ 107559 w 215117"/>
                <a:gd name="connsiteY13" fmla="*/ 19562 h 215117"/>
                <a:gd name="connsiteX14" fmla="*/ 195557 w 215117"/>
                <a:gd name="connsiteY14" fmla="*/ 107559 h 215117"/>
                <a:gd name="connsiteX15" fmla="*/ 107559 w 215117"/>
                <a:gd name="connsiteY15" fmla="*/ 195557 h 215117"/>
                <a:gd name="connsiteX16" fmla="*/ 67575 w 215117"/>
                <a:gd name="connsiteY16" fmla="*/ 185968 h 215117"/>
                <a:gd name="connsiteX17" fmla="*/ 60535 w 215117"/>
                <a:gd name="connsiteY17" fmla="*/ 185235 h 215117"/>
                <a:gd name="connsiteX18" fmla="*/ 25777 w 215117"/>
                <a:gd name="connsiteY18" fmla="*/ 194787 h 215117"/>
                <a:gd name="connsiteX19" fmla="*/ 20992 w 215117"/>
                <a:gd name="connsiteY19" fmla="*/ 193486 h 215117"/>
                <a:gd name="connsiteX20" fmla="*/ 19800 w 215117"/>
                <a:gd name="connsiteY20" fmla="*/ 188683 h 215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5117" h="215117">
                  <a:moveTo>
                    <a:pt x="9991" y="152860"/>
                  </a:moveTo>
                  <a:lnTo>
                    <a:pt x="1045" y="183145"/>
                  </a:lnTo>
                  <a:cubicBezTo>
                    <a:pt x="-1467" y="191652"/>
                    <a:pt x="825" y="200855"/>
                    <a:pt x="7022" y="207198"/>
                  </a:cubicBezTo>
                  <a:cubicBezTo>
                    <a:pt x="13236" y="213523"/>
                    <a:pt x="22403" y="215998"/>
                    <a:pt x="30964" y="213651"/>
                  </a:cubicBezTo>
                  <a:lnTo>
                    <a:pt x="62167" y="205072"/>
                  </a:lnTo>
                  <a:cubicBezTo>
                    <a:pt x="75953" y="211507"/>
                    <a:pt x="91334" y="215118"/>
                    <a:pt x="107559" y="215118"/>
                  </a:cubicBezTo>
                  <a:cubicBezTo>
                    <a:pt x="166919" y="215118"/>
                    <a:pt x="215118" y="166919"/>
                    <a:pt x="215118" y="107559"/>
                  </a:cubicBezTo>
                  <a:cubicBezTo>
                    <a:pt x="215118" y="48199"/>
                    <a:pt x="166919" y="0"/>
                    <a:pt x="107559" y="0"/>
                  </a:cubicBezTo>
                  <a:cubicBezTo>
                    <a:pt x="48199" y="0"/>
                    <a:pt x="0" y="48199"/>
                    <a:pt x="0" y="107559"/>
                  </a:cubicBezTo>
                  <a:cubicBezTo>
                    <a:pt x="0" y="123747"/>
                    <a:pt x="3593" y="139092"/>
                    <a:pt x="9991" y="152859"/>
                  </a:cubicBezTo>
                  <a:close/>
                  <a:moveTo>
                    <a:pt x="29828" y="154767"/>
                  </a:moveTo>
                  <a:cubicBezTo>
                    <a:pt x="30542" y="152365"/>
                    <a:pt x="30305" y="149762"/>
                    <a:pt x="29150" y="147543"/>
                  </a:cubicBezTo>
                  <a:cubicBezTo>
                    <a:pt x="23026" y="135535"/>
                    <a:pt x="19561" y="121950"/>
                    <a:pt x="19561" y="107559"/>
                  </a:cubicBezTo>
                  <a:cubicBezTo>
                    <a:pt x="19561" y="58994"/>
                    <a:pt x="58995" y="19562"/>
                    <a:pt x="107559" y="19562"/>
                  </a:cubicBezTo>
                  <a:cubicBezTo>
                    <a:pt x="156123" y="19562"/>
                    <a:pt x="195557" y="58995"/>
                    <a:pt x="195557" y="107559"/>
                  </a:cubicBezTo>
                  <a:cubicBezTo>
                    <a:pt x="195557" y="156123"/>
                    <a:pt x="156123" y="195557"/>
                    <a:pt x="107559" y="195557"/>
                  </a:cubicBezTo>
                  <a:cubicBezTo>
                    <a:pt x="93168" y="195557"/>
                    <a:pt x="79583" y="192092"/>
                    <a:pt x="67575" y="185968"/>
                  </a:cubicBezTo>
                  <a:cubicBezTo>
                    <a:pt x="65412" y="184851"/>
                    <a:pt x="62900" y="184594"/>
                    <a:pt x="60535" y="185235"/>
                  </a:cubicBezTo>
                  <a:cubicBezTo>
                    <a:pt x="60535" y="185235"/>
                    <a:pt x="42203" y="190277"/>
                    <a:pt x="25777" y="194787"/>
                  </a:cubicBezTo>
                  <a:cubicBezTo>
                    <a:pt x="24071" y="195246"/>
                    <a:pt x="22238" y="194769"/>
                    <a:pt x="20992" y="193486"/>
                  </a:cubicBezTo>
                  <a:cubicBezTo>
                    <a:pt x="19745" y="192239"/>
                    <a:pt x="19287" y="190387"/>
                    <a:pt x="19800" y="188683"/>
                  </a:cubicBezTo>
                  <a:close/>
                </a:path>
              </a:pathLst>
            </a:custGeom>
            <a:grpFill/>
            <a:ln w="4667"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DCE17BE9-0CF8-0872-7BBE-807A8810E0E7}"/>
                </a:ext>
              </a:extLst>
            </p:cNvPr>
            <p:cNvSpPr/>
            <p:nvPr/>
          </p:nvSpPr>
          <p:spPr>
            <a:xfrm>
              <a:off x="1501081" y="3282337"/>
              <a:ext cx="97786" cy="19560"/>
            </a:xfrm>
            <a:custGeom>
              <a:avLst/>
              <a:gdLst>
                <a:gd name="connsiteX0" fmla="*/ 9790 w 97786"/>
                <a:gd name="connsiteY0" fmla="*/ 19561 h 19560"/>
                <a:gd name="connsiteX1" fmla="*/ 87997 w 97786"/>
                <a:gd name="connsiteY1" fmla="*/ 19561 h 19560"/>
                <a:gd name="connsiteX2" fmla="*/ 97787 w 97786"/>
                <a:gd name="connsiteY2" fmla="*/ 9771 h 19560"/>
                <a:gd name="connsiteX3" fmla="*/ 87997 w 97786"/>
                <a:gd name="connsiteY3" fmla="*/ 0 h 19560"/>
                <a:gd name="connsiteX4" fmla="*/ 9790 w 97786"/>
                <a:gd name="connsiteY4" fmla="*/ 0 h 19560"/>
                <a:gd name="connsiteX5" fmla="*/ 0 w 97786"/>
                <a:gd name="connsiteY5" fmla="*/ 9771 h 19560"/>
                <a:gd name="connsiteX6" fmla="*/ 9790 w 97786"/>
                <a:gd name="connsiteY6" fmla="*/ 19561 h 19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786" h="19560">
                  <a:moveTo>
                    <a:pt x="9790" y="19561"/>
                  </a:moveTo>
                  <a:lnTo>
                    <a:pt x="87997" y="19561"/>
                  </a:lnTo>
                  <a:cubicBezTo>
                    <a:pt x="93405" y="19561"/>
                    <a:pt x="97787" y="15179"/>
                    <a:pt x="97787" y="9771"/>
                  </a:cubicBezTo>
                  <a:cubicBezTo>
                    <a:pt x="97787" y="4382"/>
                    <a:pt x="93405" y="0"/>
                    <a:pt x="87997" y="0"/>
                  </a:cubicBezTo>
                  <a:lnTo>
                    <a:pt x="9790" y="0"/>
                  </a:lnTo>
                  <a:cubicBezTo>
                    <a:pt x="4382" y="0"/>
                    <a:pt x="0" y="4382"/>
                    <a:pt x="0" y="9771"/>
                  </a:cubicBezTo>
                  <a:cubicBezTo>
                    <a:pt x="0" y="15179"/>
                    <a:pt x="4382" y="19561"/>
                    <a:pt x="9790" y="19561"/>
                  </a:cubicBezTo>
                  <a:close/>
                </a:path>
              </a:pathLst>
            </a:custGeom>
            <a:grpFill/>
            <a:ln w="4667"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733EA129-41A8-5E5E-9853-87D16C176D6D}"/>
                </a:ext>
              </a:extLst>
            </p:cNvPr>
            <p:cNvSpPr/>
            <p:nvPr/>
          </p:nvSpPr>
          <p:spPr>
            <a:xfrm>
              <a:off x="1501081" y="3321440"/>
              <a:ext cx="58664" cy="19560"/>
            </a:xfrm>
            <a:custGeom>
              <a:avLst/>
              <a:gdLst>
                <a:gd name="connsiteX0" fmla="*/ 9790 w 58664"/>
                <a:gd name="connsiteY0" fmla="*/ 19561 h 19560"/>
                <a:gd name="connsiteX1" fmla="*/ 48893 w 58664"/>
                <a:gd name="connsiteY1" fmla="*/ 19561 h 19560"/>
                <a:gd name="connsiteX2" fmla="*/ 58665 w 58664"/>
                <a:gd name="connsiteY2" fmla="*/ 9790 h 19560"/>
                <a:gd name="connsiteX3" fmla="*/ 48893 w 58664"/>
                <a:gd name="connsiteY3" fmla="*/ 0 h 19560"/>
                <a:gd name="connsiteX4" fmla="*/ 9790 w 58664"/>
                <a:gd name="connsiteY4" fmla="*/ 0 h 19560"/>
                <a:gd name="connsiteX5" fmla="*/ 0 w 58664"/>
                <a:gd name="connsiteY5" fmla="*/ 9790 h 19560"/>
                <a:gd name="connsiteX6" fmla="*/ 9790 w 58664"/>
                <a:gd name="connsiteY6" fmla="*/ 19561 h 19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664" h="19560">
                  <a:moveTo>
                    <a:pt x="9790" y="19561"/>
                  </a:moveTo>
                  <a:lnTo>
                    <a:pt x="48893" y="19561"/>
                  </a:lnTo>
                  <a:cubicBezTo>
                    <a:pt x="54283" y="19561"/>
                    <a:pt x="58665" y="15179"/>
                    <a:pt x="58665" y="9790"/>
                  </a:cubicBezTo>
                  <a:cubicBezTo>
                    <a:pt x="58665" y="4382"/>
                    <a:pt x="54283" y="0"/>
                    <a:pt x="48893" y="0"/>
                  </a:cubicBezTo>
                  <a:lnTo>
                    <a:pt x="9790" y="0"/>
                  </a:lnTo>
                  <a:cubicBezTo>
                    <a:pt x="4382" y="0"/>
                    <a:pt x="0" y="4382"/>
                    <a:pt x="0" y="9790"/>
                  </a:cubicBezTo>
                  <a:cubicBezTo>
                    <a:pt x="0" y="15179"/>
                    <a:pt x="4382" y="19561"/>
                    <a:pt x="9790" y="19561"/>
                  </a:cubicBezTo>
                  <a:close/>
                </a:path>
              </a:pathLst>
            </a:custGeom>
            <a:grpFill/>
            <a:ln w="4667"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58BC51E0-6C5A-4B46-7FCB-5362DF6632B1}"/>
                </a:ext>
              </a:extLst>
            </p:cNvPr>
            <p:cNvSpPr/>
            <p:nvPr/>
          </p:nvSpPr>
          <p:spPr>
            <a:xfrm>
              <a:off x="1246882" y="3438773"/>
              <a:ext cx="215099" cy="78223"/>
            </a:xfrm>
            <a:custGeom>
              <a:avLst/>
              <a:gdLst>
                <a:gd name="connsiteX0" fmla="*/ 215095 w 215099"/>
                <a:gd name="connsiteY0" fmla="*/ 68452 h 78223"/>
                <a:gd name="connsiteX1" fmla="*/ 195057 w 215099"/>
                <a:gd name="connsiteY1" fmla="*/ 20056 h 78223"/>
                <a:gd name="connsiteX2" fmla="*/ 146660 w 215099"/>
                <a:gd name="connsiteY2" fmla="*/ 0 h 78223"/>
                <a:gd name="connsiteX3" fmla="*/ 68434 w 215099"/>
                <a:gd name="connsiteY3" fmla="*/ 0 h 78223"/>
                <a:gd name="connsiteX4" fmla="*/ 20038 w 215099"/>
                <a:gd name="connsiteY4" fmla="*/ 20056 h 78223"/>
                <a:gd name="connsiteX5" fmla="*/ 0 w 215099"/>
                <a:gd name="connsiteY5" fmla="*/ 68452 h 78223"/>
                <a:gd name="connsiteX6" fmla="*/ 9771 w 215099"/>
                <a:gd name="connsiteY6" fmla="*/ 78224 h 78223"/>
                <a:gd name="connsiteX7" fmla="*/ 19543 w 215099"/>
                <a:gd name="connsiteY7" fmla="*/ 68452 h 78223"/>
                <a:gd name="connsiteX8" fmla="*/ 33861 w 215099"/>
                <a:gd name="connsiteY8" fmla="*/ 33877 h 78223"/>
                <a:gd name="connsiteX9" fmla="*/ 68436 w 215099"/>
                <a:gd name="connsiteY9" fmla="*/ 19558 h 78223"/>
                <a:gd name="connsiteX10" fmla="*/ 146663 w 215099"/>
                <a:gd name="connsiteY10" fmla="*/ 19558 h 78223"/>
                <a:gd name="connsiteX11" fmla="*/ 181239 w 215099"/>
                <a:gd name="connsiteY11" fmla="*/ 33877 h 78223"/>
                <a:gd name="connsiteX12" fmla="*/ 195538 w 215099"/>
                <a:gd name="connsiteY12" fmla="*/ 68452 h 78223"/>
                <a:gd name="connsiteX13" fmla="*/ 205328 w 215099"/>
                <a:gd name="connsiteY13" fmla="*/ 78224 h 78223"/>
                <a:gd name="connsiteX14" fmla="*/ 215099 w 215099"/>
                <a:gd name="connsiteY14" fmla="*/ 68452 h 78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5099" h="78223">
                  <a:moveTo>
                    <a:pt x="215095" y="68452"/>
                  </a:moveTo>
                  <a:cubicBezTo>
                    <a:pt x="215095" y="50284"/>
                    <a:pt x="207890" y="32887"/>
                    <a:pt x="195057" y="20056"/>
                  </a:cubicBezTo>
                  <a:cubicBezTo>
                    <a:pt x="182205" y="7205"/>
                    <a:pt x="164808" y="0"/>
                    <a:pt x="146660" y="0"/>
                  </a:cubicBezTo>
                  <a:lnTo>
                    <a:pt x="68434" y="0"/>
                  </a:lnTo>
                  <a:cubicBezTo>
                    <a:pt x="50284" y="0"/>
                    <a:pt x="32868" y="7205"/>
                    <a:pt x="20038" y="20056"/>
                  </a:cubicBezTo>
                  <a:cubicBezTo>
                    <a:pt x="7205" y="32889"/>
                    <a:pt x="0" y="50287"/>
                    <a:pt x="0" y="68452"/>
                  </a:cubicBezTo>
                  <a:cubicBezTo>
                    <a:pt x="0" y="73842"/>
                    <a:pt x="4382" y="78224"/>
                    <a:pt x="9771" y="78224"/>
                  </a:cubicBezTo>
                  <a:cubicBezTo>
                    <a:pt x="15161" y="78224"/>
                    <a:pt x="19543" y="73842"/>
                    <a:pt x="19543" y="68452"/>
                  </a:cubicBezTo>
                  <a:cubicBezTo>
                    <a:pt x="19543" y="55473"/>
                    <a:pt x="24694" y="43043"/>
                    <a:pt x="33861" y="33877"/>
                  </a:cubicBezTo>
                  <a:cubicBezTo>
                    <a:pt x="43027" y="24710"/>
                    <a:pt x="55475" y="19558"/>
                    <a:pt x="68436" y="19558"/>
                  </a:cubicBezTo>
                  <a:lnTo>
                    <a:pt x="146663" y="19558"/>
                  </a:lnTo>
                  <a:cubicBezTo>
                    <a:pt x="159624" y="19558"/>
                    <a:pt x="172054" y="24710"/>
                    <a:pt x="181239" y="33877"/>
                  </a:cubicBezTo>
                  <a:cubicBezTo>
                    <a:pt x="190387" y="43043"/>
                    <a:pt x="195538" y="55473"/>
                    <a:pt x="195538" y="68452"/>
                  </a:cubicBezTo>
                  <a:cubicBezTo>
                    <a:pt x="195538" y="73842"/>
                    <a:pt x="199920" y="78224"/>
                    <a:pt x="205328" y="78224"/>
                  </a:cubicBezTo>
                  <a:cubicBezTo>
                    <a:pt x="210718" y="78224"/>
                    <a:pt x="215099" y="73842"/>
                    <a:pt x="215099" y="68452"/>
                  </a:cubicBezTo>
                  <a:close/>
                </a:path>
              </a:pathLst>
            </a:custGeom>
            <a:grpFill/>
            <a:ln w="4667"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BA1B4C8D-A84F-F3F6-1E14-59F76818A6B2}"/>
                </a:ext>
              </a:extLst>
            </p:cNvPr>
            <p:cNvSpPr/>
            <p:nvPr/>
          </p:nvSpPr>
          <p:spPr>
            <a:xfrm>
              <a:off x="1285981" y="3282336"/>
              <a:ext cx="136891" cy="136891"/>
            </a:xfrm>
            <a:custGeom>
              <a:avLst/>
              <a:gdLst>
                <a:gd name="connsiteX0" fmla="*/ 68436 w 136891"/>
                <a:gd name="connsiteY0" fmla="*/ 0 h 136891"/>
                <a:gd name="connsiteX1" fmla="*/ 0 w 136891"/>
                <a:gd name="connsiteY1" fmla="*/ 68436 h 136891"/>
                <a:gd name="connsiteX2" fmla="*/ 68436 w 136891"/>
                <a:gd name="connsiteY2" fmla="*/ 136892 h 136891"/>
                <a:gd name="connsiteX3" fmla="*/ 136892 w 136891"/>
                <a:gd name="connsiteY3" fmla="*/ 68436 h 136891"/>
                <a:gd name="connsiteX4" fmla="*/ 68436 w 136891"/>
                <a:gd name="connsiteY4" fmla="*/ 0 h 136891"/>
                <a:gd name="connsiteX5" fmla="*/ 113645 w 136891"/>
                <a:gd name="connsiteY5" fmla="*/ 49790 h 136891"/>
                <a:gd name="connsiteX6" fmla="*/ 48893 w 136891"/>
                <a:gd name="connsiteY6" fmla="*/ 78225 h 136891"/>
                <a:gd name="connsiteX7" fmla="*/ 20532 w 136891"/>
                <a:gd name="connsiteY7" fmla="*/ 78225 h 136891"/>
                <a:gd name="connsiteX8" fmla="*/ 68435 w 136891"/>
                <a:gd name="connsiteY8" fmla="*/ 117328 h 136891"/>
                <a:gd name="connsiteX9" fmla="*/ 117329 w 136891"/>
                <a:gd name="connsiteY9" fmla="*/ 68435 h 136891"/>
                <a:gd name="connsiteX10" fmla="*/ 113644 w 136891"/>
                <a:gd name="connsiteY10" fmla="*/ 49790 h 136891"/>
                <a:gd name="connsiteX11" fmla="*/ 102205 w 136891"/>
                <a:gd name="connsiteY11" fmla="*/ 33107 h 136891"/>
                <a:gd name="connsiteX12" fmla="*/ 68436 w 136891"/>
                <a:gd name="connsiteY12" fmla="*/ 19559 h 136891"/>
                <a:gd name="connsiteX13" fmla="*/ 20533 w 136891"/>
                <a:gd name="connsiteY13" fmla="*/ 58663 h 136891"/>
                <a:gd name="connsiteX14" fmla="*/ 48894 w 136891"/>
                <a:gd name="connsiteY14" fmla="*/ 58663 h 136891"/>
                <a:gd name="connsiteX15" fmla="*/ 102204 w 136891"/>
                <a:gd name="connsiteY15" fmla="*/ 33107 h 136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6891" h="136891">
                  <a:moveTo>
                    <a:pt x="68436" y="0"/>
                  </a:moveTo>
                  <a:cubicBezTo>
                    <a:pt x="30671" y="0"/>
                    <a:pt x="0" y="30671"/>
                    <a:pt x="0" y="68436"/>
                  </a:cubicBezTo>
                  <a:cubicBezTo>
                    <a:pt x="0" y="106220"/>
                    <a:pt x="30671" y="136892"/>
                    <a:pt x="68436" y="136892"/>
                  </a:cubicBezTo>
                  <a:cubicBezTo>
                    <a:pt x="106220" y="136892"/>
                    <a:pt x="136892" y="106220"/>
                    <a:pt x="136892" y="68436"/>
                  </a:cubicBezTo>
                  <a:cubicBezTo>
                    <a:pt x="136892" y="30671"/>
                    <a:pt x="106220" y="0"/>
                    <a:pt x="68436" y="0"/>
                  </a:cubicBezTo>
                  <a:close/>
                  <a:moveTo>
                    <a:pt x="113645" y="49790"/>
                  </a:moveTo>
                  <a:cubicBezTo>
                    <a:pt x="97567" y="67262"/>
                    <a:pt x="74486" y="78225"/>
                    <a:pt x="48893" y="78225"/>
                  </a:cubicBezTo>
                  <a:lnTo>
                    <a:pt x="20532" y="78225"/>
                  </a:lnTo>
                  <a:cubicBezTo>
                    <a:pt x="25060" y="100517"/>
                    <a:pt x="44805" y="117328"/>
                    <a:pt x="68435" y="117328"/>
                  </a:cubicBezTo>
                  <a:cubicBezTo>
                    <a:pt x="95421" y="117328"/>
                    <a:pt x="117329" y="95420"/>
                    <a:pt x="117329" y="68435"/>
                  </a:cubicBezTo>
                  <a:cubicBezTo>
                    <a:pt x="117329" y="61835"/>
                    <a:pt x="116028" y="55528"/>
                    <a:pt x="113644" y="49790"/>
                  </a:cubicBezTo>
                  <a:close/>
                  <a:moveTo>
                    <a:pt x="102205" y="33107"/>
                  </a:moveTo>
                  <a:cubicBezTo>
                    <a:pt x="93442" y="24711"/>
                    <a:pt x="81526" y="19559"/>
                    <a:pt x="68436" y="19559"/>
                  </a:cubicBezTo>
                  <a:cubicBezTo>
                    <a:pt x="44805" y="19559"/>
                    <a:pt x="25061" y="36352"/>
                    <a:pt x="20533" y="58663"/>
                  </a:cubicBezTo>
                  <a:lnTo>
                    <a:pt x="48894" y="58663"/>
                  </a:lnTo>
                  <a:cubicBezTo>
                    <a:pt x="70435" y="58663"/>
                    <a:pt x="89666" y="48672"/>
                    <a:pt x="102204" y="33107"/>
                  </a:cubicBezTo>
                  <a:close/>
                </a:path>
              </a:pathLst>
            </a:custGeom>
            <a:grpFill/>
            <a:ln w="4667"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EB2E15D6-B071-5820-EA5F-C7E061FCA76A}"/>
                </a:ext>
              </a:extLst>
            </p:cNvPr>
            <p:cNvSpPr/>
            <p:nvPr/>
          </p:nvSpPr>
          <p:spPr>
            <a:xfrm>
              <a:off x="1207755" y="3536558"/>
              <a:ext cx="449777" cy="117329"/>
            </a:xfrm>
            <a:custGeom>
              <a:avLst/>
              <a:gdLst>
                <a:gd name="connsiteX0" fmla="*/ 39122 w 449777"/>
                <a:gd name="connsiteY0" fmla="*/ 58665 h 117329"/>
                <a:gd name="connsiteX1" fmla="*/ 39122 w 449777"/>
                <a:gd name="connsiteY1" fmla="*/ 92874 h 117329"/>
                <a:gd name="connsiteX2" fmla="*/ 63560 w 449777"/>
                <a:gd name="connsiteY2" fmla="*/ 117330 h 117329"/>
                <a:gd name="connsiteX3" fmla="*/ 386218 w 449777"/>
                <a:gd name="connsiteY3" fmla="*/ 117330 h 117329"/>
                <a:gd name="connsiteX4" fmla="*/ 410655 w 449777"/>
                <a:gd name="connsiteY4" fmla="*/ 92874 h 117329"/>
                <a:gd name="connsiteX5" fmla="*/ 410655 w 449777"/>
                <a:gd name="connsiteY5" fmla="*/ 58665 h 117329"/>
                <a:gd name="connsiteX6" fmla="*/ 425322 w 449777"/>
                <a:gd name="connsiteY6" fmla="*/ 58665 h 117329"/>
                <a:gd name="connsiteX7" fmla="*/ 442610 w 449777"/>
                <a:gd name="connsiteY7" fmla="*/ 51497 h 117329"/>
                <a:gd name="connsiteX8" fmla="*/ 449778 w 449777"/>
                <a:gd name="connsiteY8" fmla="*/ 34209 h 117329"/>
                <a:gd name="connsiteX9" fmla="*/ 449778 w 449777"/>
                <a:gd name="connsiteY9" fmla="*/ 24438 h 117329"/>
                <a:gd name="connsiteX10" fmla="*/ 442610 w 449777"/>
                <a:gd name="connsiteY10" fmla="*/ 7150 h 117329"/>
                <a:gd name="connsiteX11" fmla="*/ 425322 w 449777"/>
                <a:gd name="connsiteY11" fmla="*/ 0 h 117329"/>
                <a:gd name="connsiteX12" fmla="*/ 24456 w 449777"/>
                <a:gd name="connsiteY12" fmla="*/ 0 h 117329"/>
                <a:gd name="connsiteX13" fmla="*/ 7168 w 449777"/>
                <a:gd name="connsiteY13" fmla="*/ 7150 h 117329"/>
                <a:gd name="connsiteX14" fmla="*/ 0 w 449777"/>
                <a:gd name="connsiteY14" fmla="*/ 24438 h 117329"/>
                <a:gd name="connsiteX15" fmla="*/ 0 w 449777"/>
                <a:gd name="connsiteY15" fmla="*/ 34209 h 117329"/>
                <a:gd name="connsiteX16" fmla="*/ 7168 w 449777"/>
                <a:gd name="connsiteY16" fmla="*/ 51497 h 117329"/>
                <a:gd name="connsiteX17" fmla="*/ 24456 w 449777"/>
                <a:gd name="connsiteY17" fmla="*/ 58665 h 117329"/>
                <a:gd name="connsiteX18" fmla="*/ 146662 w 449777"/>
                <a:gd name="connsiteY18" fmla="*/ 39103 h 117329"/>
                <a:gd name="connsiteX19" fmla="*/ 425322 w 449777"/>
                <a:gd name="connsiteY19" fmla="*/ 39103 h 117329"/>
                <a:gd name="connsiteX20" fmla="*/ 428787 w 449777"/>
                <a:gd name="connsiteY20" fmla="*/ 37673 h 117329"/>
                <a:gd name="connsiteX21" fmla="*/ 430217 w 449777"/>
                <a:gd name="connsiteY21" fmla="*/ 34208 h 117329"/>
                <a:gd name="connsiteX22" fmla="*/ 430217 w 449777"/>
                <a:gd name="connsiteY22" fmla="*/ 24437 h 117329"/>
                <a:gd name="connsiteX23" fmla="*/ 428787 w 449777"/>
                <a:gd name="connsiteY23" fmla="*/ 20972 h 117329"/>
                <a:gd name="connsiteX24" fmla="*/ 425322 w 449777"/>
                <a:gd name="connsiteY24" fmla="*/ 19543 h 117329"/>
                <a:gd name="connsiteX25" fmla="*/ 24456 w 449777"/>
                <a:gd name="connsiteY25" fmla="*/ 19543 h 117329"/>
                <a:gd name="connsiteX26" fmla="*/ 20991 w 449777"/>
                <a:gd name="connsiteY26" fmla="*/ 20972 h 117329"/>
                <a:gd name="connsiteX27" fmla="*/ 19561 w 449777"/>
                <a:gd name="connsiteY27" fmla="*/ 24437 h 117329"/>
                <a:gd name="connsiteX28" fmla="*/ 19561 w 449777"/>
                <a:gd name="connsiteY28" fmla="*/ 34208 h 117329"/>
                <a:gd name="connsiteX29" fmla="*/ 20991 w 449777"/>
                <a:gd name="connsiteY29" fmla="*/ 37673 h 117329"/>
                <a:gd name="connsiteX30" fmla="*/ 24456 w 449777"/>
                <a:gd name="connsiteY30" fmla="*/ 39103 h 117329"/>
                <a:gd name="connsiteX31" fmla="*/ 107559 w 449777"/>
                <a:gd name="connsiteY31" fmla="*/ 39103 h 117329"/>
                <a:gd name="connsiteX32" fmla="*/ 117330 w 449777"/>
                <a:gd name="connsiteY32" fmla="*/ 48875 h 117329"/>
                <a:gd name="connsiteX33" fmla="*/ 107559 w 449777"/>
                <a:gd name="connsiteY33" fmla="*/ 58664 h 117329"/>
                <a:gd name="connsiteX34" fmla="*/ 58665 w 449777"/>
                <a:gd name="connsiteY34" fmla="*/ 58664 h 117329"/>
                <a:gd name="connsiteX35" fmla="*/ 58665 w 449777"/>
                <a:gd name="connsiteY35" fmla="*/ 92873 h 117329"/>
                <a:gd name="connsiteX36" fmla="*/ 63560 w 449777"/>
                <a:gd name="connsiteY36" fmla="*/ 97768 h 117329"/>
                <a:gd name="connsiteX37" fmla="*/ 386218 w 449777"/>
                <a:gd name="connsiteY37" fmla="*/ 97768 h 117329"/>
                <a:gd name="connsiteX38" fmla="*/ 391113 w 449777"/>
                <a:gd name="connsiteY38" fmla="*/ 92873 h 117329"/>
                <a:gd name="connsiteX39" fmla="*/ 391113 w 449777"/>
                <a:gd name="connsiteY39" fmla="*/ 58664 h 117329"/>
                <a:gd name="connsiteX40" fmla="*/ 146662 w 449777"/>
                <a:gd name="connsiteY40" fmla="*/ 58664 h 117329"/>
                <a:gd name="connsiteX41" fmla="*/ 136891 w 449777"/>
                <a:gd name="connsiteY41" fmla="*/ 48875 h 117329"/>
                <a:gd name="connsiteX42" fmla="*/ 146662 w 449777"/>
                <a:gd name="connsiteY42" fmla="*/ 39103 h 117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49777" h="117329">
                  <a:moveTo>
                    <a:pt x="39122" y="58665"/>
                  </a:moveTo>
                  <a:lnTo>
                    <a:pt x="39122" y="92874"/>
                  </a:lnTo>
                  <a:cubicBezTo>
                    <a:pt x="39122" y="106385"/>
                    <a:pt x="50048" y="117330"/>
                    <a:pt x="63560" y="117330"/>
                  </a:cubicBezTo>
                  <a:lnTo>
                    <a:pt x="386218" y="117330"/>
                  </a:lnTo>
                  <a:cubicBezTo>
                    <a:pt x="399729" y="117330"/>
                    <a:pt x="410655" y="106385"/>
                    <a:pt x="410655" y="92874"/>
                  </a:cubicBezTo>
                  <a:lnTo>
                    <a:pt x="410655" y="58665"/>
                  </a:lnTo>
                  <a:lnTo>
                    <a:pt x="425322" y="58665"/>
                  </a:lnTo>
                  <a:cubicBezTo>
                    <a:pt x="431811" y="58665"/>
                    <a:pt x="438026" y="56080"/>
                    <a:pt x="442610" y="51497"/>
                  </a:cubicBezTo>
                  <a:cubicBezTo>
                    <a:pt x="447193" y="46914"/>
                    <a:pt x="449778" y="40699"/>
                    <a:pt x="449778" y="34209"/>
                  </a:cubicBezTo>
                  <a:lnTo>
                    <a:pt x="449778" y="24438"/>
                  </a:lnTo>
                  <a:cubicBezTo>
                    <a:pt x="449778" y="17948"/>
                    <a:pt x="447193" y="11733"/>
                    <a:pt x="442610" y="7150"/>
                  </a:cubicBezTo>
                  <a:cubicBezTo>
                    <a:pt x="438026" y="2566"/>
                    <a:pt x="431811" y="0"/>
                    <a:pt x="425322" y="0"/>
                  </a:cubicBezTo>
                  <a:lnTo>
                    <a:pt x="24456" y="0"/>
                  </a:lnTo>
                  <a:cubicBezTo>
                    <a:pt x="17966" y="0"/>
                    <a:pt x="11751" y="2567"/>
                    <a:pt x="7168" y="7150"/>
                  </a:cubicBezTo>
                  <a:cubicBezTo>
                    <a:pt x="2585" y="11733"/>
                    <a:pt x="0" y="17948"/>
                    <a:pt x="0" y="24438"/>
                  </a:cubicBezTo>
                  <a:lnTo>
                    <a:pt x="0" y="34209"/>
                  </a:lnTo>
                  <a:cubicBezTo>
                    <a:pt x="0" y="40699"/>
                    <a:pt x="2585" y="46913"/>
                    <a:pt x="7168" y="51497"/>
                  </a:cubicBezTo>
                  <a:cubicBezTo>
                    <a:pt x="11751" y="56080"/>
                    <a:pt x="17966" y="58665"/>
                    <a:pt x="24456" y="58665"/>
                  </a:cubicBezTo>
                  <a:close/>
                  <a:moveTo>
                    <a:pt x="146662" y="39103"/>
                  </a:moveTo>
                  <a:lnTo>
                    <a:pt x="425322" y="39103"/>
                  </a:lnTo>
                  <a:cubicBezTo>
                    <a:pt x="426623" y="39103"/>
                    <a:pt x="427870" y="38590"/>
                    <a:pt x="428787" y="37673"/>
                  </a:cubicBezTo>
                  <a:cubicBezTo>
                    <a:pt x="429703" y="36757"/>
                    <a:pt x="430217" y="35510"/>
                    <a:pt x="430217" y="34208"/>
                  </a:cubicBezTo>
                  <a:lnTo>
                    <a:pt x="430217" y="24437"/>
                  </a:lnTo>
                  <a:cubicBezTo>
                    <a:pt x="430217" y="23136"/>
                    <a:pt x="429703" y="21889"/>
                    <a:pt x="428787" y="20972"/>
                  </a:cubicBezTo>
                  <a:cubicBezTo>
                    <a:pt x="427870" y="20074"/>
                    <a:pt x="426623" y="19543"/>
                    <a:pt x="425322" y="19543"/>
                  </a:cubicBezTo>
                  <a:lnTo>
                    <a:pt x="24456" y="19543"/>
                  </a:lnTo>
                  <a:cubicBezTo>
                    <a:pt x="23154" y="19543"/>
                    <a:pt x="21908" y="20074"/>
                    <a:pt x="20991" y="20972"/>
                  </a:cubicBezTo>
                  <a:cubicBezTo>
                    <a:pt x="20074" y="21889"/>
                    <a:pt x="19561" y="23136"/>
                    <a:pt x="19561" y="24437"/>
                  </a:cubicBezTo>
                  <a:lnTo>
                    <a:pt x="19561" y="34208"/>
                  </a:lnTo>
                  <a:cubicBezTo>
                    <a:pt x="19561" y="35510"/>
                    <a:pt x="20074" y="36757"/>
                    <a:pt x="20991" y="37673"/>
                  </a:cubicBezTo>
                  <a:cubicBezTo>
                    <a:pt x="21908" y="38590"/>
                    <a:pt x="23154" y="39103"/>
                    <a:pt x="24456" y="39103"/>
                  </a:cubicBezTo>
                  <a:lnTo>
                    <a:pt x="107559" y="39103"/>
                  </a:lnTo>
                  <a:cubicBezTo>
                    <a:pt x="112948" y="39103"/>
                    <a:pt x="117330" y="43485"/>
                    <a:pt x="117330" y="48875"/>
                  </a:cubicBezTo>
                  <a:cubicBezTo>
                    <a:pt x="117330" y="54283"/>
                    <a:pt x="112948" y="58664"/>
                    <a:pt x="107559" y="58664"/>
                  </a:cubicBezTo>
                  <a:lnTo>
                    <a:pt x="58665" y="58664"/>
                  </a:lnTo>
                  <a:lnTo>
                    <a:pt x="58665" y="92873"/>
                  </a:lnTo>
                  <a:cubicBezTo>
                    <a:pt x="58665" y="95587"/>
                    <a:pt x="60864" y="97768"/>
                    <a:pt x="63560" y="97768"/>
                  </a:cubicBezTo>
                  <a:lnTo>
                    <a:pt x="386218" y="97768"/>
                  </a:lnTo>
                  <a:cubicBezTo>
                    <a:pt x="388913" y="97768"/>
                    <a:pt x="391113" y="95587"/>
                    <a:pt x="391113" y="92873"/>
                  </a:cubicBezTo>
                  <a:lnTo>
                    <a:pt x="391113" y="58664"/>
                  </a:lnTo>
                  <a:lnTo>
                    <a:pt x="146662" y="58664"/>
                  </a:lnTo>
                  <a:cubicBezTo>
                    <a:pt x="141273" y="58664"/>
                    <a:pt x="136891" y="54283"/>
                    <a:pt x="136891" y="48875"/>
                  </a:cubicBezTo>
                  <a:cubicBezTo>
                    <a:pt x="136891" y="43485"/>
                    <a:pt x="141273" y="39103"/>
                    <a:pt x="146662" y="39103"/>
                  </a:cubicBezTo>
                  <a:close/>
                </a:path>
              </a:pathLst>
            </a:custGeom>
            <a:grpFill/>
            <a:ln w="4667" cap="flat">
              <a:noFill/>
              <a:prstDash val="solid"/>
              <a:miter/>
            </a:ln>
          </p:spPr>
          <p:txBody>
            <a:bodyPr rtlCol="0" anchor="ctr"/>
            <a:lstStyle/>
            <a:p>
              <a:endParaRPr lang="en-US"/>
            </a:p>
          </p:txBody>
        </p:sp>
      </p:grpSp>
      <p:sp>
        <p:nvSpPr>
          <p:cNvPr id="33" name="Graphic 11">
            <a:extLst>
              <a:ext uri="{FF2B5EF4-FFF2-40B4-BE49-F238E27FC236}">
                <a16:creationId xmlns:a16="http://schemas.microsoft.com/office/drawing/2014/main" id="{D56B0D3F-55F0-B98A-BE11-9129E6160C5E}"/>
              </a:ext>
            </a:extLst>
          </p:cNvPr>
          <p:cNvSpPr/>
          <p:nvPr/>
        </p:nvSpPr>
        <p:spPr>
          <a:xfrm>
            <a:off x="1115614" y="3860890"/>
            <a:ext cx="445957" cy="445672"/>
          </a:xfrm>
          <a:custGeom>
            <a:avLst/>
            <a:gdLst>
              <a:gd name="connsiteX0" fmla="*/ 440472 w 445957"/>
              <a:gd name="connsiteY0" fmla="*/ 390104 h 445672"/>
              <a:gd name="connsiteX1" fmla="*/ 374673 w 445957"/>
              <a:gd name="connsiteY1" fmla="*/ 326253 h 445672"/>
              <a:gd name="connsiteX2" fmla="*/ 361803 w 445957"/>
              <a:gd name="connsiteY2" fmla="*/ 321156 h 445672"/>
              <a:gd name="connsiteX3" fmla="*/ 354488 w 445957"/>
              <a:gd name="connsiteY3" fmla="*/ 322825 h 445672"/>
              <a:gd name="connsiteX4" fmla="*/ 328621 w 445957"/>
              <a:gd name="connsiteY4" fmla="*/ 297727 h 445672"/>
              <a:gd name="connsiteX5" fmla="*/ 427084 w 445957"/>
              <a:gd name="connsiteY5" fmla="*/ 297727 h 445672"/>
              <a:gd name="connsiteX6" fmla="*/ 432437 w 445957"/>
              <a:gd name="connsiteY6" fmla="*/ 295344 h 445672"/>
              <a:gd name="connsiteX7" fmla="*/ 434234 w 445957"/>
              <a:gd name="connsiteY7" fmla="*/ 289770 h 445672"/>
              <a:gd name="connsiteX8" fmla="*/ 391023 w 445957"/>
              <a:gd name="connsiteY8" fmla="*/ 233029 h 445672"/>
              <a:gd name="connsiteX9" fmla="*/ 404095 w 445957"/>
              <a:gd name="connsiteY9" fmla="*/ 204192 h 445672"/>
              <a:gd name="connsiteX10" fmla="*/ 365669 w 445957"/>
              <a:gd name="connsiteY10" fmla="*/ 165766 h 445672"/>
              <a:gd name="connsiteX11" fmla="*/ 335109 w 445957"/>
              <a:gd name="connsiteY11" fmla="*/ 180763 h 445672"/>
              <a:gd name="connsiteX12" fmla="*/ 327739 w 445957"/>
              <a:gd name="connsiteY12" fmla="*/ 165436 h 445672"/>
              <a:gd name="connsiteX13" fmla="*/ 390201 w 445957"/>
              <a:gd name="connsiteY13" fmla="*/ 165436 h 445672"/>
              <a:gd name="connsiteX14" fmla="*/ 395554 w 445957"/>
              <a:gd name="connsiteY14" fmla="*/ 163053 h 445672"/>
              <a:gd name="connsiteX15" fmla="*/ 397350 w 445957"/>
              <a:gd name="connsiteY15" fmla="*/ 157480 h 445672"/>
              <a:gd name="connsiteX16" fmla="*/ 354140 w 445957"/>
              <a:gd name="connsiteY16" fmla="*/ 100739 h 445672"/>
              <a:gd name="connsiteX17" fmla="*/ 367212 w 445957"/>
              <a:gd name="connsiteY17" fmla="*/ 71902 h 445672"/>
              <a:gd name="connsiteX18" fmla="*/ 328786 w 445957"/>
              <a:gd name="connsiteY18" fmla="*/ 33476 h 445672"/>
              <a:gd name="connsiteX19" fmla="*/ 290360 w 445957"/>
              <a:gd name="connsiteY19" fmla="*/ 71902 h 445672"/>
              <a:gd name="connsiteX20" fmla="*/ 303432 w 445957"/>
              <a:gd name="connsiteY20" fmla="*/ 100739 h 445672"/>
              <a:gd name="connsiteX21" fmla="*/ 283522 w 445957"/>
              <a:gd name="connsiteY21" fmla="*/ 112856 h 445672"/>
              <a:gd name="connsiteX22" fmla="*/ 242457 w 445957"/>
              <a:gd name="connsiteY22" fmla="*/ 67263 h 445672"/>
              <a:gd name="connsiteX23" fmla="*/ 255528 w 445957"/>
              <a:gd name="connsiteY23" fmla="*/ 38426 h 445672"/>
              <a:gd name="connsiteX24" fmla="*/ 217102 w 445957"/>
              <a:gd name="connsiteY24" fmla="*/ 0 h 445672"/>
              <a:gd name="connsiteX25" fmla="*/ 178677 w 445957"/>
              <a:gd name="connsiteY25" fmla="*/ 38426 h 445672"/>
              <a:gd name="connsiteX26" fmla="*/ 191748 w 445957"/>
              <a:gd name="connsiteY26" fmla="*/ 67263 h 445672"/>
              <a:gd name="connsiteX27" fmla="*/ 150683 w 445957"/>
              <a:gd name="connsiteY27" fmla="*/ 112856 h 445672"/>
              <a:gd name="connsiteX28" fmla="*/ 130773 w 445957"/>
              <a:gd name="connsiteY28" fmla="*/ 100739 h 445672"/>
              <a:gd name="connsiteX29" fmla="*/ 143845 w 445957"/>
              <a:gd name="connsiteY29" fmla="*/ 71902 h 445672"/>
              <a:gd name="connsiteX30" fmla="*/ 105419 w 445957"/>
              <a:gd name="connsiteY30" fmla="*/ 33476 h 445672"/>
              <a:gd name="connsiteX31" fmla="*/ 66993 w 445957"/>
              <a:gd name="connsiteY31" fmla="*/ 71902 h 445672"/>
              <a:gd name="connsiteX32" fmla="*/ 80065 w 445957"/>
              <a:gd name="connsiteY32" fmla="*/ 100739 h 445672"/>
              <a:gd name="connsiteX33" fmla="*/ 36855 w 445957"/>
              <a:gd name="connsiteY33" fmla="*/ 157480 h 445672"/>
              <a:gd name="connsiteX34" fmla="*/ 38651 w 445957"/>
              <a:gd name="connsiteY34" fmla="*/ 163053 h 445672"/>
              <a:gd name="connsiteX35" fmla="*/ 44004 w 445957"/>
              <a:gd name="connsiteY35" fmla="*/ 165436 h 445672"/>
              <a:gd name="connsiteX36" fmla="*/ 106537 w 445957"/>
              <a:gd name="connsiteY36" fmla="*/ 165455 h 445672"/>
              <a:gd name="connsiteX37" fmla="*/ 99167 w 445957"/>
              <a:gd name="connsiteY37" fmla="*/ 180781 h 445672"/>
              <a:gd name="connsiteX38" fmla="*/ 68606 w 445957"/>
              <a:gd name="connsiteY38" fmla="*/ 165785 h 445672"/>
              <a:gd name="connsiteX39" fmla="*/ 30180 w 445957"/>
              <a:gd name="connsiteY39" fmla="*/ 204210 h 445672"/>
              <a:gd name="connsiteX40" fmla="*/ 43252 w 445957"/>
              <a:gd name="connsiteY40" fmla="*/ 233048 h 445672"/>
              <a:gd name="connsiteX41" fmla="*/ 42 w 445957"/>
              <a:gd name="connsiteY41" fmla="*/ 289789 h 445672"/>
              <a:gd name="connsiteX42" fmla="*/ 1838 w 445957"/>
              <a:gd name="connsiteY42" fmla="*/ 295362 h 445672"/>
              <a:gd name="connsiteX43" fmla="*/ 7191 w 445957"/>
              <a:gd name="connsiteY43" fmla="*/ 297745 h 445672"/>
              <a:gd name="connsiteX44" fmla="*/ 111085 w 445957"/>
              <a:gd name="connsiteY44" fmla="*/ 297745 h 445672"/>
              <a:gd name="connsiteX45" fmla="*/ 217123 w 445957"/>
              <a:gd name="connsiteY45" fmla="*/ 354927 h 445672"/>
              <a:gd name="connsiteX46" fmla="*/ 295495 w 445957"/>
              <a:gd name="connsiteY46" fmla="*/ 327813 h 445672"/>
              <a:gd name="connsiteX47" fmla="*/ 322848 w 445957"/>
              <a:gd name="connsiteY47" fmla="*/ 354359 h 445672"/>
              <a:gd name="connsiteX48" fmla="*/ 320226 w 445957"/>
              <a:gd name="connsiteY48" fmla="*/ 364020 h 445672"/>
              <a:gd name="connsiteX49" fmla="*/ 325708 w 445957"/>
              <a:gd name="connsiteY49" fmla="*/ 376725 h 445672"/>
              <a:gd name="connsiteX50" fmla="*/ 391521 w 445957"/>
              <a:gd name="connsiteY50" fmla="*/ 440576 h 445672"/>
              <a:gd name="connsiteX51" fmla="*/ 404116 w 445957"/>
              <a:gd name="connsiteY51" fmla="*/ 445672 h 445672"/>
              <a:gd name="connsiteX52" fmla="*/ 417095 w 445957"/>
              <a:gd name="connsiteY52" fmla="*/ 440191 h 445672"/>
              <a:gd name="connsiteX53" fmla="*/ 440854 w 445957"/>
              <a:gd name="connsiteY53" fmla="*/ 415698 h 445672"/>
              <a:gd name="connsiteX54" fmla="*/ 440469 w 445957"/>
              <a:gd name="connsiteY54" fmla="*/ 390105 h 445672"/>
              <a:gd name="connsiteX55" fmla="*/ 418490 w 445957"/>
              <a:gd name="connsiteY55" fmla="*/ 283333 h 445672"/>
              <a:gd name="connsiteX56" fmla="*/ 331408 w 445957"/>
              <a:gd name="connsiteY56" fmla="*/ 283333 h 445672"/>
              <a:gd name="connsiteX57" fmla="*/ 342628 w 445957"/>
              <a:gd name="connsiteY57" fmla="*/ 247713 h 445672"/>
              <a:gd name="connsiteX58" fmla="*/ 365672 w 445957"/>
              <a:gd name="connsiteY58" fmla="*/ 242616 h 445672"/>
              <a:gd name="connsiteX59" fmla="*/ 418489 w 445957"/>
              <a:gd name="connsiteY59" fmla="*/ 283334 h 445672"/>
              <a:gd name="connsiteX60" fmla="*/ 365673 w 445957"/>
              <a:gd name="connsiteY60" fmla="*/ 180158 h 445672"/>
              <a:gd name="connsiteX61" fmla="*/ 389707 w 445957"/>
              <a:gd name="connsiteY61" fmla="*/ 204192 h 445672"/>
              <a:gd name="connsiteX62" fmla="*/ 365673 w 445957"/>
              <a:gd name="connsiteY62" fmla="*/ 228226 h 445672"/>
              <a:gd name="connsiteX63" fmla="*/ 343289 w 445957"/>
              <a:gd name="connsiteY63" fmla="*/ 212919 h 445672"/>
              <a:gd name="connsiteX64" fmla="*/ 341694 w 445957"/>
              <a:gd name="connsiteY64" fmla="*/ 202817 h 445672"/>
              <a:gd name="connsiteX65" fmla="*/ 365674 w 445957"/>
              <a:gd name="connsiteY65" fmla="*/ 180158 h 445672"/>
              <a:gd name="connsiteX66" fmla="*/ 304769 w 445957"/>
              <a:gd name="connsiteY66" fmla="*/ 71923 h 445672"/>
              <a:gd name="connsiteX67" fmla="*/ 328804 w 445957"/>
              <a:gd name="connsiteY67" fmla="*/ 47888 h 445672"/>
              <a:gd name="connsiteX68" fmla="*/ 352838 w 445957"/>
              <a:gd name="connsiteY68" fmla="*/ 71923 h 445672"/>
              <a:gd name="connsiteX69" fmla="*/ 328822 w 445957"/>
              <a:gd name="connsiteY69" fmla="*/ 95957 h 445672"/>
              <a:gd name="connsiteX70" fmla="*/ 328804 w 445957"/>
              <a:gd name="connsiteY70" fmla="*/ 95957 h 445672"/>
              <a:gd name="connsiteX71" fmla="*/ 328785 w 445957"/>
              <a:gd name="connsiteY71" fmla="*/ 95957 h 445672"/>
              <a:gd name="connsiteX72" fmla="*/ 304769 w 445957"/>
              <a:gd name="connsiteY72" fmla="*/ 71923 h 445672"/>
              <a:gd name="connsiteX73" fmla="*/ 328804 w 445957"/>
              <a:gd name="connsiteY73" fmla="*/ 110330 h 445672"/>
              <a:gd name="connsiteX74" fmla="*/ 328822 w 445957"/>
              <a:gd name="connsiteY74" fmla="*/ 110330 h 445672"/>
              <a:gd name="connsiteX75" fmla="*/ 381602 w 445957"/>
              <a:gd name="connsiteY75" fmla="*/ 151066 h 445672"/>
              <a:gd name="connsiteX76" fmla="*/ 318243 w 445957"/>
              <a:gd name="connsiteY76" fmla="*/ 151066 h 445672"/>
              <a:gd name="connsiteX77" fmla="*/ 291587 w 445957"/>
              <a:gd name="connsiteY77" fmla="*/ 125015 h 445672"/>
              <a:gd name="connsiteX78" fmla="*/ 328785 w 445957"/>
              <a:gd name="connsiteY78" fmla="*/ 110330 h 445672"/>
              <a:gd name="connsiteX79" fmla="*/ 328803 w 445957"/>
              <a:gd name="connsiteY79" fmla="*/ 110330 h 445672"/>
              <a:gd name="connsiteX80" fmla="*/ 193104 w 445957"/>
              <a:gd name="connsiteY80" fmla="*/ 38449 h 445672"/>
              <a:gd name="connsiteX81" fmla="*/ 217139 w 445957"/>
              <a:gd name="connsiteY81" fmla="*/ 14414 h 445672"/>
              <a:gd name="connsiteX82" fmla="*/ 241173 w 445957"/>
              <a:gd name="connsiteY82" fmla="*/ 38449 h 445672"/>
              <a:gd name="connsiteX83" fmla="*/ 217157 w 445957"/>
              <a:gd name="connsiteY83" fmla="*/ 62483 h 445672"/>
              <a:gd name="connsiteX84" fmla="*/ 217139 w 445957"/>
              <a:gd name="connsiteY84" fmla="*/ 62483 h 445672"/>
              <a:gd name="connsiteX85" fmla="*/ 217120 w 445957"/>
              <a:gd name="connsiteY85" fmla="*/ 62483 h 445672"/>
              <a:gd name="connsiteX86" fmla="*/ 193104 w 445957"/>
              <a:gd name="connsiteY86" fmla="*/ 38449 h 445672"/>
              <a:gd name="connsiteX87" fmla="*/ 217120 w 445957"/>
              <a:gd name="connsiteY87" fmla="*/ 76875 h 445672"/>
              <a:gd name="connsiteX88" fmla="*/ 217139 w 445957"/>
              <a:gd name="connsiteY88" fmla="*/ 76875 h 445672"/>
              <a:gd name="connsiteX89" fmla="*/ 217157 w 445957"/>
              <a:gd name="connsiteY89" fmla="*/ 76875 h 445672"/>
              <a:gd name="connsiteX90" fmla="*/ 267937 w 445957"/>
              <a:gd name="connsiteY90" fmla="*/ 111469 h 445672"/>
              <a:gd name="connsiteX91" fmla="*/ 217138 w 445957"/>
              <a:gd name="connsiteY91" fmla="*/ 100854 h 445672"/>
              <a:gd name="connsiteX92" fmla="*/ 166339 w 445957"/>
              <a:gd name="connsiteY92" fmla="*/ 111469 h 445672"/>
              <a:gd name="connsiteX93" fmla="*/ 217119 w 445957"/>
              <a:gd name="connsiteY93" fmla="*/ 76875 h 445672"/>
              <a:gd name="connsiteX94" fmla="*/ 81440 w 445957"/>
              <a:gd name="connsiteY94" fmla="*/ 71925 h 445672"/>
              <a:gd name="connsiteX95" fmla="*/ 105474 w 445957"/>
              <a:gd name="connsiteY95" fmla="*/ 47890 h 445672"/>
              <a:gd name="connsiteX96" fmla="*/ 129508 w 445957"/>
              <a:gd name="connsiteY96" fmla="*/ 71925 h 445672"/>
              <a:gd name="connsiteX97" fmla="*/ 105492 w 445957"/>
              <a:gd name="connsiteY97" fmla="*/ 95959 h 445672"/>
              <a:gd name="connsiteX98" fmla="*/ 105474 w 445957"/>
              <a:gd name="connsiteY98" fmla="*/ 95959 h 445672"/>
              <a:gd name="connsiteX99" fmla="*/ 105456 w 445957"/>
              <a:gd name="connsiteY99" fmla="*/ 95959 h 445672"/>
              <a:gd name="connsiteX100" fmla="*/ 81440 w 445957"/>
              <a:gd name="connsiteY100" fmla="*/ 71925 h 445672"/>
              <a:gd name="connsiteX101" fmla="*/ 52675 w 445957"/>
              <a:gd name="connsiteY101" fmla="*/ 151066 h 445672"/>
              <a:gd name="connsiteX102" fmla="*/ 105455 w 445957"/>
              <a:gd name="connsiteY102" fmla="*/ 110331 h 445672"/>
              <a:gd name="connsiteX103" fmla="*/ 105474 w 445957"/>
              <a:gd name="connsiteY103" fmla="*/ 110331 h 445672"/>
              <a:gd name="connsiteX104" fmla="*/ 105492 w 445957"/>
              <a:gd name="connsiteY104" fmla="*/ 110331 h 445672"/>
              <a:gd name="connsiteX105" fmla="*/ 142689 w 445957"/>
              <a:gd name="connsiteY105" fmla="*/ 125015 h 445672"/>
              <a:gd name="connsiteX106" fmla="*/ 116033 w 445957"/>
              <a:gd name="connsiteY106" fmla="*/ 151066 h 445672"/>
              <a:gd name="connsiteX107" fmla="*/ 44572 w 445957"/>
              <a:gd name="connsiteY107" fmla="*/ 204193 h 445672"/>
              <a:gd name="connsiteX108" fmla="*/ 68606 w 445957"/>
              <a:gd name="connsiteY108" fmla="*/ 180159 h 445672"/>
              <a:gd name="connsiteX109" fmla="*/ 92604 w 445957"/>
              <a:gd name="connsiteY109" fmla="*/ 202800 h 445672"/>
              <a:gd name="connsiteX110" fmla="*/ 91010 w 445957"/>
              <a:gd name="connsiteY110" fmla="*/ 212919 h 445672"/>
              <a:gd name="connsiteX111" fmla="*/ 68625 w 445957"/>
              <a:gd name="connsiteY111" fmla="*/ 228227 h 445672"/>
              <a:gd name="connsiteX112" fmla="*/ 44573 w 445957"/>
              <a:gd name="connsiteY112" fmla="*/ 204193 h 445672"/>
              <a:gd name="connsiteX113" fmla="*/ 15808 w 445957"/>
              <a:gd name="connsiteY113" fmla="*/ 283335 h 445672"/>
              <a:gd name="connsiteX114" fmla="*/ 68625 w 445957"/>
              <a:gd name="connsiteY114" fmla="*/ 242599 h 445672"/>
              <a:gd name="connsiteX115" fmla="*/ 91670 w 445957"/>
              <a:gd name="connsiteY115" fmla="*/ 247696 h 445672"/>
              <a:gd name="connsiteX116" fmla="*/ 102889 w 445957"/>
              <a:gd name="connsiteY116" fmla="*/ 283316 h 445672"/>
              <a:gd name="connsiteX117" fmla="*/ 104500 w 445957"/>
              <a:gd name="connsiteY117" fmla="*/ 227861 h 445672"/>
              <a:gd name="connsiteX118" fmla="*/ 217156 w 445957"/>
              <a:gd name="connsiteY118" fmla="*/ 115205 h 445672"/>
              <a:gd name="connsiteX119" fmla="*/ 329812 w 445957"/>
              <a:gd name="connsiteY119" fmla="*/ 227861 h 445672"/>
              <a:gd name="connsiteX120" fmla="*/ 217137 w 445957"/>
              <a:gd name="connsiteY120" fmla="*/ 340517 h 445672"/>
              <a:gd name="connsiteX121" fmla="*/ 104500 w 445957"/>
              <a:gd name="connsiteY121" fmla="*/ 227861 h 445672"/>
              <a:gd name="connsiteX122" fmla="*/ 316905 w 445957"/>
              <a:gd name="connsiteY122" fmla="*/ 306416 h 445672"/>
              <a:gd name="connsiteX123" fmla="*/ 343580 w 445957"/>
              <a:gd name="connsiteY123" fmla="*/ 332302 h 445672"/>
              <a:gd name="connsiteX124" fmla="*/ 332543 w 445957"/>
              <a:gd name="connsiteY124" fmla="*/ 343669 h 445672"/>
              <a:gd name="connsiteX125" fmla="*/ 306327 w 445957"/>
              <a:gd name="connsiteY125" fmla="*/ 318222 h 445672"/>
              <a:gd name="connsiteX126" fmla="*/ 316905 w 445957"/>
              <a:gd name="connsiteY126" fmla="*/ 306416 h 445672"/>
              <a:gd name="connsiteX127" fmla="*/ 430533 w 445957"/>
              <a:gd name="connsiteY127" fmla="*/ 405668 h 445672"/>
              <a:gd name="connsiteX128" fmla="*/ 406773 w 445957"/>
              <a:gd name="connsiteY128" fmla="*/ 430161 h 445672"/>
              <a:gd name="connsiteX129" fmla="*/ 401530 w 445957"/>
              <a:gd name="connsiteY129" fmla="*/ 430234 h 445672"/>
              <a:gd name="connsiteX130" fmla="*/ 335731 w 445957"/>
              <a:gd name="connsiteY130" fmla="*/ 366364 h 445672"/>
              <a:gd name="connsiteX131" fmla="*/ 334613 w 445957"/>
              <a:gd name="connsiteY131" fmla="*/ 363761 h 445672"/>
              <a:gd name="connsiteX132" fmla="*/ 335640 w 445957"/>
              <a:gd name="connsiteY132" fmla="*/ 361121 h 445672"/>
              <a:gd name="connsiteX133" fmla="*/ 359399 w 445957"/>
              <a:gd name="connsiteY133" fmla="*/ 336628 h 445672"/>
              <a:gd name="connsiteX134" fmla="*/ 362003 w 445957"/>
              <a:gd name="connsiteY134" fmla="*/ 335510 h 445672"/>
              <a:gd name="connsiteX135" fmla="*/ 362057 w 445957"/>
              <a:gd name="connsiteY135" fmla="*/ 335510 h 445672"/>
              <a:gd name="connsiteX136" fmla="*/ 364642 w 445957"/>
              <a:gd name="connsiteY136" fmla="*/ 336537 h 445672"/>
              <a:gd name="connsiteX137" fmla="*/ 430455 w 445957"/>
              <a:gd name="connsiteY137" fmla="*/ 400388 h 445672"/>
              <a:gd name="connsiteX138" fmla="*/ 430529 w 445957"/>
              <a:gd name="connsiteY138" fmla="*/ 405668 h 445672"/>
              <a:gd name="connsiteX139" fmla="*/ 217137 w 445957"/>
              <a:gd name="connsiteY139" fmla="*/ 135588 h 445672"/>
              <a:gd name="connsiteX140" fmla="*/ 124850 w 445957"/>
              <a:gd name="connsiteY140" fmla="*/ 227875 h 445672"/>
              <a:gd name="connsiteX141" fmla="*/ 217137 w 445957"/>
              <a:gd name="connsiteY141" fmla="*/ 320163 h 445672"/>
              <a:gd name="connsiteX142" fmla="*/ 309424 w 445957"/>
              <a:gd name="connsiteY142" fmla="*/ 227875 h 445672"/>
              <a:gd name="connsiteX143" fmla="*/ 217137 w 445957"/>
              <a:gd name="connsiteY143" fmla="*/ 135588 h 445672"/>
              <a:gd name="connsiteX144" fmla="*/ 217137 w 445957"/>
              <a:gd name="connsiteY144" fmla="*/ 149979 h 445672"/>
              <a:gd name="connsiteX145" fmla="*/ 295035 w 445957"/>
              <a:gd name="connsiteY145" fmla="*/ 227877 h 445672"/>
              <a:gd name="connsiteX146" fmla="*/ 280112 w 445957"/>
              <a:gd name="connsiteY146" fmla="*/ 273673 h 445672"/>
              <a:gd name="connsiteX147" fmla="*/ 242053 w 445957"/>
              <a:gd name="connsiteY147" fmla="*/ 233689 h 445672"/>
              <a:gd name="connsiteX148" fmla="*/ 254391 w 445957"/>
              <a:gd name="connsiteY148" fmla="*/ 206043 h 445672"/>
              <a:gd name="connsiteX149" fmla="*/ 217157 w 445957"/>
              <a:gd name="connsiteY149" fmla="*/ 168809 h 445672"/>
              <a:gd name="connsiteX150" fmla="*/ 179923 w 445957"/>
              <a:gd name="connsiteY150" fmla="*/ 206043 h 445672"/>
              <a:gd name="connsiteX151" fmla="*/ 192261 w 445957"/>
              <a:gd name="connsiteY151" fmla="*/ 233689 h 445672"/>
              <a:gd name="connsiteX152" fmla="*/ 154202 w 445957"/>
              <a:gd name="connsiteY152" fmla="*/ 273673 h 445672"/>
              <a:gd name="connsiteX153" fmla="*/ 139279 w 445957"/>
              <a:gd name="connsiteY153" fmla="*/ 227877 h 445672"/>
              <a:gd name="connsiteX154" fmla="*/ 217139 w 445957"/>
              <a:gd name="connsiteY154" fmla="*/ 149979 h 445672"/>
              <a:gd name="connsiteX155" fmla="*/ 217137 w 445957"/>
              <a:gd name="connsiteY155" fmla="*/ 228882 h 445672"/>
              <a:gd name="connsiteX156" fmla="*/ 194294 w 445957"/>
              <a:gd name="connsiteY156" fmla="*/ 206039 h 445672"/>
              <a:gd name="connsiteX157" fmla="*/ 217137 w 445957"/>
              <a:gd name="connsiteY157" fmla="*/ 183196 h 445672"/>
              <a:gd name="connsiteX158" fmla="*/ 239980 w 445957"/>
              <a:gd name="connsiteY158" fmla="*/ 206039 h 445672"/>
              <a:gd name="connsiteX159" fmla="*/ 217137 w 445957"/>
              <a:gd name="connsiteY159" fmla="*/ 228882 h 445672"/>
              <a:gd name="connsiteX160" fmla="*/ 165732 w 445957"/>
              <a:gd name="connsiteY160" fmla="*/ 286317 h 445672"/>
              <a:gd name="connsiteX161" fmla="*/ 217137 w 445957"/>
              <a:gd name="connsiteY161" fmla="*/ 243253 h 445672"/>
              <a:gd name="connsiteX162" fmla="*/ 268542 w 445957"/>
              <a:gd name="connsiteY162" fmla="*/ 286317 h 445672"/>
              <a:gd name="connsiteX163" fmla="*/ 217137 w 445957"/>
              <a:gd name="connsiteY163" fmla="*/ 305750 h 445672"/>
              <a:gd name="connsiteX164" fmla="*/ 165732 w 445957"/>
              <a:gd name="connsiteY164" fmla="*/ 286317 h 445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445957" h="445672">
                <a:moveTo>
                  <a:pt x="440472" y="390104"/>
                </a:moveTo>
                <a:lnTo>
                  <a:pt x="374673" y="326253"/>
                </a:lnTo>
                <a:cubicBezTo>
                  <a:pt x="371208" y="322898"/>
                  <a:pt x="366625" y="321119"/>
                  <a:pt x="361803" y="321156"/>
                </a:cubicBezTo>
                <a:cubicBezTo>
                  <a:pt x="359218" y="321193"/>
                  <a:pt x="356762" y="321779"/>
                  <a:pt x="354488" y="322825"/>
                </a:cubicBezTo>
                <a:lnTo>
                  <a:pt x="328621" y="297727"/>
                </a:lnTo>
                <a:lnTo>
                  <a:pt x="427084" y="297727"/>
                </a:lnTo>
                <a:cubicBezTo>
                  <a:pt x="429119" y="297727"/>
                  <a:pt x="431063" y="296865"/>
                  <a:pt x="432437" y="295344"/>
                </a:cubicBezTo>
                <a:cubicBezTo>
                  <a:pt x="433794" y="293821"/>
                  <a:pt x="434454" y="291805"/>
                  <a:pt x="434234" y="289770"/>
                </a:cubicBezTo>
                <a:cubicBezTo>
                  <a:pt x="431429" y="263555"/>
                  <a:pt x="414269" y="242158"/>
                  <a:pt x="391023" y="233029"/>
                </a:cubicBezTo>
                <a:cubicBezTo>
                  <a:pt x="399035" y="225990"/>
                  <a:pt x="404095" y="215668"/>
                  <a:pt x="404095" y="204192"/>
                </a:cubicBezTo>
                <a:cubicBezTo>
                  <a:pt x="404095" y="183018"/>
                  <a:pt x="386862" y="165766"/>
                  <a:pt x="365669" y="165766"/>
                </a:cubicBezTo>
                <a:cubicBezTo>
                  <a:pt x="353166" y="165766"/>
                  <a:pt x="342112" y="171615"/>
                  <a:pt x="335109" y="180763"/>
                </a:cubicBezTo>
                <a:cubicBezTo>
                  <a:pt x="332982" y="175464"/>
                  <a:pt x="330526" y="170349"/>
                  <a:pt x="327739" y="165436"/>
                </a:cubicBezTo>
                <a:lnTo>
                  <a:pt x="390201" y="165436"/>
                </a:lnTo>
                <a:cubicBezTo>
                  <a:pt x="392236" y="165436"/>
                  <a:pt x="394179" y="164575"/>
                  <a:pt x="395554" y="163053"/>
                </a:cubicBezTo>
                <a:cubicBezTo>
                  <a:pt x="396911" y="161531"/>
                  <a:pt x="397570" y="159514"/>
                  <a:pt x="397350" y="157480"/>
                </a:cubicBezTo>
                <a:cubicBezTo>
                  <a:pt x="394546" y="131264"/>
                  <a:pt x="377386" y="109867"/>
                  <a:pt x="354140" y="100739"/>
                </a:cubicBezTo>
                <a:cubicBezTo>
                  <a:pt x="362151" y="93699"/>
                  <a:pt x="367212" y="83377"/>
                  <a:pt x="367212" y="71902"/>
                </a:cubicBezTo>
                <a:cubicBezTo>
                  <a:pt x="367212" y="50709"/>
                  <a:pt x="349978" y="33476"/>
                  <a:pt x="328786" y="33476"/>
                </a:cubicBezTo>
                <a:cubicBezTo>
                  <a:pt x="307593" y="33476"/>
                  <a:pt x="290360" y="50709"/>
                  <a:pt x="290360" y="71902"/>
                </a:cubicBezTo>
                <a:cubicBezTo>
                  <a:pt x="290360" y="83377"/>
                  <a:pt x="295420" y="93699"/>
                  <a:pt x="303432" y="100739"/>
                </a:cubicBezTo>
                <a:cubicBezTo>
                  <a:pt x="296190" y="103599"/>
                  <a:pt x="289462" y="107669"/>
                  <a:pt x="283522" y="112856"/>
                </a:cubicBezTo>
                <a:cubicBezTo>
                  <a:pt x="277692" y="91811"/>
                  <a:pt x="262293" y="75072"/>
                  <a:pt x="242457" y="67263"/>
                </a:cubicBezTo>
                <a:cubicBezTo>
                  <a:pt x="250468" y="60223"/>
                  <a:pt x="255528" y="49902"/>
                  <a:pt x="255528" y="38426"/>
                </a:cubicBezTo>
                <a:cubicBezTo>
                  <a:pt x="255528" y="17251"/>
                  <a:pt x="238295" y="0"/>
                  <a:pt x="217102" y="0"/>
                </a:cubicBezTo>
                <a:cubicBezTo>
                  <a:pt x="195928" y="0"/>
                  <a:pt x="178677" y="17233"/>
                  <a:pt x="178677" y="38426"/>
                </a:cubicBezTo>
                <a:cubicBezTo>
                  <a:pt x="178677" y="49902"/>
                  <a:pt x="183737" y="60205"/>
                  <a:pt x="191748" y="67263"/>
                </a:cubicBezTo>
                <a:cubicBezTo>
                  <a:pt x="171912" y="75073"/>
                  <a:pt x="156513" y="91811"/>
                  <a:pt x="150683" y="112856"/>
                </a:cubicBezTo>
                <a:cubicBezTo>
                  <a:pt x="144743" y="107686"/>
                  <a:pt x="138033" y="103598"/>
                  <a:pt x="130773" y="100739"/>
                </a:cubicBezTo>
                <a:cubicBezTo>
                  <a:pt x="138785" y="93699"/>
                  <a:pt x="143845" y="83377"/>
                  <a:pt x="143845" y="71902"/>
                </a:cubicBezTo>
                <a:cubicBezTo>
                  <a:pt x="143845" y="50709"/>
                  <a:pt x="126612" y="33476"/>
                  <a:pt x="105419" y="33476"/>
                </a:cubicBezTo>
                <a:cubicBezTo>
                  <a:pt x="84226" y="33476"/>
                  <a:pt x="66993" y="50709"/>
                  <a:pt x="66993" y="71902"/>
                </a:cubicBezTo>
                <a:cubicBezTo>
                  <a:pt x="66993" y="83377"/>
                  <a:pt x="72053" y="93681"/>
                  <a:pt x="80065" y="100739"/>
                </a:cubicBezTo>
                <a:cubicBezTo>
                  <a:pt x="56837" y="109887"/>
                  <a:pt x="39678" y="131282"/>
                  <a:pt x="36855" y="157480"/>
                </a:cubicBezTo>
                <a:cubicBezTo>
                  <a:pt x="36634" y="159514"/>
                  <a:pt x="37295" y="161531"/>
                  <a:pt x="38651" y="163053"/>
                </a:cubicBezTo>
                <a:cubicBezTo>
                  <a:pt x="40008" y="164575"/>
                  <a:pt x="41970" y="165436"/>
                  <a:pt x="44004" y="165436"/>
                </a:cubicBezTo>
                <a:lnTo>
                  <a:pt x="106537" y="165455"/>
                </a:lnTo>
                <a:cubicBezTo>
                  <a:pt x="103750" y="170368"/>
                  <a:pt x="101293" y="175483"/>
                  <a:pt x="99167" y="180781"/>
                </a:cubicBezTo>
                <a:cubicBezTo>
                  <a:pt x="92164" y="171615"/>
                  <a:pt x="81109" y="165785"/>
                  <a:pt x="68606" y="165785"/>
                </a:cubicBezTo>
                <a:cubicBezTo>
                  <a:pt x="47432" y="165785"/>
                  <a:pt x="30180" y="183018"/>
                  <a:pt x="30180" y="204210"/>
                </a:cubicBezTo>
                <a:cubicBezTo>
                  <a:pt x="30180" y="215687"/>
                  <a:pt x="35240" y="225990"/>
                  <a:pt x="43252" y="233048"/>
                </a:cubicBezTo>
                <a:cubicBezTo>
                  <a:pt x="20024" y="242196"/>
                  <a:pt x="2865" y="263590"/>
                  <a:pt x="42" y="289789"/>
                </a:cubicBezTo>
                <a:cubicBezTo>
                  <a:pt x="-178" y="291824"/>
                  <a:pt x="482" y="293840"/>
                  <a:pt x="1838" y="295362"/>
                </a:cubicBezTo>
                <a:cubicBezTo>
                  <a:pt x="3195" y="296883"/>
                  <a:pt x="5156" y="297745"/>
                  <a:pt x="7191" y="297745"/>
                </a:cubicBezTo>
                <a:lnTo>
                  <a:pt x="111085" y="297745"/>
                </a:lnTo>
                <a:cubicBezTo>
                  <a:pt x="133836" y="332156"/>
                  <a:pt x="172866" y="354927"/>
                  <a:pt x="217123" y="354927"/>
                </a:cubicBezTo>
                <a:cubicBezTo>
                  <a:pt x="246676" y="354927"/>
                  <a:pt x="273902" y="344789"/>
                  <a:pt x="295495" y="327813"/>
                </a:cubicBezTo>
                <a:lnTo>
                  <a:pt x="322848" y="354359"/>
                </a:lnTo>
                <a:cubicBezTo>
                  <a:pt x="321088" y="357237"/>
                  <a:pt x="320171" y="360555"/>
                  <a:pt x="320226" y="364020"/>
                </a:cubicBezTo>
                <a:cubicBezTo>
                  <a:pt x="320300" y="368860"/>
                  <a:pt x="322243" y="373370"/>
                  <a:pt x="325708" y="376725"/>
                </a:cubicBezTo>
                <a:lnTo>
                  <a:pt x="391521" y="440576"/>
                </a:lnTo>
                <a:cubicBezTo>
                  <a:pt x="395022" y="443985"/>
                  <a:pt x="399568" y="445672"/>
                  <a:pt x="404116" y="445672"/>
                </a:cubicBezTo>
                <a:cubicBezTo>
                  <a:pt x="408845" y="445672"/>
                  <a:pt x="413556" y="443839"/>
                  <a:pt x="417095" y="440191"/>
                </a:cubicBezTo>
                <a:lnTo>
                  <a:pt x="440854" y="415698"/>
                </a:lnTo>
                <a:cubicBezTo>
                  <a:pt x="447802" y="408530"/>
                  <a:pt x="447638" y="397053"/>
                  <a:pt x="440469" y="390105"/>
                </a:cubicBezTo>
                <a:close/>
                <a:moveTo>
                  <a:pt x="418490" y="283333"/>
                </a:moveTo>
                <a:lnTo>
                  <a:pt x="331408" y="283333"/>
                </a:lnTo>
                <a:cubicBezTo>
                  <a:pt x="336798" y="272260"/>
                  <a:pt x="340648" y="260288"/>
                  <a:pt x="342628" y="247713"/>
                </a:cubicBezTo>
                <a:cubicBezTo>
                  <a:pt x="349795" y="244376"/>
                  <a:pt x="357697" y="242616"/>
                  <a:pt x="365672" y="242616"/>
                </a:cubicBezTo>
                <a:cubicBezTo>
                  <a:pt x="390898" y="242598"/>
                  <a:pt x="412348" y="259629"/>
                  <a:pt x="418489" y="283334"/>
                </a:cubicBezTo>
                <a:close/>
                <a:moveTo>
                  <a:pt x="365673" y="180158"/>
                </a:moveTo>
                <a:cubicBezTo>
                  <a:pt x="378928" y="180158"/>
                  <a:pt x="389707" y="190937"/>
                  <a:pt x="389707" y="204192"/>
                </a:cubicBezTo>
                <a:cubicBezTo>
                  <a:pt x="389707" y="217447"/>
                  <a:pt x="378928" y="228226"/>
                  <a:pt x="365673" y="228226"/>
                </a:cubicBezTo>
                <a:cubicBezTo>
                  <a:pt x="355773" y="228226"/>
                  <a:pt x="346864" y="222103"/>
                  <a:pt x="343289" y="212919"/>
                </a:cubicBezTo>
                <a:cubicBezTo>
                  <a:pt x="342886" y="209508"/>
                  <a:pt x="342354" y="206135"/>
                  <a:pt x="341694" y="202817"/>
                </a:cubicBezTo>
                <a:cubicBezTo>
                  <a:pt x="342409" y="190039"/>
                  <a:pt x="352804" y="180158"/>
                  <a:pt x="365674" y="180158"/>
                </a:cubicBezTo>
                <a:close/>
                <a:moveTo>
                  <a:pt x="304769" y="71923"/>
                </a:moveTo>
                <a:cubicBezTo>
                  <a:pt x="304769" y="58668"/>
                  <a:pt x="315549" y="47888"/>
                  <a:pt x="328804" y="47888"/>
                </a:cubicBezTo>
                <a:cubicBezTo>
                  <a:pt x="342058" y="47888"/>
                  <a:pt x="352838" y="58668"/>
                  <a:pt x="352838" y="71923"/>
                </a:cubicBezTo>
                <a:cubicBezTo>
                  <a:pt x="352838" y="85177"/>
                  <a:pt x="342077" y="95939"/>
                  <a:pt x="328822" y="95957"/>
                </a:cubicBezTo>
                <a:lnTo>
                  <a:pt x="328804" y="95957"/>
                </a:lnTo>
                <a:lnTo>
                  <a:pt x="328785" y="95957"/>
                </a:lnTo>
                <a:cubicBezTo>
                  <a:pt x="315549" y="95939"/>
                  <a:pt x="304769" y="85159"/>
                  <a:pt x="304769" y="71923"/>
                </a:cubicBezTo>
                <a:close/>
                <a:moveTo>
                  <a:pt x="328804" y="110330"/>
                </a:moveTo>
                <a:lnTo>
                  <a:pt x="328822" y="110330"/>
                </a:lnTo>
                <a:cubicBezTo>
                  <a:pt x="354030" y="110348"/>
                  <a:pt x="375461" y="127361"/>
                  <a:pt x="381602" y="151066"/>
                </a:cubicBezTo>
                <a:lnTo>
                  <a:pt x="318243" y="151066"/>
                </a:lnTo>
                <a:cubicBezTo>
                  <a:pt x="310672" y="141129"/>
                  <a:pt x="301689" y="132348"/>
                  <a:pt x="291587" y="125015"/>
                </a:cubicBezTo>
                <a:cubicBezTo>
                  <a:pt x="301634" y="115628"/>
                  <a:pt x="314797" y="110348"/>
                  <a:pt x="328785" y="110330"/>
                </a:cubicBezTo>
                <a:lnTo>
                  <a:pt x="328803" y="110330"/>
                </a:lnTo>
                <a:close/>
                <a:moveTo>
                  <a:pt x="193104" y="38449"/>
                </a:moveTo>
                <a:cubicBezTo>
                  <a:pt x="193104" y="25194"/>
                  <a:pt x="203884" y="14414"/>
                  <a:pt x="217139" y="14414"/>
                </a:cubicBezTo>
                <a:cubicBezTo>
                  <a:pt x="230393" y="14414"/>
                  <a:pt x="241173" y="25194"/>
                  <a:pt x="241173" y="38449"/>
                </a:cubicBezTo>
                <a:cubicBezTo>
                  <a:pt x="241173" y="51703"/>
                  <a:pt x="230411" y="62465"/>
                  <a:pt x="217157" y="62483"/>
                </a:cubicBezTo>
                <a:lnTo>
                  <a:pt x="217139" y="62483"/>
                </a:lnTo>
                <a:lnTo>
                  <a:pt x="217120" y="62483"/>
                </a:lnTo>
                <a:cubicBezTo>
                  <a:pt x="203884" y="62465"/>
                  <a:pt x="193104" y="51703"/>
                  <a:pt x="193104" y="38449"/>
                </a:cubicBezTo>
                <a:close/>
                <a:moveTo>
                  <a:pt x="217120" y="76875"/>
                </a:moveTo>
                <a:lnTo>
                  <a:pt x="217139" y="76875"/>
                </a:lnTo>
                <a:lnTo>
                  <a:pt x="217157" y="76875"/>
                </a:lnTo>
                <a:cubicBezTo>
                  <a:pt x="240128" y="76893"/>
                  <a:pt x="259946" y="91027"/>
                  <a:pt x="267937" y="111469"/>
                </a:cubicBezTo>
                <a:cubicBezTo>
                  <a:pt x="252373" y="104649"/>
                  <a:pt x="235195" y="100854"/>
                  <a:pt x="217138" y="100854"/>
                </a:cubicBezTo>
                <a:cubicBezTo>
                  <a:pt x="199081" y="100854"/>
                  <a:pt x="181902" y="104649"/>
                  <a:pt x="166339" y="111469"/>
                </a:cubicBezTo>
                <a:cubicBezTo>
                  <a:pt x="174332" y="91009"/>
                  <a:pt x="194150" y="76875"/>
                  <a:pt x="217119" y="76875"/>
                </a:cubicBezTo>
                <a:close/>
                <a:moveTo>
                  <a:pt x="81440" y="71925"/>
                </a:moveTo>
                <a:cubicBezTo>
                  <a:pt x="81440" y="58670"/>
                  <a:pt x="92219" y="47890"/>
                  <a:pt x="105474" y="47890"/>
                </a:cubicBezTo>
                <a:cubicBezTo>
                  <a:pt x="118729" y="47890"/>
                  <a:pt x="129508" y="58670"/>
                  <a:pt x="129508" y="71925"/>
                </a:cubicBezTo>
                <a:cubicBezTo>
                  <a:pt x="129508" y="85161"/>
                  <a:pt x="118747" y="95941"/>
                  <a:pt x="105492" y="95959"/>
                </a:cubicBezTo>
                <a:lnTo>
                  <a:pt x="105474" y="95959"/>
                </a:lnTo>
                <a:lnTo>
                  <a:pt x="105456" y="95959"/>
                </a:lnTo>
                <a:cubicBezTo>
                  <a:pt x="92219" y="95941"/>
                  <a:pt x="81440" y="85161"/>
                  <a:pt x="81440" y="71925"/>
                </a:cubicBezTo>
                <a:close/>
                <a:moveTo>
                  <a:pt x="52675" y="151066"/>
                </a:moveTo>
                <a:cubicBezTo>
                  <a:pt x="58817" y="127362"/>
                  <a:pt x="80266" y="110349"/>
                  <a:pt x="105455" y="110331"/>
                </a:cubicBezTo>
                <a:lnTo>
                  <a:pt x="105474" y="110331"/>
                </a:lnTo>
                <a:lnTo>
                  <a:pt x="105492" y="110331"/>
                </a:lnTo>
                <a:cubicBezTo>
                  <a:pt x="119462" y="110331"/>
                  <a:pt x="132643" y="115610"/>
                  <a:pt x="142689" y="125015"/>
                </a:cubicBezTo>
                <a:cubicBezTo>
                  <a:pt x="132588" y="132348"/>
                  <a:pt x="123586" y="141130"/>
                  <a:pt x="116033" y="151066"/>
                </a:cubicBezTo>
                <a:close/>
                <a:moveTo>
                  <a:pt x="44572" y="204193"/>
                </a:moveTo>
                <a:cubicBezTo>
                  <a:pt x="44572" y="190939"/>
                  <a:pt x="55352" y="180159"/>
                  <a:pt x="68606" y="180159"/>
                </a:cubicBezTo>
                <a:cubicBezTo>
                  <a:pt x="81476" y="180159"/>
                  <a:pt x="91871" y="190041"/>
                  <a:pt x="92604" y="202800"/>
                </a:cubicBezTo>
                <a:cubicBezTo>
                  <a:pt x="91926" y="206136"/>
                  <a:pt x="91394" y="209510"/>
                  <a:pt x="91010" y="212919"/>
                </a:cubicBezTo>
                <a:cubicBezTo>
                  <a:pt x="87434" y="222104"/>
                  <a:pt x="78525" y="228227"/>
                  <a:pt x="68625" y="228227"/>
                </a:cubicBezTo>
                <a:cubicBezTo>
                  <a:pt x="55371" y="228227"/>
                  <a:pt x="44573" y="217447"/>
                  <a:pt x="44573" y="204193"/>
                </a:cubicBezTo>
                <a:close/>
                <a:moveTo>
                  <a:pt x="15808" y="283335"/>
                </a:moveTo>
                <a:cubicBezTo>
                  <a:pt x="21949" y="259630"/>
                  <a:pt x="43399" y="242599"/>
                  <a:pt x="68625" y="242599"/>
                </a:cubicBezTo>
                <a:cubicBezTo>
                  <a:pt x="76600" y="242599"/>
                  <a:pt x="84501" y="244359"/>
                  <a:pt x="91670" y="247696"/>
                </a:cubicBezTo>
                <a:cubicBezTo>
                  <a:pt x="93650" y="260272"/>
                  <a:pt x="97481" y="272244"/>
                  <a:pt x="102889" y="283316"/>
                </a:cubicBezTo>
                <a:close/>
                <a:moveTo>
                  <a:pt x="104500" y="227861"/>
                </a:moveTo>
                <a:cubicBezTo>
                  <a:pt x="104500" y="165751"/>
                  <a:pt x="155046" y="115205"/>
                  <a:pt x="217156" y="115205"/>
                </a:cubicBezTo>
                <a:cubicBezTo>
                  <a:pt x="279266" y="115205"/>
                  <a:pt x="329812" y="165751"/>
                  <a:pt x="329812" y="227861"/>
                </a:cubicBezTo>
                <a:cubicBezTo>
                  <a:pt x="329793" y="289971"/>
                  <a:pt x="279252" y="340517"/>
                  <a:pt x="217137" y="340517"/>
                </a:cubicBezTo>
                <a:cubicBezTo>
                  <a:pt x="155023" y="340517"/>
                  <a:pt x="104500" y="289971"/>
                  <a:pt x="104500" y="227861"/>
                </a:cubicBezTo>
                <a:close/>
                <a:moveTo>
                  <a:pt x="316905" y="306416"/>
                </a:moveTo>
                <a:lnTo>
                  <a:pt x="343580" y="332302"/>
                </a:lnTo>
                <a:lnTo>
                  <a:pt x="332543" y="343669"/>
                </a:lnTo>
                <a:lnTo>
                  <a:pt x="306327" y="318222"/>
                </a:lnTo>
                <a:cubicBezTo>
                  <a:pt x="310104" y="314519"/>
                  <a:pt x="313642" y="310559"/>
                  <a:pt x="316905" y="306416"/>
                </a:cubicBezTo>
                <a:close/>
                <a:moveTo>
                  <a:pt x="430533" y="405668"/>
                </a:moveTo>
                <a:lnTo>
                  <a:pt x="406773" y="430161"/>
                </a:lnTo>
                <a:cubicBezTo>
                  <a:pt x="405380" y="431609"/>
                  <a:pt x="402978" y="431646"/>
                  <a:pt x="401530" y="430234"/>
                </a:cubicBezTo>
                <a:lnTo>
                  <a:pt x="335731" y="366364"/>
                </a:lnTo>
                <a:cubicBezTo>
                  <a:pt x="334796" y="365448"/>
                  <a:pt x="334631" y="364348"/>
                  <a:pt x="334613" y="363761"/>
                </a:cubicBezTo>
                <a:cubicBezTo>
                  <a:pt x="334595" y="363193"/>
                  <a:pt x="334723" y="362075"/>
                  <a:pt x="335640" y="361121"/>
                </a:cubicBezTo>
                <a:lnTo>
                  <a:pt x="359399" y="336628"/>
                </a:lnTo>
                <a:cubicBezTo>
                  <a:pt x="360316" y="335693"/>
                  <a:pt x="361416" y="335529"/>
                  <a:pt x="362003" y="335510"/>
                </a:cubicBezTo>
                <a:lnTo>
                  <a:pt x="362057" y="335510"/>
                </a:lnTo>
                <a:cubicBezTo>
                  <a:pt x="362644" y="335510"/>
                  <a:pt x="363725" y="335657"/>
                  <a:pt x="364642" y="336537"/>
                </a:cubicBezTo>
                <a:lnTo>
                  <a:pt x="430455" y="400388"/>
                </a:lnTo>
                <a:cubicBezTo>
                  <a:pt x="431885" y="401818"/>
                  <a:pt x="431940" y="404219"/>
                  <a:pt x="430529" y="405668"/>
                </a:cubicBezTo>
                <a:close/>
                <a:moveTo>
                  <a:pt x="217137" y="135588"/>
                </a:moveTo>
                <a:cubicBezTo>
                  <a:pt x="166263" y="135588"/>
                  <a:pt x="124850" y="176984"/>
                  <a:pt x="124850" y="227875"/>
                </a:cubicBezTo>
                <a:cubicBezTo>
                  <a:pt x="124850" y="278750"/>
                  <a:pt x="166245" y="320163"/>
                  <a:pt x="217137" y="320163"/>
                </a:cubicBezTo>
                <a:cubicBezTo>
                  <a:pt x="268012" y="320163"/>
                  <a:pt x="309424" y="278767"/>
                  <a:pt x="309424" y="227875"/>
                </a:cubicBezTo>
                <a:cubicBezTo>
                  <a:pt x="309424" y="176984"/>
                  <a:pt x="268029" y="135588"/>
                  <a:pt x="217137" y="135588"/>
                </a:cubicBezTo>
                <a:close/>
                <a:moveTo>
                  <a:pt x="217137" y="149979"/>
                </a:moveTo>
                <a:cubicBezTo>
                  <a:pt x="260091" y="149979"/>
                  <a:pt x="295035" y="184922"/>
                  <a:pt x="295035" y="227877"/>
                </a:cubicBezTo>
                <a:cubicBezTo>
                  <a:pt x="295035" y="244982"/>
                  <a:pt x="289480" y="260821"/>
                  <a:pt x="280112" y="273673"/>
                </a:cubicBezTo>
                <a:cubicBezTo>
                  <a:pt x="273787" y="255321"/>
                  <a:pt x="259781" y="240802"/>
                  <a:pt x="242053" y="233689"/>
                </a:cubicBezTo>
                <a:cubicBezTo>
                  <a:pt x="249625" y="226869"/>
                  <a:pt x="254391" y="217006"/>
                  <a:pt x="254391" y="206043"/>
                </a:cubicBezTo>
                <a:cubicBezTo>
                  <a:pt x="254391" y="185510"/>
                  <a:pt x="237690" y="168809"/>
                  <a:pt x="217157" y="168809"/>
                </a:cubicBezTo>
                <a:cubicBezTo>
                  <a:pt x="196624" y="168809"/>
                  <a:pt x="179923" y="185510"/>
                  <a:pt x="179923" y="206043"/>
                </a:cubicBezTo>
                <a:cubicBezTo>
                  <a:pt x="179923" y="217006"/>
                  <a:pt x="184689" y="226869"/>
                  <a:pt x="192261" y="233689"/>
                </a:cubicBezTo>
                <a:cubicBezTo>
                  <a:pt x="174533" y="240802"/>
                  <a:pt x="160527" y="255322"/>
                  <a:pt x="154202" y="273673"/>
                </a:cubicBezTo>
                <a:cubicBezTo>
                  <a:pt x="144815" y="260803"/>
                  <a:pt x="139279" y="244982"/>
                  <a:pt x="139279" y="227877"/>
                </a:cubicBezTo>
                <a:cubicBezTo>
                  <a:pt x="139242" y="184905"/>
                  <a:pt x="174184" y="149979"/>
                  <a:pt x="217139" y="149979"/>
                </a:cubicBezTo>
                <a:close/>
                <a:moveTo>
                  <a:pt x="217137" y="228882"/>
                </a:moveTo>
                <a:cubicBezTo>
                  <a:pt x="204542" y="228882"/>
                  <a:pt x="194294" y="218633"/>
                  <a:pt x="194294" y="206039"/>
                </a:cubicBezTo>
                <a:cubicBezTo>
                  <a:pt x="194294" y="193444"/>
                  <a:pt x="204542" y="183196"/>
                  <a:pt x="217137" y="183196"/>
                </a:cubicBezTo>
                <a:cubicBezTo>
                  <a:pt x="229732" y="183196"/>
                  <a:pt x="239980" y="193444"/>
                  <a:pt x="239980" y="206039"/>
                </a:cubicBezTo>
                <a:cubicBezTo>
                  <a:pt x="239998" y="218615"/>
                  <a:pt x="229750" y="228882"/>
                  <a:pt x="217137" y="228882"/>
                </a:cubicBezTo>
                <a:close/>
                <a:moveTo>
                  <a:pt x="165732" y="286317"/>
                </a:moveTo>
                <a:cubicBezTo>
                  <a:pt x="170096" y="261531"/>
                  <a:pt x="191582" y="243253"/>
                  <a:pt x="217137" y="243253"/>
                </a:cubicBezTo>
                <a:cubicBezTo>
                  <a:pt x="242693" y="243253"/>
                  <a:pt x="264196" y="261531"/>
                  <a:pt x="268542" y="286317"/>
                </a:cubicBezTo>
                <a:cubicBezTo>
                  <a:pt x="254811" y="298398"/>
                  <a:pt x="236808" y="305750"/>
                  <a:pt x="217137" y="305750"/>
                </a:cubicBezTo>
                <a:cubicBezTo>
                  <a:pt x="197448" y="305750"/>
                  <a:pt x="179463" y="298417"/>
                  <a:pt x="165732" y="286317"/>
                </a:cubicBezTo>
                <a:close/>
              </a:path>
            </a:pathLst>
          </a:custGeom>
          <a:solidFill>
            <a:srgbClr val="1F0D52"/>
          </a:solidFill>
          <a:ln w="4667" cap="flat">
            <a:noFill/>
            <a:prstDash val="solid"/>
            <a:miter/>
          </a:ln>
        </p:spPr>
        <p:txBody>
          <a:bodyPr rtlCol="0" anchor="ctr"/>
          <a:lstStyle/>
          <a:p>
            <a:endParaRPr lang="en-US"/>
          </a:p>
        </p:txBody>
      </p:sp>
      <p:grpSp>
        <p:nvGrpSpPr>
          <p:cNvPr id="34" name="Graphic 13">
            <a:extLst>
              <a:ext uri="{FF2B5EF4-FFF2-40B4-BE49-F238E27FC236}">
                <a16:creationId xmlns:a16="http://schemas.microsoft.com/office/drawing/2014/main" id="{D920506A-D8AC-D58D-7DDB-456D9099562A}"/>
              </a:ext>
            </a:extLst>
          </p:cNvPr>
          <p:cNvGrpSpPr/>
          <p:nvPr/>
        </p:nvGrpSpPr>
        <p:grpSpPr>
          <a:xfrm>
            <a:off x="1134527" y="4575090"/>
            <a:ext cx="408195" cy="417020"/>
            <a:chOff x="1228569" y="4702680"/>
            <a:chExt cx="408195" cy="417020"/>
          </a:xfrm>
          <a:solidFill>
            <a:srgbClr val="1F0D52"/>
          </a:solidFill>
        </p:grpSpPr>
        <p:sp>
          <p:nvSpPr>
            <p:cNvPr id="35" name="Freeform 34">
              <a:extLst>
                <a:ext uri="{FF2B5EF4-FFF2-40B4-BE49-F238E27FC236}">
                  <a16:creationId xmlns:a16="http://schemas.microsoft.com/office/drawing/2014/main" id="{FEAB76B5-6A68-925C-5FAD-85A955F9D4A3}"/>
                </a:ext>
              </a:extLst>
            </p:cNvPr>
            <p:cNvSpPr/>
            <p:nvPr/>
          </p:nvSpPr>
          <p:spPr>
            <a:xfrm>
              <a:off x="1228569" y="4900994"/>
              <a:ext cx="408195" cy="218706"/>
            </a:xfrm>
            <a:custGeom>
              <a:avLst/>
              <a:gdLst>
                <a:gd name="connsiteX0" fmla="*/ 71970 w 408195"/>
                <a:gd name="connsiteY0" fmla="*/ 218702 h 218706"/>
                <a:gd name="connsiteX1" fmla="*/ 81540 w 408195"/>
                <a:gd name="connsiteY1" fmla="*/ 215457 h 218706"/>
                <a:gd name="connsiteX2" fmla="*/ 135385 w 408195"/>
                <a:gd name="connsiteY2" fmla="*/ 174227 h 218706"/>
                <a:gd name="connsiteX3" fmla="*/ 118427 w 408195"/>
                <a:gd name="connsiteY3" fmla="*/ 174703 h 218706"/>
                <a:gd name="connsiteX4" fmla="*/ 267254 w 408195"/>
                <a:gd name="connsiteY4" fmla="*/ 174868 h 218706"/>
                <a:gd name="connsiteX5" fmla="*/ 277538 w 408195"/>
                <a:gd name="connsiteY5" fmla="*/ 174502 h 218706"/>
                <a:gd name="connsiteX6" fmla="*/ 289546 w 408195"/>
                <a:gd name="connsiteY6" fmla="*/ 165702 h 218706"/>
                <a:gd name="connsiteX7" fmla="*/ 398424 w 408195"/>
                <a:gd name="connsiteY7" fmla="*/ 56824 h 218706"/>
                <a:gd name="connsiteX8" fmla="*/ 408159 w 408195"/>
                <a:gd name="connsiteY8" fmla="*/ 31562 h 218706"/>
                <a:gd name="connsiteX9" fmla="*/ 396059 w 408195"/>
                <a:gd name="connsiteY9" fmla="*/ 7325 h 218706"/>
                <a:gd name="connsiteX10" fmla="*/ 350080 w 408195"/>
                <a:gd name="connsiteY10" fmla="*/ 10479 h 218706"/>
                <a:gd name="connsiteX11" fmla="*/ 301482 w 408195"/>
                <a:gd name="connsiteY11" fmla="*/ 59063 h 218706"/>
                <a:gd name="connsiteX12" fmla="*/ 286577 w 408195"/>
                <a:gd name="connsiteY12" fmla="*/ 54920 h 218706"/>
                <a:gd name="connsiteX13" fmla="*/ 286559 w 408195"/>
                <a:gd name="connsiteY13" fmla="*/ 54920 h 218706"/>
                <a:gd name="connsiteX14" fmla="*/ 257098 w 408195"/>
                <a:gd name="connsiteY14" fmla="*/ 53966 h 218706"/>
                <a:gd name="connsiteX15" fmla="*/ 245237 w 408195"/>
                <a:gd name="connsiteY15" fmla="*/ 54149 h 218706"/>
                <a:gd name="connsiteX16" fmla="*/ 185746 w 408195"/>
                <a:gd name="connsiteY16" fmla="*/ 50098 h 218706"/>
                <a:gd name="connsiteX17" fmla="*/ 173353 w 408195"/>
                <a:gd name="connsiteY17" fmla="*/ 46615 h 218706"/>
                <a:gd name="connsiteX18" fmla="*/ 110014 w 408195"/>
                <a:gd name="connsiteY18" fmla="*/ 43663 h 218706"/>
                <a:gd name="connsiteX19" fmla="*/ 46510 w 408195"/>
                <a:gd name="connsiteY19" fmla="*/ 88285 h 218706"/>
                <a:gd name="connsiteX20" fmla="*/ 5133 w 408195"/>
                <a:gd name="connsiteY20" fmla="*/ 125831 h 218706"/>
                <a:gd name="connsiteX21" fmla="*/ 3794 w 408195"/>
                <a:gd name="connsiteY21" fmla="*/ 147702 h 218706"/>
                <a:gd name="connsiteX22" fmla="*/ 60113 w 408195"/>
                <a:gd name="connsiteY22" fmla="*/ 213261 h 218706"/>
                <a:gd name="connsiteX23" fmla="*/ 71974 w 408195"/>
                <a:gd name="connsiteY23" fmla="*/ 218707 h 218706"/>
                <a:gd name="connsiteX24" fmla="*/ 14699 w 408195"/>
                <a:gd name="connsiteY24" fmla="*/ 136444 h 218706"/>
                <a:gd name="connsiteX25" fmla="*/ 56296 w 408195"/>
                <a:gd name="connsiteY25" fmla="*/ 98715 h 218706"/>
                <a:gd name="connsiteX26" fmla="*/ 56663 w 408195"/>
                <a:gd name="connsiteY26" fmla="*/ 98349 h 218706"/>
                <a:gd name="connsiteX27" fmla="*/ 114666 w 408195"/>
                <a:gd name="connsiteY27" fmla="*/ 57210 h 218706"/>
                <a:gd name="connsiteX28" fmla="*/ 169370 w 408195"/>
                <a:gd name="connsiteY28" fmla="*/ 60363 h 218706"/>
                <a:gd name="connsiteX29" fmla="*/ 182130 w 408195"/>
                <a:gd name="connsiteY29" fmla="*/ 63938 h 218706"/>
                <a:gd name="connsiteX30" fmla="*/ 245526 w 408195"/>
                <a:gd name="connsiteY30" fmla="*/ 68466 h 218706"/>
                <a:gd name="connsiteX31" fmla="*/ 257222 w 408195"/>
                <a:gd name="connsiteY31" fmla="*/ 68283 h 218706"/>
                <a:gd name="connsiteX32" fmla="*/ 286262 w 408195"/>
                <a:gd name="connsiteY32" fmla="*/ 69236 h 218706"/>
                <a:gd name="connsiteX33" fmla="*/ 297591 w 408195"/>
                <a:gd name="connsiteY33" fmla="*/ 73966 h 218706"/>
                <a:gd name="connsiteX34" fmla="*/ 302321 w 408195"/>
                <a:gd name="connsiteY34" fmla="*/ 85296 h 218706"/>
                <a:gd name="connsiteX35" fmla="*/ 286262 w 408195"/>
                <a:gd name="connsiteY35" fmla="*/ 101392 h 218706"/>
                <a:gd name="connsiteX36" fmla="*/ 180261 w 408195"/>
                <a:gd name="connsiteY36" fmla="*/ 101392 h 218706"/>
                <a:gd name="connsiteX37" fmla="*/ 172304 w 408195"/>
                <a:gd name="connsiteY37" fmla="*/ 109917 h 218706"/>
                <a:gd name="connsiteX38" fmla="*/ 185357 w 408195"/>
                <a:gd name="connsiteY38" fmla="*/ 115692 h 218706"/>
                <a:gd name="connsiteX39" fmla="*/ 286242 w 408195"/>
                <a:gd name="connsiteY39" fmla="*/ 115692 h 218706"/>
                <a:gd name="connsiteX40" fmla="*/ 316583 w 408195"/>
                <a:gd name="connsiteY40" fmla="*/ 85296 h 218706"/>
                <a:gd name="connsiteX41" fmla="*/ 311780 w 408195"/>
                <a:gd name="connsiteY41" fmla="*/ 68980 h 218706"/>
                <a:gd name="connsiteX42" fmla="*/ 360144 w 408195"/>
                <a:gd name="connsiteY42" fmla="*/ 20616 h 218706"/>
                <a:gd name="connsiteX43" fmla="*/ 386909 w 408195"/>
                <a:gd name="connsiteY43" fmla="*/ 18361 h 218706"/>
                <a:gd name="connsiteX44" fmla="*/ 393839 w 408195"/>
                <a:gd name="connsiteY44" fmla="*/ 32257 h 218706"/>
                <a:gd name="connsiteX45" fmla="*/ 388266 w 408195"/>
                <a:gd name="connsiteY45" fmla="*/ 46740 h 218706"/>
                <a:gd name="connsiteX46" fmla="*/ 279388 w 408195"/>
                <a:gd name="connsiteY46" fmla="*/ 155618 h 218706"/>
                <a:gd name="connsiteX47" fmla="*/ 267215 w 408195"/>
                <a:gd name="connsiteY47" fmla="*/ 160604 h 218706"/>
                <a:gd name="connsiteX48" fmla="*/ 264997 w 408195"/>
                <a:gd name="connsiteY48" fmla="*/ 160604 h 218706"/>
                <a:gd name="connsiteX49" fmla="*/ 129185 w 408195"/>
                <a:gd name="connsiteY49" fmla="*/ 160971 h 218706"/>
                <a:gd name="connsiteX50" fmla="*/ 72829 w 408195"/>
                <a:gd name="connsiteY50" fmla="*/ 204126 h 218706"/>
                <a:gd name="connsiteX51" fmla="*/ 70867 w 408195"/>
                <a:gd name="connsiteY51" fmla="*/ 203961 h 218706"/>
                <a:gd name="connsiteX52" fmla="*/ 14586 w 408195"/>
                <a:gd name="connsiteY52" fmla="*/ 138383 h 218706"/>
                <a:gd name="connsiteX53" fmla="*/ 14696 w 408195"/>
                <a:gd name="connsiteY53" fmla="*/ 136440 h 218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08195" h="218706">
                  <a:moveTo>
                    <a:pt x="71970" y="218702"/>
                  </a:moveTo>
                  <a:cubicBezTo>
                    <a:pt x="75325" y="218702"/>
                    <a:pt x="78698" y="217639"/>
                    <a:pt x="81540" y="215457"/>
                  </a:cubicBezTo>
                  <a:lnTo>
                    <a:pt x="135385" y="174227"/>
                  </a:lnTo>
                  <a:cubicBezTo>
                    <a:pt x="139382" y="174813"/>
                    <a:pt x="114284" y="174703"/>
                    <a:pt x="118427" y="174703"/>
                  </a:cubicBezTo>
                  <a:lnTo>
                    <a:pt x="267254" y="174868"/>
                  </a:lnTo>
                  <a:cubicBezTo>
                    <a:pt x="270572" y="174868"/>
                    <a:pt x="274018" y="174868"/>
                    <a:pt x="277538" y="174502"/>
                  </a:cubicBezTo>
                  <a:cubicBezTo>
                    <a:pt x="280178" y="174227"/>
                    <a:pt x="287658" y="167590"/>
                    <a:pt x="289546" y="165702"/>
                  </a:cubicBezTo>
                  <a:lnTo>
                    <a:pt x="398424" y="56824"/>
                  </a:lnTo>
                  <a:cubicBezTo>
                    <a:pt x="405061" y="50187"/>
                    <a:pt x="408599" y="40985"/>
                    <a:pt x="408159" y="31562"/>
                  </a:cubicBezTo>
                  <a:cubicBezTo>
                    <a:pt x="407719" y="22157"/>
                    <a:pt x="403300" y="13320"/>
                    <a:pt x="396059" y="7325"/>
                  </a:cubicBezTo>
                  <a:cubicBezTo>
                    <a:pt x="382914" y="-3546"/>
                    <a:pt x="362730" y="-2171"/>
                    <a:pt x="350080" y="10479"/>
                  </a:cubicBezTo>
                  <a:lnTo>
                    <a:pt x="301482" y="59063"/>
                  </a:lnTo>
                  <a:cubicBezTo>
                    <a:pt x="296917" y="56386"/>
                    <a:pt x="291802" y="54920"/>
                    <a:pt x="286577" y="54920"/>
                  </a:cubicBezTo>
                  <a:lnTo>
                    <a:pt x="286559" y="54920"/>
                  </a:lnTo>
                  <a:cubicBezTo>
                    <a:pt x="285588" y="54883"/>
                    <a:pt x="262653" y="54021"/>
                    <a:pt x="257098" y="53966"/>
                  </a:cubicBezTo>
                  <a:cubicBezTo>
                    <a:pt x="253249" y="54003"/>
                    <a:pt x="249270" y="54076"/>
                    <a:pt x="245237" y="54149"/>
                  </a:cubicBezTo>
                  <a:cubicBezTo>
                    <a:pt x="225163" y="54553"/>
                    <a:pt x="204428" y="54956"/>
                    <a:pt x="185746" y="50098"/>
                  </a:cubicBezTo>
                  <a:cubicBezTo>
                    <a:pt x="181474" y="48979"/>
                    <a:pt x="177368" y="47788"/>
                    <a:pt x="173353" y="46615"/>
                  </a:cubicBezTo>
                  <a:cubicBezTo>
                    <a:pt x="153279" y="40785"/>
                    <a:pt x="134304" y="35266"/>
                    <a:pt x="110014" y="43663"/>
                  </a:cubicBezTo>
                  <a:cubicBezTo>
                    <a:pt x="88766" y="50959"/>
                    <a:pt x="68582" y="65131"/>
                    <a:pt x="46510" y="88285"/>
                  </a:cubicBezTo>
                  <a:lnTo>
                    <a:pt x="5133" y="125831"/>
                  </a:lnTo>
                  <a:cubicBezTo>
                    <a:pt x="-1155" y="131495"/>
                    <a:pt x="-1742" y="141322"/>
                    <a:pt x="3794" y="147702"/>
                  </a:cubicBezTo>
                  <a:lnTo>
                    <a:pt x="60113" y="213261"/>
                  </a:lnTo>
                  <a:cubicBezTo>
                    <a:pt x="63175" y="216855"/>
                    <a:pt x="67556" y="218725"/>
                    <a:pt x="71974" y="218707"/>
                  </a:cubicBezTo>
                  <a:close/>
                  <a:moveTo>
                    <a:pt x="14699" y="136444"/>
                  </a:moveTo>
                  <a:lnTo>
                    <a:pt x="56296" y="98715"/>
                  </a:lnTo>
                  <a:cubicBezTo>
                    <a:pt x="56424" y="98605"/>
                    <a:pt x="56553" y="98477"/>
                    <a:pt x="56663" y="98349"/>
                  </a:cubicBezTo>
                  <a:cubicBezTo>
                    <a:pt x="77177" y="76826"/>
                    <a:pt x="95602" y="63755"/>
                    <a:pt x="114666" y="57210"/>
                  </a:cubicBezTo>
                  <a:cubicBezTo>
                    <a:pt x="134685" y="50298"/>
                    <a:pt x="149993" y="54735"/>
                    <a:pt x="169370" y="60363"/>
                  </a:cubicBezTo>
                  <a:cubicBezTo>
                    <a:pt x="173495" y="61555"/>
                    <a:pt x="177711" y="62783"/>
                    <a:pt x="182130" y="63938"/>
                  </a:cubicBezTo>
                  <a:cubicBezTo>
                    <a:pt x="202736" y="69309"/>
                    <a:pt x="225469" y="68851"/>
                    <a:pt x="245526" y="68466"/>
                  </a:cubicBezTo>
                  <a:cubicBezTo>
                    <a:pt x="249504" y="68393"/>
                    <a:pt x="253427" y="68301"/>
                    <a:pt x="257222" y="68283"/>
                  </a:cubicBezTo>
                  <a:cubicBezTo>
                    <a:pt x="261311" y="68228"/>
                    <a:pt x="277828" y="68888"/>
                    <a:pt x="286262" y="69236"/>
                  </a:cubicBezTo>
                  <a:cubicBezTo>
                    <a:pt x="290533" y="69236"/>
                    <a:pt x="294548" y="70904"/>
                    <a:pt x="297591" y="73966"/>
                  </a:cubicBezTo>
                  <a:cubicBezTo>
                    <a:pt x="300635" y="77009"/>
                    <a:pt x="302321" y="81043"/>
                    <a:pt x="302321" y="85296"/>
                  </a:cubicBezTo>
                  <a:cubicBezTo>
                    <a:pt x="302321" y="94169"/>
                    <a:pt x="295116" y="101392"/>
                    <a:pt x="286262" y="101392"/>
                  </a:cubicBezTo>
                  <a:lnTo>
                    <a:pt x="180261" y="101392"/>
                  </a:lnTo>
                  <a:cubicBezTo>
                    <a:pt x="176411" y="101392"/>
                    <a:pt x="171754" y="105737"/>
                    <a:pt x="172304" y="109917"/>
                  </a:cubicBezTo>
                  <a:cubicBezTo>
                    <a:pt x="173056" y="115545"/>
                    <a:pt x="180976" y="116077"/>
                    <a:pt x="185357" y="115692"/>
                  </a:cubicBezTo>
                  <a:lnTo>
                    <a:pt x="286242" y="115692"/>
                  </a:lnTo>
                  <a:cubicBezTo>
                    <a:pt x="302980" y="115692"/>
                    <a:pt x="316583" y="102053"/>
                    <a:pt x="316583" y="85296"/>
                  </a:cubicBezTo>
                  <a:cubicBezTo>
                    <a:pt x="316583" y="79429"/>
                    <a:pt x="314896" y="73820"/>
                    <a:pt x="311780" y="68980"/>
                  </a:cubicBezTo>
                  <a:lnTo>
                    <a:pt x="360144" y="20616"/>
                  </a:lnTo>
                  <a:cubicBezTo>
                    <a:pt x="367624" y="13136"/>
                    <a:pt x="379375" y="12146"/>
                    <a:pt x="386909" y="18361"/>
                  </a:cubicBezTo>
                  <a:cubicBezTo>
                    <a:pt x="391126" y="21844"/>
                    <a:pt x="393583" y="26776"/>
                    <a:pt x="393839" y="32257"/>
                  </a:cubicBezTo>
                  <a:cubicBezTo>
                    <a:pt x="394096" y="37665"/>
                    <a:pt x="392061" y="42945"/>
                    <a:pt x="388266" y="46740"/>
                  </a:cubicBezTo>
                  <a:lnTo>
                    <a:pt x="279388" y="155618"/>
                  </a:lnTo>
                  <a:cubicBezTo>
                    <a:pt x="276107" y="158899"/>
                    <a:pt x="267289" y="160604"/>
                    <a:pt x="267215" y="160604"/>
                  </a:cubicBezTo>
                  <a:lnTo>
                    <a:pt x="264997" y="160604"/>
                  </a:lnTo>
                  <a:cubicBezTo>
                    <a:pt x="264997" y="160604"/>
                    <a:pt x="130875" y="159688"/>
                    <a:pt x="129185" y="160971"/>
                  </a:cubicBezTo>
                  <a:lnTo>
                    <a:pt x="72829" y="204126"/>
                  </a:lnTo>
                  <a:cubicBezTo>
                    <a:pt x="72206" y="204603"/>
                    <a:pt x="71344" y="204530"/>
                    <a:pt x="70867" y="203961"/>
                  </a:cubicBezTo>
                  <a:lnTo>
                    <a:pt x="14586" y="138383"/>
                  </a:lnTo>
                  <a:cubicBezTo>
                    <a:pt x="14073" y="137797"/>
                    <a:pt x="14128" y="136953"/>
                    <a:pt x="14696" y="136440"/>
                  </a:cubicBezTo>
                  <a:close/>
                </a:path>
              </a:pathLst>
            </a:custGeom>
            <a:grpFill/>
            <a:ln w="4667"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6713FA99-8565-1F3E-995D-4C0A94CE4444}"/>
                </a:ext>
              </a:extLst>
            </p:cNvPr>
            <p:cNvSpPr/>
            <p:nvPr/>
          </p:nvSpPr>
          <p:spPr>
            <a:xfrm>
              <a:off x="1438181" y="4773628"/>
              <a:ext cx="91810" cy="91810"/>
            </a:xfrm>
            <a:custGeom>
              <a:avLst/>
              <a:gdLst>
                <a:gd name="connsiteX0" fmla="*/ 45905 w 91810"/>
                <a:gd name="connsiteY0" fmla="*/ 0 h 91810"/>
                <a:gd name="connsiteX1" fmla="*/ 0 w 91810"/>
                <a:gd name="connsiteY1" fmla="*/ 45905 h 91810"/>
                <a:gd name="connsiteX2" fmla="*/ 45905 w 91810"/>
                <a:gd name="connsiteY2" fmla="*/ 91810 h 91810"/>
                <a:gd name="connsiteX3" fmla="*/ 91810 w 91810"/>
                <a:gd name="connsiteY3" fmla="*/ 45905 h 91810"/>
                <a:gd name="connsiteX4" fmla="*/ 45905 w 91810"/>
                <a:gd name="connsiteY4" fmla="*/ 0 h 91810"/>
                <a:gd name="connsiteX5" fmla="*/ 45905 w 91810"/>
                <a:gd name="connsiteY5" fmla="*/ 77034 h 91810"/>
                <a:gd name="connsiteX6" fmla="*/ 14776 w 91810"/>
                <a:gd name="connsiteY6" fmla="*/ 45905 h 91810"/>
                <a:gd name="connsiteX7" fmla="*/ 45905 w 91810"/>
                <a:gd name="connsiteY7" fmla="*/ 14776 h 91810"/>
                <a:gd name="connsiteX8" fmla="*/ 77034 w 91810"/>
                <a:gd name="connsiteY8" fmla="*/ 45905 h 91810"/>
                <a:gd name="connsiteX9" fmla="*/ 45905 w 91810"/>
                <a:gd name="connsiteY9" fmla="*/ 77034 h 91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810" h="91810">
                  <a:moveTo>
                    <a:pt x="45905" y="0"/>
                  </a:moveTo>
                  <a:cubicBezTo>
                    <a:pt x="20588" y="0"/>
                    <a:pt x="0" y="20606"/>
                    <a:pt x="0" y="45905"/>
                  </a:cubicBezTo>
                  <a:cubicBezTo>
                    <a:pt x="0" y="71223"/>
                    <a:pt x="20606" y="91810"/>
                    <a:pt x="45905" y="91810"/>
                  </a:cubicBezTo>
                  <a:cubicBezTo>
                    <a:pt x="71223" y="91810"/>
                    <a:pt x="91810" y="71204"/>
                    <a:pt x="91810" y="45905"/>
                  </a:cubicBezTo>
                  <a:cubicBezTo>
                    <a:pt x="91810" y="20606"/>
                    <a:pt x="71223" y="0"/>
                    <a:pt x="45905" y="0"/>
                  </a:cubicBezTo>
                  <a:close/>
                  <a:moveTo>
                    <a:pt x="45905" y="77034"/>
                  </a:moveTo>
                  <a:cubicBezTo>
                    <a:pt x="28709" y="77034"/>
                    <a:pt x="14776" y="63101"/>
                    <a:pt x="14776" y="45905"/>
                  </a:cubicBezTo>
                  <a:cubicBezTo>
                    <a:pt x="14776" y="28709"/>
                    <a:pt x="28709" y="14776"/>
                    <a:pt x="45905" y="14776"/>
                  </a:cubicBezTo>
                  <a:cubicBezTo>
                    <a:pt x="63102" y="14776"/>
                    <a:pt x="77034" y="28709"/>
                    <a:pt x="77034" y="45905"/>
                  </a:cubicBezTo>
                  <a:cubicBezTo>
                    <a:pt x="77034" y="63102"/>
                    <a:pt x="63083" y="77034"/>
                    <a:pt x="45905" y="77034"/>
                  </a:cubicBezTo>
                  <a:close/>
                </a:path>
              </a:pathLst>
            </a:custGeom>
            <a:grpFill/>
            <a:ln w="4667" cap="flat">
              <a:noFill/>
              <a:prstDash val="solid"/>
              <a:miter/>
            </a:ln>
          </p:spPr>
          <p:txBody>
            <a:bodyPr rtlCol="0" anchor="ctr"/>
            <a:lstStyle/>
            <a:p>
              <a:endParaRPr lang="en-US"/>
            </a:p>
          </p:txBody>
        </p:sp>
        <p:sp>
          <p:nvSpPr>
            <p:cNvPr id="37" name="Freeform 36">
              <a:extLst>
                <a:ext uri="{FF2B5EF4-FFF2-40B4-BE49-F238E27FC236}">
                  <a16:creationId xmlns:a16="http://schemas.microsoft.com/office/drawing/2014/main" id="{BD3C26D8-B9AC-BC71-A244-9B109DD8C213}"/>
                </a:ext>
              </a:extLst>
            </p:cNvPr>
            <p:cNvSpPr/>
            <p:nvPr/>
          </p:nvSpPr>
          <p:spPr>
            <a:xfrm>
              <a:off x="1376183" y="4702680"/>
              <a:ext cx="215793" cy="233706"/>
            </a:xfrm>
            <a:custGeom>
              <a:avLst/>
              <a:gdLst>
                <a:gd name="connsiteX0" fmla="*/ 212233 w 215793"/>
                <a:gd name="connsiteY0" fmla="*/ 63871 h 233706"/>
                <a:gd name="connsiteX1" fmla="*/ 205945 w 215793"/>
                <a:gd name="connsiteY1" fmla="*/ 53000 h 233706"/>
                <a:gd name="connsiteX2" fmla="*/ 182938 w 215793"/>
                <a:gd name="connsiteY2" fmla="*/ 39727 h 233706"/>
                <a:gd name="connsiteX3" fmla="*/ 169683 w 215793"/>
                <a:gd name="connsiteY3" fmla="*/ 43283 h 233706"/>
                <a:gd name="connsiteX4" fmla="*/ 165760 w 215793"/>
                <a:gd name="connsiteY4" fmla="*/ 45538 h 233706"/>
                <a:gd name="connsiteX5" fmla="*/ 140718 w 215793"/>
                <a:gd name="connsiteY5" fmla="*/ 31074 h 233706"/>
                <a:gd name="connsiteX6" fmla="*/ 140718 w 215793"/>
                <a:gd name="connsiteY6" fmla="*/ 26546 h 233706"/>
                <a:gd name="connsiteX7" fmla="*/ 114172 w 215793"/>
                <a:gd name="connsiteY7" fmla="*/ 0 h 233706"/>
                <a:gd name="connsiteX8" fmla="*/ 101614 w 215793"/>
                <a:gd name="connsiteY8" fmla="*/ 0 h 233706"/>
                <a:gd name="connsiteX9" fmla="*/ 75068 w 215793"/>
                <a:gd name="connsiteY9" fmla="*/ 26546 h 233706"/>
                <a:gd name="connsiteX10" fmla="*/ 75068 w 215793"/>
                <a:gd name="connsiteY10" fmla="*/ 31074 h 233706"/>
                <a:gd name="connsiteX11" fmla="*/ 49989 w 215793"/>
                <a:gd name="connsiteY11" fmla="*/ 45557 h 233706"/>
                <a:gd name="connsiteX12" fmla="*/ 46102 w 215793"/>
                <a:gd name="connsiteY12" fmla="*/ 43265 h 233706"/>
                <a:gd name="connsiteX13" fmla="*/ 32847 w 215793"/>
                <a:gd name="connsiteY13" fmla="*/ 39709 h 233706"/>
                <a:gd name="connsiteX14" fmla="*/ 9840 w 215793"/>
                <a:gd name="connsiteY14" fmla="*/ 52981 h 233706"/>
                <a:gd name="connsiteX15" fmla="*/ 3552 w 215793"/>
                <a:gd name="connsiteY15" fmla="*/ 63853 h 233706"/>
                <a:gd name="connsiteX16" fmla="*/ 13268 w 215793"/>
                <a:gd name="connsiteY16" fmla="*/ 100134 h 233706"/>
                <a:gd name="connsiteX17" fmla="*/ 17137 w 215793"/>
                <a:gd name="connsiteY17" fmla="*/ 102370 h 233706"/>
                <a:gd name="connsiteX18" fmla="*/ 15982 w 215793"/>
                <a:gd name="connsiteY18" fmla="*/ 116853 h 233706"/>
                <a:gd name="connsiteX19" fmla="*/ 17137 w 215793"/>
                <a:gd name="connsiteY19" fmla="*/ 131336 h 233706"/>
                <a:gd name="connsiteX20" fmla="*/ 13268 w 215793"/>
                <a:gd name="connsiteY20" fmla="*/ 133572 h 233706"/>
                <a:gd name="connsiteX21" fmla="*/ 3552 w 215793"/>
                <a:gd name="connsiteY21" fmla="*/ 169835 h 233706"/>
                <a:gd name="connsiteX22" fmla="*/ 9840 w 215793"/>
                <a:gd name="connsiteY22" fmla="*/ 180706 h 233706"/>
                <a:gd name="connsiteX23" fmla="*/ 32847 w 215793"/>
                <a:gd name="connsiteY23" fmla="*/ 193979 h 233706"/>
                <a:gd name="connsiteX24" fmla="*/ 46102 w 215793"/>
                <a:gd name="connsiteY24" fmla="*/ 190423 h 233706"/>
                <a:gd name="connsiteX25" fmla="*/ 50025 w 215793"/>
                <a:gd name="connsiteY25" fmla="*/ 188167 h 233706"/>
                <a:gd name="connsiteX26" fmla="*/ 75068 w 215793"/>
                <a:gd name="connsiteY26" fmla="*/ 202632 h 233706"/>
                <a:gd name="connsiteX27" fmla="*/ 75068 w 215793"/>
                <a:gd name="connsiteY27" fmla="*/ 207160 h 233706"/>
                <a:gd name="connsiteX28" fmla="*/ 101614 w 215793"/>
                <a:gd name="connsiteY28" fmla="*/ 233706 h 233706"/>
                <a:gd name="connsiteX29" fmla="*/ 114172 w 215793"/>
                <a:gd name="connsiteY29" fmla="*/ 233706 h 233706"/>
                <a:gd name="connsiteX30" fmla="*/ 140717 w 215793"/>
                <a:gd name="connsiteY30" fmla="*/ 207160 h 233706"/>
                <a:gd name="connsiteX31" fmla="*/ 140717 w 215793"/>
                <a:gd name="connsiteY31" fmla="*/ 202632 h 233706"/>
                <a:gd name="connsiteX32" fmla="*/ 165797 w 215793"/>
                <a:gd name="connsiteY32" fmla="*/ 188149 h 233706"/>
                <a:gd name="connsiteX33" fmla="*/ 169683 w 215793"/>
                <a:gd name="connsiteY33" fmla="*/ 190441 h 233706"/>
                <a:gd name="connsiteX34" fmla="*/ 182938 w 215793"/>
                <a:gd name="connsiteY34" fmla="*/ 193997 h 233706"/>
                <a:gd name="connsiteX35" fmla="*/ 205945 w 215793"/>
                <a:gd name="connsiteY35" fmla="*/ 180725 h 233706"/>
                <a:gd name="connsiteX36" fmla="*/ 212233 w 215793"/>
                <a:gd name="connsiteY36" fmla="*/ 169853 h 233706"/>
                <a:gd name="connsiteX37" fmla="*/ 202517 w 215793"/>
                <a:gd name="connsiteY37" fmla="*/ 133591 h 233706"/>
                <a:gd name="connsiteX38" fmla="*/ 198649 w 215793"/>
                <a:gd name="connsiteY38" fmla="*/ 131354 h 233706"/>
                <a:gd name="connsiteX39" fmla="*/ 199804 w 215793"/>
                <a:gd name="connsiteY39" fmla="*/ 116872 h 233706"/>
                <a:gd name="connsiteX40" fmla="*/ 198649 w 215793"/>
                <a:gd name="connsiteY40" fmla="*/ 102389 h 233706"/>
                <a:gd name="connsiteX41" fmla="*/ 202517 w 215793"/>
                <a:gd name="connsiteY41" fmla="*/ 100152 h 233706"/>
                <a:gd name="connsiteX42" fmla="*/ 212233 w 215793"/>
                <a:gd name="connsiteY42" fmla="*/ 63871 h 233706"/>
                <a:gd name="connsiteX43" fmla="*/ 195129 w 215793"/>
                <a:gd name="connsiteY43" fmla="*/ 87337 h 233706"/>
                <a:gd name="connsiteX44" fmla="*/ 191022 w 215793"/>
                <a:gd name="connsiteY44" fmla="*/ 89702 h 233706"/>
                <a:gd name="connsiteX45" fmla="*/ 184001 w 215793"/>
                <a:gd name="connsiteY45" fmla="*/ 104387 h 233706"/>
                <a:gd name="connsiteX46" fmla="*/ 185027 w 215793"/>
                <a:gd name="connsiteY46" fmla="*/ 116853 h 233706"/>
                <a:gd name="connsiteX47" fmla="*/ 184001 w 215793"/>
                <a:gd name="connsiteY47" fmla="*/ 129319 h 233706"/>
                <a:gd name="connsiteX48" fmla="*/ 191022 w 215793"/>
                <a:gd name="connsiteY48" fmla="*/ 144003 h 233706"/>
                <a:gd name="connsiteX49" fmla="*/ 195129 w 215793"/>
                <a:gd name="connsiteY49" fmla="*/ 146368 h 233706"/>
                <a:gd name="connsiteX50" fmla="*/ 199437 w 215793"/>
                <a:gd name="connsiteY50" fmla="*/ 162446 h 233706"/>
                <a:gd name="connsiteX51" fmla="*/ 193149 w 215793"/>
                <a:gd name="connsiteY51" fmla="*/ 173318 h 233706"/>
                <a:gd name="connsiteX52" fmla="*/ 182938 w 215793"/>
                <a:gd name="connsiteY52" fmla="*/ 179203 h 233706"/>
                <a:gd name="connsiteX53" fmla="*/ 177071 w 215793"/>
                <a:gd name="connsiteY53" fmla="*/ 177626 h 233706"/>
                <a:gd name="connsiteX54" fmla="*/ 172928 w 215793"/>
                <a:gd name="connsiteY54" fmla="*/ 175225 h 233706"/>
                <a:gd name="connsiteX55" fmla="*/ 165668 w 215793"/>
                <a:gd name="connsiteY55" fmla="*/ 173281 h 233706"/>
                <a:gd name="connsiteX56" fmla="*/ 156703 w 215793"/>
                <a:gd name="connsiteY56" fmla="*/ 176471 h 233706"/>
                <a:gd name="connsiteX57" fmla="*/ 135070 w 215793"/>
                <a:gd name="connsiteY57" fmla="*/ 188956 h 233706"/>
                <a:gd name="connsiteX58" fmla="*/ 125922 w 215793"/>
                <a:gd name="connsiteY58" fmla="*/ 202376 h 233706"/>
                <a:gd name="connsiteX59" fmla="*/ 125922 w 215793"/>
                <a:gd name="connsiteY59" fmla="*/ 207160 h 233706"/>
                <a:gd name="connsiteX60" fmla="*/ 114153 w 215793"/>
                <a:gd name="connsiteY60" fmla="*/ 218930 h 233706"/>
                <a:gd name="connsiteX61" fmla="*/ 101595 w 215793"/>
                <a:gd name="connsiteY61" fmla="*/ 218930 h 233706"/>
                <a:gd name="connsiteX62" fmla="*/ 89825 w 215793"/>
                <a:gd name="connsiteY62" fmla="*/ 207160 h 233706"/>
                <a:gd name="connsiteX63" fmla="*/ 89843 w 215793"/>
                <a:gd name="connsiteY63" fmla="*/ 202394 h 233706"/>
                <a:gd name="connsiteX64" fmla="*/ 80695 w 215793"/>
                <a:gd name="connsiteY64" fmla="*/ 188974 h 233706"/>
                <a:gd name="connsiteX65" fmla="*/ 59063 w 215793"/>
                <a:gd name="connsiteY65" fmla="*/ 176489 h 233706"/>
                <a:gd name="connsiteX66" fmla="*/ 50098 w 215793"/>
                <a:gd name="connsiteY66" fmla="*/ 173299 h 233706"/>
                <a:gd name="connsiteX67" fmla="*/ 42838 w 215793"/>
                <a:gd name="connsiteY67" fmla="*/ 175243 h 233706"/>
                <a:gd name="connsiteX68" fmla="*/ 38694 w 215793"/>
                <a:gd name="connsiteY68" fmla="*/ 177644 h 233706"/>
                <a:gd name="connsiteX69" fmla="*/ 32828 w 215793"/>
                <a:gd name="connsiteY69" fmla="*/ 179221 h 233706"/>
                <a:gd name="connsiteX70" fmla="*/ 22635 w 215793"/>
                <a:gd name="connsiteY70" fmla="*/ 173336 h 233706"/>
                <a:gd name="connsiteX71" fmla="*/ 16347 w 215793"/>
                <a:gd name="connsiteY71" fmla="*/ 162465 h 233706"/>
                <a:gd name="connsiteX72" fmla="*/ 20655 w 215793"/>
                <a:gd name="connsiteY72" fmla="*/ 146387 h 233706"/>
                <a:gd name="connsiteX73" fmla="*/ 24761 w 215793"/>
                <a:gd name="connsiteY73" fmla="*/ 144022 h 233706"/>
                <a:gd name="connsiteX74" fmla="*/ 31783 w 215793"/>
                <a:gd name="connsiteY74" fmla="*/ 129337 h 233706"/>
                <a:gd name="connsiteX75" fmla="*/ 30756 w 215793"/>
                <a:gd name="connsiteY75" fmla="*/ 116871 h 233706"/>
                <a:gd name="connsiteX76" fmla="*/ 31783 w 215793"/>
                <a:gd name="connsiteY76" fmla="*/ 104405 h 233706"/>
                <a:gd name="connsiteX77" fmla="*/ 24761 w 215793"/>
                <a:gd name="connsiteY77" fmla="*/ 89720 h 233706"/>
                <a:gd name="connsiteX78" fmla="*/ 20655 w 215793"/>
                <a:gd name="connsiteY78" fmla="*/ 87355 h 233706"/>
                <a:gd name="connsiteX79" fmla="*/ 16347 w 215793"/>
                <a:gd name="connsiteY79" fmla="*/ 71277 h 233706"/>
                <a:gd name="connsiteX80" fmla="*/ 22635 w 215793"/>
                <a:gd name="connsiteY80" fmla="*/ 60406 h 233706"/>
                <a:gd name="connsiteX81" fmla="*/ 32846 w 215793"/>
                <a:gd name="connsiteY81" fmla="*/ 54521 h 233706"/>
                <a:gd name="connsiteX82" fmla="*/ 38713 w 215793"/>
                <a:gd name="connsiteY82" fmla="*/ 56098 h 233706"/>
                <a:gd name="connsiteX83" fmla="*/ 42856 w 215793"/>
                <a:gd name="connsiteY83" fmla="*/ 58500 h 233706"/>
                <a:gd name="connsiteX84" fmla="*/ 50116 w 215793"/>
                <a:gd name="connsiteY84" fmla="*/ 60443 h 233706"/>
                <a:gd name="connsiteX85" fmla="*/ 59081 w 215793"/>
                <a:gd name="connsiteY85" fmla="*/ 57253 h 233706"/>
                <a:gd name="connsiteX86" fmla="*/ 80714 w 215793"/>
                <a:gd name="connsiteY86" fmla="*/ 44768 h 233706"/>
                <a:gd name="connsiteX87" fmla="*/ 89862 w 215793"/>
                <a:gd name="connsiteY87" fmla="*/ 31348 h 233706"/>
                <a:gd name="connsiteX88" fmla="*/ 89862 w 215793"/>
                <a:gd name="connsiteY88" fmla="*/ 26563 h 233706"/>
                <a:gd name="connsiteX89" fmla="*/ 101631 w 215793"/>
                <a:gd name="connsiteY89" fmla="*/ 14794 h 233706"/>
                <a:gd name="connsiteX90" fmla="*/ 114189 w 215793"/>
                <a:gd name="connsiteY90" fmla="*/ 14794 h 233706"/>
                <a:gd name="connsiteX91" fmla="*/ 125959 w 215793"/>
                <a:gd name="connsiteY91" fmla="*/ 26563 h 233706"/>
                <a:gd name="connsiteX92" fmla="*/ 125959 w 215793"/>
                <a:gd name="connsiteY92" fmla="*/ 31348 h 233706"/>
                <a:gd name="connsiteX93" fmla="*/ 135107 w 215793"/>
                <a:gd name="connsiteY93" fmla="*/ 44768 h 233706"/>
                <a:gd name="connsiteX94" fmla="*/ 156740 w 215793"/>
                <a:gd name="connsiteY94" fmla="*/ 57253 h 233706"/>
                <a:gd name="connsiteX95" fmla="*/ 165705 w 215793"/>
                <a:gd name="connsiteY95" fmla="*/ 60443 h 233706"/>
                <a:gd name="connsiteX96" fmla="*/ 172965 w 215793"/>
                <a:gd name="connsiteY96" fmla="*/ 58500 h 233706"/>
                <a:gd name="connsiteX97" fmla="*/ 177108 w 215793"/>
                <a:gd name="connsiteY97" fmla="*/ 56098 h 233706"/>
                <a:gd name="connsiteX98" fmla="*/ 182975 w 215793"/>
                <a:gd name="connsiteY98" fmla="*/ 54521 h 233706"/>
                <a:gd name="connsiteX99" fmla="*/ 193168 w 215793"/>
                <a:gd name="connsiteY99" fmla="*/ 60406 h 233706"/>
                <a:gd name="connsiteX100" fmla="*/ 199456 w 215793"/>
                <a:gd name="connsiteY100" fmla="*/ 71277 h 233706"/>
                <a:gd name="connsiteX101" fmla="*/ 195129 w 215793"/>
                <a:gd name="connsiteY101" fmla="*/ 87337 h 233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15793" h="233706">
                  <a:moveTo>
                    <a:pt x="212233" y="63871"/>
                  </a:moveTo>
                  <a:lnTo>
                    <a:pt x="205945" y="53000"/>
                  </a:lnTo>
                  <a:cubicBezTo>
                    <a:pt x="201216" y="44805"/>
                    <a:pt x="192398" y="39727"/>
                    <a:pt x="182938" y="39727"/>
                  </a:cubicBezTo>
                  <a:cubicBezTo>
                    <a:pt x="178300" y="39727"/>
                    <a:pt x="173698" y="40955"/>
                    <a:pt x="169683" y="43283"/>
                  </a:cubicBezTo>
                  <a:lnTo>
                    <a:pt x="165760" y="45538"/>
                  </a:lnTo>
                  <a:cubicBezTo>
                    <a:pt x="158207" y="39415"/>
                    <a:pt x="149793" y="34539"/>
                    <a:pt x="140718" y="31074"/>
                  </a:cubicBezTo>
                  <a:lnTo>
                    <a:pt x="140718" y="26546"/>
                  </a:lnTo>
                  <a:cubicBezTo>
                    <a:pt x="140718" y="11898"/>
                    <a:pt x="128801" y="0"/>
                    <a:pt x="114172" y="0"/>
                  </a:cubicBezTo>
                  <a:lnTo>
                    <a:pt x="101614" y="0"/>
                  </a:lnTo>
                  <a:cubicBezTo>
                    <a:pt x="86966" y="0"/>
                    <a:pt x="75068" y="11917"/>
                    <a:pt x="75068" y="26546"/>
                  </a:cubicBezTo>
                  <a:lnTo>
                    <a:pt x="75068" y="31074"/>
                  </a:lnTo>
                  <a:cubicBezTo>
                    <a:pt x="65993" y="34539"/>
                    <a:pt x="57560" y="39415"/>
                    <a:pt x="49989" y="45557"/>
                  </a:cubicBezTo>
                  <a:lnTo>
                    <a:pt x="46102" y="43265"/>
                  </a:lnTo>
                  <a:cubicBezTo>
                    <a:pt x="42069" y="40937"/>
                    <a:pt x="37485" y="39709"/>
                    <a:pt x="32847" y="39709"/>
                  </a:cubicBezTo>
                  <a:cubicBezTo>
                    <a:pt x="23388" y="39709"/>
                    <a:pt x="14569" y="44805"/>
                    <a:pt x="9840" y="52981"/>
                  </a:cubicBezTo>
                  <a:lnTo>
                    <a:pt x="3552" y="63853"/>
                  </a:lnTo>
                  <a:cubicBezTo>
                    <a:pt x="-3763" y="76539"/>
                    <a:pt x="582" y="92801"/>
                    <a:pt x="13268" y="100134"/>
                  </a:cubicBezTo>
                  <a:lnTo>
                    <a:pt x="17137" y="102370"/>
                  </a:lnTo>
                  <a:cubicBezTo>
                    <a:pt x="16367" y="107155"/>
                    <a:pt x="15982" y="112031"/>
                    <a:pt x="15982" y="116853"/>
                  </a:cubicBezTo>
                  <a:cubicBezTo>
                    <a:pt x="15982" y="121674"/>
                    <a:pt x="16367" y="126551"/>
                    <a:pt x="17137" y="131336"/>
                  </a:cubicBezTo>
                  <a:lnTo>
                    <a:pt x="13268" y="133572"/>
                  </a:lnTo>
                  <a:cubicBezTo>
                    <a:pt x="600" y="140887"/>
                    <a:pt x="-3763" y="157167"/>
                    <a:pt x="3552" y="169835"/>
                  </a:cubicBezTo>
                  <a:lnTo>
                    <a:pt x="9840" y="180706"/>
                  </a:lnTo>
                  <a:cubicBezTo>
                    <a:pt x="14569" y="188901"/>
                    <a:pt x="23388" y="193979"/>
                    <a:pt x="32847" y="193979"/>
                  </a:cubicBezTo>
                  <a:cubicBezTo>
                    <a:pt x="37485" y="193979"/>
                    <a:pt x="42087" y="192751"/>
                    <a:pt x="46102" y="190423"/>
                  </a:cubicBezTo>
                  <a:lnTo>
                    <a:pt x="50025" y="188167"/>
                  </a:lnTo>
                  <a:cubicBezTo>
                    <a:pt x="57579" y="194291"/>
                    <a:pt x="65993" y="199167"/>
                    <a:pt x="75068" y="202632"/>
                  </a:cubicBezTo>
                  <a:lnTo>
                    <a:pt x="75068" y="207160"/>
                  </a:lnTo>
                  <a:cubicBezTo>
                    <a:pt x="75068" y="221808"/>
                    <a:pt x="86984" y="233706"/>
                    <a:pt x="101614" y="233706"/>
                  </a:cubicBezTo>
                  <a:lnTo>
                    <a:pt x="114172" y="233706"/>
                  </a:lnTo>
                  <a:cubicBezTo>
                    <a:pt x="128820" y="233706"/>
                    <a:pt x="140717" y="221790"/>
                    <a:pt x="140717" y="207160"/>
                  </a:cubicBezTo>
                  <a:lnTo>
                    <a:pt x="140717" y="202632"/>
                  </a:lnTo>
                  <a:cubicBezTo>
                    <a:pt x="149792" y="199167"/>
                    <a:pt x="158225" y="194291"/>
                    <a:pt x="165797" y="188149"/>
                  </a:cubicBezTo>
                  <a:lnTo>
                    <a:pt x="169683" y="190441"/>
                  </a:lnTo>
                  <a:cubicBezTo>
                    <a:pt x="173717" y="192769"/>
                    <a:pt x="178300" y="193997"/>
                    <a:pt x="182938" y="193997"/>
                  </a:cubicBezTo>
                  <a:cubicBezTo>
                    <a:pt x="192398" y="193997"/>
                    <a:pt x="201216" y="188901"/>
                    <a:pt x="205945" y="180725"/>
                  </a:cubicBezTo>
                  <a:lnTo>
                    <a:pt x="212233" y="169853"/>
                  </a:lnTo>
                  <a:cubicBezTo>
                    <a:pt x="219548" y="157167"/>
                    <a:pt x="215203" y="140905"/>
                    <a:pt x="202517" y="133591"/>
                  </a:cubicBezTo>
                  <a:lnTo>
                    <a:pt x="198649" y="131354"/>
                  </a:lnTo>
                  <a:cubicBezTo>
                    <a:pt x="199419" y="126570"/>
                    <a:pt x="199804" y="121693"/>
                    <a:pt x="199804" y="116872"/>
                  </a:cubicBezTo>
                  <a:cubicBezTo>
                    <a:pt x="199804" y="112050"/>
                    <a:pt x="199419" y="107173"/>
                    <a:pt x="198649" y="102389"/>
                  </a:cubicBezTo>
                  <a:lnTo>
                    <a:pt x="202517" y="100152"/>
                  </a:lnTo>
                  <a:cubicBezTo>
                    <a:pt x="215203" y="92819"/>
                    <a:pt x="219567" y="76558"/>
                    <a:pt x="212233" y="63871"/>
                  </a:cubicBezTo>
                  <a:close/>
                  <a:moveTo>
                    <a:pt x="195129" y="87337"/>
                  </a:moveTo>
                  <a:lnTo>
                    <a:pt x="191022" y="89702"/>
                  </a:lnTo>
                  <a:cubicBezTo>
                    <a:pt x="185852" y="92690"/>
                    <a:pt x="183011" y="98502"/>
                    <a:pt x="184001" y="104387"/>
                  </a:cubicBezTo>
                  <a:cubicBezTo>
                    <a:pt x="184679" y="108438"/>
                    <a:pt x="185027" y="112618"/>
                    <a:pt x="185027" y="116853"/>
                  </a:cubicBezTo>
                  <a:cubicBezTo>
                    <a:pt x="185027" y="121106"/>
                    <a:pt x="184679" y="125268"/>
                    <a:pt x="184001" y="129319"/>
                  </a:cubicBezTo>
                  <a:cubicBezTo>
                    <a:pt x="183029" y="135204"/>
                    <a:pt x="185871" y="141015"/>
                    <a:pt x="191022" y="144003"/>
                  </a:cubicBezTo>
                  <a:lnTo>
                    <a:pt x="195129" y="146368"/>
                  </a:lnTo>
                  <a:cubicBezTo>
                    <a:pt x="200757" y="149613"/>
                    <a:pt x="202682" y="156818"/>
                    <a:pt x="199437" y="162446"/>
                  </a:cubicBezTo>
                  <a:lnTo>
                    <a:pt x="193149" y="173318"/>
                  </a:lnTo>
                  <a:cubicBezTo>
                    <a:pt x="190968" y="177094"/>
                    <a:pt x="187008" y="179203"/>
                    <a:pt x="182938" y="179203"/>
                  </a:cubicBezTo>
                  <a:cubicBezTo>
                    <a:pt x="180940" y="179203"/>
                    <a:pt x="178923" y="178689"/>
                    <a:pt x="177071" y="177626"/>
                  </a:cubicBezTo>
                  <a:lnTo>
                    <a:pt x="172928" y="175225"/>
                  </a:lnTo>
                  <a:cubicBezTo>
                    <a:pt x="170673" y="173923"/>
                    <a:pt x="168162" y="173281"/>
                    <a:pt x="165668" y="173281"/>
                  </a:cubicBezTo>
                  <a:cubicBezTo>
                    <a:pt x="162460" y="173281"/>
                    <a:pt x="159288" y="174345"/>
                    <a:pt x="156703" y="176471"/>
                  </a:cubicBezTo>
                  <a:cubicBezTo>
                    <a:pt x="150287" y="181733"/>
                    <a:pt x="142990" y="185967"/>
                    <a:pt x="135070" y="188956"/>
                  </a:cubicBezTo>
                  <a:cubicBezTo>
                    <a:pt x="129516" y="191046"/>
                    <a:pt x="125922" y="196436"/>
                    <a:pt x="125922" y="202376"/>
                  </a:cubicBezTo>
                  <a:lnTo>
                    <a:pt x="125922" y="207160"/>
                  </a:lnTo>
                  <a:cubicBezTo>
                    <a:pt x="125922" y="213650"/>
                    <a:pt x="120661" y="218930"/>
                    <a:pt x="114153" y="218930"/>
                  </a:cubicBezTo>
                  <a:lnTo>
                    <a:pt x="101595" y="218930"/>
                  </a:lnTo>
                  <a:cubicBezTo>
                    <a:pt x="95105" y="218930"/>
                    <a:pt x="89825" y="213669"/>
                    <a:pt x="89825" y="207160"/>
                  </a:cubicBezTo>
                  <a:lnTo>
                    <a:pt x="89843" y="202394"/>
                  </a:lnTo>
                  <a:cubicBezTo>
                    <a:pt x="89843" y="196454"/>
                    <a:pt x="86250" y="191064"/>
                    <a:pt x="80695" y="188974"/>
                  </a:cubicBezTo>
                  <a:cubicBezTo>
                    <a:pt x="72776" y="185986"/>
                    <a:pt x="65497" y="181751"/>
                    <a:pt x="59063" y="176489"/>
                  </a:cubicBezTo>
                  <a:cubicBezTo>
                    <a:pt x="56478" y="174363"/>
                    <a:pt x="53288" y="173299"/>
                    <a:pt x="50098" y="173299"/>
                  </a:cubicBezTo>
                  <a:cubicBezTo>
                    <a:pt x="47604" y="173299"/>
                    <a:pt x="45093" y="173941"/>
                    <a:pt x="42838" y="175243"/>
                  </a:cubicBezTo>
                  <a:lnTo>
                    <a:pt x="38694" y="177644"/>
                  </a:lnTo>
                  <a:cubicBezTo>
                    <a:pt x="36843" y="178707"/>
                    <a:pt x="34826" y="179221"/>
                    <a:pt x="32828" y="179221"/>
                  </a:cubicBezTo>
                  <a:cubicBezTo>
                    <a:pt x="28758" y="179221"/>
                    <a:pt x="24798" y="177113"/>
                    <a:pt x="22635" y="173336"/>
                  </a:cubicBezTo>
                  <a:lnTo>
                    <a:pt x="16347" y="162465"/>
                  </a:lnTo>
                  <a:cubicBezTo>
                    <a:pt x="13101" y="156837"/>
                    <a:pt x="15027" y="149650"/>
                    <a:pt x="20655" y="146387"/>
                  </a:cubicBezTo>
                  <a:lnTo>
                    <a:pt x="24761" y="144022"/>
                  </a:lnTo>
                  <a:cubicBezTo>
                    <a:pt x="29931" y="141034"/>
                    <a:pt x="32773" y="135222"/>
                    <a:pt x="31783" y="129337"/>
                  </a:cubicBezTo>
                  <a:cubicBezTo>
                    <a:pt x="31105" y="125286"/>
                    <a:pt x="30756" y="121106"/>
                    <a:pt x="30756" y="116871"/>
                  </a:cubicBezTo>
                  <a:cubicBezTo>
                    <a:pt x="30756" y="112618"/>
                    <a:pt x="31105" y="108456"/>
                    <a:pt x="31783" y="104405"/>
                  </a:cubicBezTo>
                  <a:cubicBezTo>
                    <a:pt x="32755" y="98520"/>
                    <a:pt x="29913" y="92709"/>
                    <a:pt x="24761" y="89720"/>
                  </a:cubicBezTo>
                  <a:lnTo>
                    <a:pt x="20655" y="87355"/>
                  </a:lnTo>
                  <a:cubicBezTo>
                    <a:pt x="15027" y="84111"/>
                    <a:pt x="13101" y="76906"/>
                    <a:pt x="16347" y="71277"/>
                  </a:cubicBezTo>
                  <a:lnTo>
                    <a:pt x="22635" y="60406"/>
                  </a:lnTo>
                  <a:cubicBezTo>
                    <a:pt x="24816" y="56629"/>
                    <a:pt x="28776" y="54521"/>
                    <a:pt x="32846" y="54521"/>
                  </a:cubicBezTo>
                  <a:cubicBezTo>
                    <a:pt x="34844" y="54521"/>
                    <a:pt x="36861" y="55035"/>
                    <a:pt x="38713" y="56098"/>
                  </a:cubicBezTo>
                  <a:lnTo>
                    <a:pt x="42856" y="58500"/>
                  </a:lnTo>
                  <a:cubicBezTo>
                    <a:pt x="45111" y="59801"/>
                    <a:pt x="47622" y="60443"/>
                    <a:pt x="50116" y="60443"/>
                  </a:cubicBezTo>
                  <a:cubicBezTo>
                    <a:pt x="53324" y="60443"/>
                    <a:pt x="56496" y="59380"/>
                    <a:pt x="59081" y="57253"/>
                  </a:cubicBezTo>
                  <a:cubicBezTo>
                    <a:pt x="65497" y="51991"/>
                    <a:pt x="72794" y="47757"/>
                    <a:pt x="80714" y="44768"/>
                  </a:cubicBezTo>
                  <a:cubicBezTo>
                    <a:pt x="86269" y="42678"/>
                    <a:pt x="89862" y="37288"/>
                    <a:pt x="89862" y="31348"/>
                  </a:cubicBezTo>
                  <a:lnTo>
                    <a:pt x="89862" y="26563"/>
                  </a:lnTo>
                  <a:cubicBezTo>
                    <a:pt x="89862" y="20074"/>
                    <a:pt x="95123" y="14794"/>
                    <a:pt x="101631" y="14794"/>
                  </a:cubicBezTo>
                  <a:lnTo>
                    <a:pt x="114189" y="14794"/>
                  </a:lnTo>
                  <a:cubicBezTo>
                    <a:pt x="120679" y="14794"/>
                    <a:pt x="125959" y="20055"/>
                    <a:pt x="125959" y="26563"/>
                  </a:cubicBezTo>
                  <a:lnTo>
                    <a:pt x="125959" y="31348"/>
                  </a:lnTo>
                  <a:cubicBezTo>
                    <a:pt x="125959" y="37288"/>
                    <a:pt x="129552" y="42678"/>
                    <a:pt x="135107" y="44768"/>
                  </a:cubicBezTo>
                  <a:cubicBezTo>
                    <a:pt x="143027" y="47757"/>
                    <a:pt x="150305" y="51991"/>
                    <a:pt x="156740" y="57253"/>
                  </a:cubicBezTo>
                  <a:cubicBezTo>
                    <a:pt x="159325" y="59379"/>
                    <a:pt x="162515" y="60443"/>
                    <a:pt x="165705" y="60443"/>
                  </a:cubicBezTo>
                  <a:cubicBezTo>
                    <a:pt x="168198" y="60443"/>
                    <a:pt x="170710" y="59801"/>
                    <a:pt x="172965" y="58500"/>
                  </a:cubicBezTo>
                  <a:lnTo>
                    <a:pt x="177108" y="56098"/>
                  </a:lnTo>
                  <a:cubicBezTo>
                    <a:pt x="178959" y="55035"/>
                    <a:pt x="180976" y="54521"/>
                    <a:pt x="182975" y="54521"/>
                  </a:cubicBezTo>
                  <a:cubicBezTo>
                    <a:pt x="187044" y="54521"/>
                    <a:pt x="191004" y="56629"/>
                    <a:pt x="193168" y="60406"/>
                  </a:cubicBezTo>
                  <a:lnTo>
                    <a:pt x="199456" y="71277"/>
                  </a:lnTo>
                  <a:cubicBezTo>
                    <a:pt x="202682" y="76887"/>
                    <a:pt x="200757" y="84092"/>
                    <a:pt x="195129" y="87337"/>
                  </a:cubicBezTo>
                  <a:close/>
                </a:path>
              </a:pathLst>
            </a:custGeom>
            <a:grpFill/>
            <a:ln w="4667" cap="flat">
              <a:noFill/>
              <a:prstDash val="solid"/>
              <a:miter/>
            </a:ln>
          </p:spPr>
          <p:txBody>
            <a:bodyPr rtlCol="0" anchor="ctr"/>
            <a:lstStyle/>
            <a:p>
              <a:endParaRPr lang="en-US"/>
            </a:p>
          </p:txBody>
        </p:sp>
      </p:grpSp>
      <p:grpSp>
        <p:nvGrpSpPr>
          <p:cNvPr id="38" name="Graphic 15">
            <a:extLst>
              <a:ext uri="{FF2B5EF4-FFF2-40B4-BE49-F238E27FC236}">
                <a16:creationId xmlns:a16="http://schemas.microsoft.com/office/drawing/2014/main" id="{A40D478A-CD58-5843-04F0-B7A7D1554571}"/>
              </a:ext>
            </a:extLst>
          </p:cNvPr>
          <p:cNvGrpSpPr/>
          <p:nvPr/>
        </p:nvGrpSpPr>
        <p:grpSpPr>
          <a:xfrm>
            <a:off x="1162606" y="5282522"/>
            <a:ext cx="351992" cy="410662"/>
            <a:chOff x="1256648" y="5410112"/>
            <a:chExt cx="351992" cy="410662"/>
          </a:xfrm>
          <a:solidFill>
            <a:srgbClr val="1F0D52"/>
          </a:solidFill>
        </p:grpSpPr>
        <p:sp>
          <p:nvSpPr>
            <p:cNvPr id="39" name="Freeform 38">
              <a:extLst>
                <a:ext uri="{FF2B5EF4-FFF2-40B4-BE49-F238E27FC236}">
                  <a16:creationId xmlns:a16="http://schemas.microsoft.com/office/drawing/2014/main" id="{B0E0C846-DB42-5201-3943-BA11C2442A48}"/>
                </a:ext>
              </a:extLst>
            </p:cNvPr>
            <p:cNvSpPr/>
            <p:nvPr/>
          </p:nvSpPr>
          <p:spPr>
            <a:xfrm>
              <a:off x="1314454" y="5696227"/>
              <a:ext cx="176857" cy="78746"/>
            </a:xfrm>
            <a:custGeom>
              <a:avLst/>
              <a:gdLst>
                <a:gd name="connsiteX0" fmla="*/ 40259 w 176857"/>
                <a:gd name="connsiteY0" fmla="*/ 484 h 78746"/>
                <a:gd name="connsiteX1" fmla="*/ 0 w 176857"/>
                <a:gd name="connsiteY1" fmla="*/ 5580 h 78746"/>
                <a:gd name="connsiteX2" fmla="*/ 1833 w 176857"/>
                <a:gd name="connsiteY2" fmla="*/ 20081 h 78746"/>
                <a:gd name="connsiteX3" fmla="*/ 42092 w 176857"/>
                <a:gd name="connsiteY3" fmla="*/ 14985 h 78746"/>
                <a:gd name="connsiteX4" fmla="*/ 71975 w 176857"/>
                <a:gd name="connsiteY4" fmla="*/ 21053 h 78746"/>
                <a:gd name="connsiteX5" fmla="*/ 108879 w 176857"/>
                <a:gd name="connsiteY5" fmla="*/ 42154 h 78746"/>
                <a:gd name="connsiteX6" fmla="*/ 152932 w 176857"/>
                <a:gd name="connsiteY6" fmla="*/ 42154 h 78746"/>
                <a:gd name="connsiteX7" fmla="*/ 162135 w 176857"/>
                <a:gd name="connsiteY7" fmla="*/ 51468 h 78746"/>
                <a:gd name="connsiteX8" fmla="*/ 162135 w 176857"/>
                <a:gd name="connsiteY8" fmla="*/ 54822 h 78746"/>
                <a:gd name="connsiteX9" fmla="*/ 152932 w 176857"/>
                <a:gd name="connsiteY9" fmla="*/ 64136 h 78746"/>
                <a:gd name="connsiteX10" fmla="*/ 88861 w 176857"/>
                <a:gd name="connsiteY10" fmla="*/ 64136 h 78746"/>
                <a:gd name="connsiteX11" fmla="*/ 88861 w 176857"/>
                <a:gd name="connsiteY11" fmla="*/ 78747 h 78746"/>
                <a:gd name="connsiteX12" fmla="*/ 152932 w 176857"/>
                <a:gd name="connsiteY12" fmla="*/ 78747 h 78746"/>
                <a:gd name="connsiteX13" fmla="*/ 176857 w 176857"/>
                <a:gd name="connsiteY13" fmla="*/ 54822 h 78746"/>
                <a:gd name="connsiteX14" fmla="*/ 176857 w 176857"/>
                <a:gd name="connsiteY14" fmla="*/ 51468 h 78746"/>
                <a:gd name="connsiteX15" fmla="*/ 152932 w 176857"/>
                <a:gd name="connsiteY15" fmla="*/ 27433 h 78746"/>
                <a:gd name="connsiteX16" fmla="*/ 112783 w 176857"/>
                <a:gd name="connsiteY16" fmla="*/ 27433 h 78746"/>
                <a:gd name="connsiteX17" fmla="*/ 79235 w 176857"/>
                <a:gd name="connsiteY17" fmla="*/ 8276 h 78746"/>
                <a:gd name="connsiteX18" fmla="*/ 40277 w 176857"/>
                <a:gd name="connsiteY18" fmla="*/ 484 h 78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6857" h="78746">
                  <a:moveTo>
                    <a:pt x="40259" y="484"/>
                  </a:moveTo>
                  <a:lnTo>
                    <a:pt x="0" y="5580"/>
                  </a:lnTo>
                  <a:lnTo>
                    <a:pt x="1833" y="20081"/>
                  </a:lnTo>
                  <a:lnTo>
                    <a:pt x="42092" y="14985"/>
                  </a:lnTo>
                  <a:cubicBezTo>
                    <a:pt x="52413" y="13702"/>
                    <a:pt x="62936" y="15883"/>
                    <a:pt x="71975" y="21053"/>
                  </a:cubicBezTo>
                  <a:lnTo>
                    <a:pt x="108879" y="42154"/>
                  </a:lnTo>
                  <a:lnTo>
                    <a:pt x="152932" y="42154"/>
                  </a:lnTo>
                  <a:cubicBezTo>
                    <a:pt x="158157" y="42154"/>
                    <a:pt x="162135" y="46243"/>
                    <a:pt x="162135" y="51468"/>
                  </a:cubicBezTo>
                  <a:lnTo>
                    <a:pt x="162135" y="54822"/>
                  </a:lnTo>
                  <a:cubicBezTo>
                    <a:pt x="162135" y="60047"/>
                    <a:pt x="158157" y="64136"/>
                    <a:pt x="152932" y="64136"/>
                  </a:cubicBezTo>
                  <a:lnTo>
                    <a:pt x="88861" y="64136"/>
                  </a:lnTo>
                  <a:lnTo>
                    <a:pt x="88861" y="78747"/>
                  </a:lnTo>
                  <a:lnTo>
                    <a:pt x="152932" y="78747"/>
                  </a:lnTo>
                  <a:cubicBezTo>
                    <a:pt x="166077" y="78747"/>
                    <a:pt x="176857" y="67967"/>
                    <a:pt x="176857" y="54822"/>
                  </a:cubicBezTo>
                  <a:lnTo>
                    <a:pt x="176857" y="51468"/>
                  </a:lnTo>
                  <a:cubicBezTo>
                    <a:pt x="176857" y="38323"/>
                    <a:pt x="166077" y="27433"/>
                    <a:pt x="152932" y="27433"/>
                  </a:cubicBezTo>
                  <a:lnTo>
                    <a:pt x="112783" y="27433"/>
                  </a:lnTo>
                  <a:lnTo>
                    <a:pt x="79235" y="8276"/>
                  </a:lnTo>
                  <a:cubicBezTo>
                    <a:pt x="67447" y="1547"/>
                    <a:pt x="53734" y="-1202"/>
                    <a:pt x="40277" y="484"/>
                  </a:cubicBezTo>
                  <a:close/>
                </a:path>
              </a:pathLst>
            </a:custGeom>
            <a:grpFill/>
            <a:ln w="4667" cap="flat">
              <a:noFill/>
              <a:prstDash val="solid"/>
              <a:miter/>
            </a:ln>
          </p:spPr>
          <p:txBody>
            <a:bodyPr rtlCol="0" anchor="ctr"/>
            <a:lstStyle/>
            <a:p>
              <a:endParaRPr lang="en-US"/>
            </a:p>
          </p:txBody>
        </p:sp>
        <p:sp>
          <p:nvSpPr>
            <p:cNvPr id="40" name="Freeform 39">
              <a:extLst>
                <a:ext uri="{FF2B5EF4-FFF2-40B4-BE49-F238E27FC236}">
                  <a16:creationId xmlns:a16="http://schemas.microsoft.com/office/drawing/2014/main" id="{45E7149A-39E6-956A-96B3-3B03516391D8}"/>
                </a:ext>
              </a:extLst>
            </p:cNvPr>
            <p:cNvSpPr/>
            <p:nvPr/>
          </p:nvSpPr>
          <p:spPr>
            <a:xfrm>
              <a:off x="1307958" y="5728182"/>
              <a:ext cx="265297" cy="92592"/>
            </a:xfrm>
            <a:custGeom>
              <a:avLst/>
              <a:gdLst>
                <a:gd name="connsiteX0" fmla="*/ 232390 w 265297"/>
                <a:gd name="connsiteY0" fmla="*/ 1766 h 92592"/>
                <a:gd name="connsiteX1" fmla="*/ 173284 w 265297"/>
                <a:gd name="connsiteY1" fmla="*/ 25360 h 92592"/>
                <a:gd name="connsiteX2" fmla="*/ 169178 w 265297"/>
                <a:gd name="connsiteY2" fmla="*/ 34875 h 92592"/>
                <a:gd name="connsiteX3" fmla="*/ 178692 w 265297"/>
                <a:gd name="connsiteY3" fmla="*/ 39000 h 92592"/>
                <a:gd name="connsiteX4" fmla="*/ 237798 w 265297"/>
                <a:gd name="connsiteY4" fmla="*/ 15295 h 92592"/>
                <a:gd name="connsiteX5" fmla="*/ 249605 w 265297"/>
                <a:gd name="connsiteY5" fmla="*/ 19842 h 92592"/>
                <a:gd name="connsiteX6" fmla="*/ 245168 w 265297"/>
                <a:gd name="connsiteY6" fmla="*/ 32510 h 92592"/>
                <a:gd name="connsiteX7" fmla="*/ 163131 w 265297"/>
                <a:gd name="connsiteY7" fmla="*/ 68992 h 92592"/>
                <a:gd name="connsiteX8" fmla="*/ 97426 w 265297"/>
                <a:gd name="connsiteY8" fmla="*/ 75170 h 92592"/>
                <a:gd name="connsiteX9" fmla="*/ 9100 w 265297"/>
                <a:gd name="connsiteY9" fmla="*/ 54381 h 92592"/>
                <a:gd name="connsiteX10" fmla="*/ 9081 w 265297"/>
                <a:gd name="connsiteY10" fmla="*/ 54362 h 92592"/>
                <a:gd name="connsiteX11" fmla="*/ 3508 w 265297"/>
                <a:gd name="connsiteY11" fmla="*/ 55242 h 92592"/>
                <a:gd name="connsiteX12" fmla="*/ 190 w 265297"/>
                <a:gd name="connsiteY12" fmla="*/ 59807 h 92592"/>
                <a:gd name="connsiteX13" fmla="*/ 1125 w 265297"/>
                <a:gd name="connsiteY13" fmla="*/ 65398 h 92592"/>
                <a:gd name="connsiteX14" fmla="*/ 5726 w 265297"/>
                <a:gd name="connsiteY14" fmla="*/ 68662 h 92592"/>
                <a:gd name="connsiteX15" fmla="*/ 94052 w 265297"/>
                <a:gd name="connsiteY15" fmla="*/ 89451 h 92592"/>
                <a:gd name="connsiteX16" fmla="*/ 169069 w 265297"/>
                <a:gd name="connsiteY16" fmla="*/ 82411 h 92592"/>
                <a:gd name="connsiteX17" fmla="*/ 251106 w 265297"/>
                <a:gd name="connsiteY17" fmla="*/ 45929 h 92592"/>
                <a:gd name="connsiteX18" fmla="*/ 262802 w 265297"/>
                <a:gd name="connsiteY18" fmla="*/ 13352 h 92592"/>
                <a:gd name="connsiteX19" fmla="*/ 262802 w 265297"/>
                <a:gd name="connsiteY19" fmla="*/ 13333 h 92592"/>
                <a:gd name="connsiteX20" fmla="*/ 262693 w 265297"/>
                <a:gd name="connsiteY20" fmla="*/ 13187 h 92592"/>
                <a:gd name="connsiteX21" fmla="*/ 232388 w 265297"/>
                <a:gd name="connsiteY21" fmla="*/ 1711 h 92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5297" h="92592">
                  <a:moveTo>
                    <a:pt x="232390" y="1766"/>
                  </a:moveTo>
                  <a:lnTo>
                    <a:pt x="173284" y="25360"/>
                  </a:lnTo>
                  <a:cubicBezTo>
                    <a:pt x="169507" y="26845"/>
                    <a:pt x="167674" y="31117"/>
                    <a:pt x="169178" y="34875"/>
                  </a:cubicBezTo>
                  <a:cubicBezTo>
                    <a:pt x="170662" y="38651"/>
                    <a:pt x="174934" y="40484"/>
                    <a:pt x="178692" y="39000"/>
                  </a:cubicBezTo>
                  <a:lnTo>
                    <a:pt x="237798" y="15295"/>
                  </a:lnTo>
                  <a:cubicBezTo>
                    <a:pt x="242345" y="13480"/>
                    <a:pt x="247405" y="15460"/>
                    <a:pt x="249605" y="19842"/>
                  </a:cubicBezTo>
                  <a:cubicBezTo>
                    <a:pt x="252024" y="24663"/>
                    <a:pt x="250100" y="30310"/>
                    <a:pt x="245168" y="32510"/>
                  </a:cubicBezTo>
                  <a:lnTo>
                    <a:pt x="163131" y="68992"/>
                  </a:lnTo>
                  <a:cubicBezTo>
                    <a:pt x="142470" y="78177"/>
                    <a:pt x="119425" y="80340"/>
                    <a:pt x="97426" y="75170"/>
                  </a:cubicBezTo>
                  <a:lnTo>
                    <a:pt x="9100" y="54381"/>
                  </a:lnTo>
                  <a:lnTo>
                    <a:pt x="9081" y="54362"/>
                  </a:lnTo>
                  <a:cubicBezTo>
                    <a:pt x="7193" y="53904"/>
                    <a:pt x="5177" y="54215"/>
                    <a:pt x="3508" y="55242"/>
                  </a:cubicBezTo>
                  <a:cubicBezTo>
                    <a:pt x="1840" y="56250"/>
                    <a:pt x="648" y="57900"/>
                    <a:pt x="190" y="59807"/>
                  </a:cubicBezTo>
                  <a:cubicBezTo>
                    <a:pt x="-250" y="61714"/>
                    <a:pt x="80" y="63730"/>
                    <a:pt x="1125" y="65398"/>
                  </a:cubicBezTo>
                  <a:cubicBezTo>
                    <a:pt x="2170" y="67048"/>
                    <a:pt x="3820" y="68222"/>
                    <a:pt x="5726" y="68662"/>
                  </a:cubicBezTo>
                  <a:lnTo>
                    <a:pt x="94052" y="89451"/>
                  </a:lnTo>
                  <a:cubicBezTo>
                    <a:pt x="119169" y="95354"/>
                    <a:pt x="145476" y="92898"/>
                    <a:pt x="169069" y="82411"/>
                  </a:cubicBezTo>
                  <a:lnTo>
                    <a:pt x="251106" y="45929"/>
                  </a:lnTo>
                  <a:cubicBezTo>
                    <a:pt x="263499" y="40429"/>
                    <a:pt x="268852" y="25469"/>
                    <a:pt x="262802" y="13352"/>
                  </a:cubicBezTo>
                  <a:lnTo>
                    <a:pt x="262802" y="13333"/>
                  </a:lnTo>
                  <a:cubicBezTo>
                    <a:pt x="262766" y="13297"/>
                    <a:pt x="262729" y="13242"/>
                    <a:pt x="262693" y="13187"/>
                  </a:cubicBezTo>
                  <a:cubicBezTo>
                    <a:pt x="257156" y="2077"/>
                    <a:pt x="243901" y="-2891"/>
                    <a:pt x="232388" y="1711"/>
                  </a:cubicBezTo>
                  <a:close/>
                </a:path>
              </a:pathLst>
            </a:custGeom>
            <a:grpFill/>
            <a:ln w="4667" cap="flat">
              <a:noFill/>
              <a:prstDash val="solid"/>
              <a:miter/>
            </a:ln>
          </p:spPr>
          <p:txBody>
            <a:bodyPr rtlCol="0" anchor="ctr"/>
            <a:lstStyle/>
            <a:p>
              <a:endParaRPr lang="en-US"/>
            </a:p>
          </p:txBody>
        </p:sp>
        <p:sp>
          <p:nvSpPr>
            <p:cNvPr id="41" name="Freeform 40">
              <a:extLst>
                <a:ext uri="{FF2B5EF4-FFF2-40B4-BE49-F238E27FC236}">
                  <a16:creationId xmlns:a16="http://schemas.microsoft.com/office/drawing/2014/main" id="{A821D3A6-DD32-BC94-A628-610A7AC281B8}"/>
                </a:ext>
              </a:extLst>
            </p:cNvPr>
            <p:cNvSpPr/>
            <p:nvPr/>
          </p:nvSpPr>
          <p:spPr>
            <a:xfrm>
              <a:off x="1256648" y="5687071"/>
              <a:ext cx="66019" cy="131960"/>
            </a:xfrm>
            <a:custGeom>
              <a:avLst/>
              <a:gdLst>
                <a:gd name="connsiteX0" fmla="*/ 6600 w 66019"/>
                <a:gd name="connsiteY0" fmla="*/ 0 h 131960"/>
                <a:gd name="connsiteX1" fmla="*/ 0 w 66019"/>
                <a:gd name="connsiteY1" fmla="*/ 7260 h 131960"/>
                <a:gd name="connsiteX2" fmla="*/ 0 w 66019"/>
                <a:gd name="connsiteY2" fmla="*/ 124609 h 131960"/>
                <a:gd name="connsiteX3" fmla="*/ 2145 w 66019"/>
                <a:gd name="connsiteY3" fmla="*/ 129816 h 131960"/>
                <a:gd name="connsiteX4" fmla="*/ 7351 w 66019"/>
                <a:gd name="connsiteY4" fmla="*/ 131960 h 131960"/>
                <a:gd name="connsiteX5" fmla="*/ 58667 w 66019"/>
                <a:gd name="connsiteY5" fmla="*/ 131960 h 131960"/>
                <a:gd name="connsiteX6" fmla="*/ 63874 w 66019"/>
                <a:gd name="connsiteY6" fmla="*/ 129816 h 131960"/>
                <a:gd name="connsiteX7" fmla="*/ 66019 w 66019"/>
                <a:gd name="connsiteY7" fmla="*/ 124609 h 131960"/>
                <a:gd name="connsiteX8" fmla="*/ 66019 w 66019"/>
                <a:gd name="connsiteY8" fmla="*/ 7260 h 131960"/>
                <a:gd name="connsiteX9" fmla="*/ 58667 w 66019"/>
                <a:gd name="connsiteY9" fmla="*/ 0 h 131960"/>
                <a:gd name="connsiteX10" fmla="*/ 7352 w 66019"/>
                <a:gd name="connsiteY10" fmla="*/ 0 h 131960"/>
                <a:gd name="connsiteX11" fmla="*/ 6600 w 66019"/>
                <a:gd name="connsiteY11" fmla="*/ 0 h 131960"/>
                <a:gd name="connsiteX12" fmla="*/ 14721 w 66019"/>
                <a:gd name="connsiteY12" fmla="*/ 14611 h 131960"/>
                <a:gd name="connsiteX13" fmla="*/ 51405 w 66019"/>
                <a:gd name="connsiteY13" fmla="*/ 14611 h 131960"/>
                <a:gd name="connsiteX14" fmla="*/ 51405 w 66019"/>
                <a:gd name="connsiteY14" fmla="*/ 117238 h 131960"/>
                <a:gd name="connsiteX15" fmla="*/ 14721 w 66019"/>
                <a:gd name="connsiteY15" fmla="*/ 117238 h 13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019" h="131960">
                  <a:moveTo>
                    <a:pt x="6600" y="0"/>
                  </a:moveTo>
                  <a:cubicBezTo>
                    <a:pt x="2878" y="385"/>
                    <a:pt x="18" y="3502"/>
                    <a:pt x="0" y="7260"/>
                  </a:cubicBezTo>
                  <a:lnTo>
                    <a:pt x="0" y="124609"/>
                  </a:lnTo>
                  <a:cubicBezTo>
                    <a:pt x="0" y="126552"/>
                    <a:pt x="770" y="128440"/>
                    <a:pt x="2145" y="129816"/>
                  </a:cubicBezTo>
                  <a:cubicBezTo>
                    <a:pt x="3538" y="131191"/>
                    <a:pt x="5408" y="131979"/>
                    <a:pt x="7351" y="131960"/>
                  </a:cubicBezTo>
                  <a:lnTo>
                    <a:pt x="58667" y="131960"/>
                  </a:lnTo>
                  <a:cubicBezTo>
                    <a:pt x="60629" y="131979"/>
                    <a:pt x="62499" y="131191"/>
                    <a:pt x="63874" y="129816"/>
                  </a:cubicBezTo>
                  <a:cubicBezTo>
                    <a:pt x="65267" y="128440"/>
                    <a:pt x="66037" y="126552"/>
                    <a:pt x="66019" y="124609"/>
                  </a:cubicBezTo>
                  <a:lnTo>
                    <a:pt x="66019" y="7260"/>
                  </a:lnTo>
                  <a:cubicBezTo>
                    <a:pt x="65982" y="3227"/>
                    <a:pt x="62700" y="0"/>
                    <a:pt x="58667" y="0"/>
                  </a:cubicBezTo>
                  <a:lnTo>
                    <a:pt x="7352" y="0"/>
                  </a:lnTo>
                  <a:lnTo>
                    <a:pt x="6600" y="0"/>
                  </a:lnTo>
                  <a:close/>
                  <a:moveTo>
                    <a:pt x="14721" y="14611"/>
                  </a:moveTo>
                  <a:lnTo>
                    <a:pt x="51405" y="14611"/>
                  </a:lnTo>
                  <a:lnTo>
                    <a:pt x="51405" y="117238"/>
                  </a:lnTo>
                  <a:lnTo>
                    <a:pt x="14721" y="117238"/>
                  </a:lnTo>
                  <a:close/>
                </a:path>
              </a:pathLst>
            </a:custGeom>
            <a:grpFill/>
            <a:ln w="4667" cap="flat">
              <a:noFill/>
              <a:prstDash val="solid"/>
              <a:miter/>
            </a:ln>
          </p:spPr>
          <p:txBody>
            <a:bodyPr rtlCol="0" anchor="ctr"/>
            <a:lstStyle/>
            <a:p>
              <a:endParaRPr lang="en-US"/>
            </a:p>
          </p:txBody>
        </p:sp>
        <p:sp>
          <p:nvSpPr>
            <p:cNvPr id="42" name="Freeform 41">
              <a:extLst>
                <a:ext uri="{FF2B5EF4-FFF2-40B4-BE49-F238E27FC236}">
                  <a16:creationId xmlns:a16="http://schemas.microsoft.com/office/drawing/2014/main" id="{0E39F823-E6DE-40AD-CF09-89DE551035BE}"/>
                </a:ext>
              </a:extLst>
            </p:cNvPr>
            <p:cNvSpPr/>
            <p:nvPr/>
          </p:nvSpPr>
          <p:spPr>
            <a:xfrm>
              <a:off x="1373977" y="5455912"/>
              <a:ext cx="176857" cy="78746"/>
            </a:xfrm>
            <a:custGeom>
              <a:avLst/>
              <a:gdLst>
                <a:gd name="connsiteX0" fmla="*/ 136598 w 176857"/>
                <a:gd name="connsiteY0" fmla="*/ 78263 h 78746"/>
                <a:gd name="connsiteX1" fmla="*/ 176857 w 176857"/>
                <a:gd name="connsiteY1" fmla="*/ 73167 h 78746"/>
                <a:gd name="connsiteX2" fmla="*/ 175024 w 176857"/>
                <a:gd name="connsiteY2" fmla="*/ 58666 h 78746"/>
                <a:gd name="connsiteX3" fmla="*/ 134765 w 176857"/>
                <a:gd name="connsiteY3" fmla="*/ 63762 h 78746"/>
                <a:gd name="connsiteX4" fmla="*/ 104882 w 176857"/>
                <a:gd name="connsiteY4" fmla="*/ 57694 h 78746"/>
                <a:gd name="connsiteX5" fmla="*/ 67978 w 176857"/>
                <a:gd name="connsiteY5" fmla="*/ 36592 h 78746"/>
                <a:gd name="connsiteX6" fmla="*/ 23925 w 176857"/>
                <a:gd name="connsiteY6" fmla="*/ 36592 h 78746"/>
                <a:gd name="connsiteX7" fmla="*/ 14722 w 176857"/>
                <a:gd name="connsiteY7" fmla="*/ 27279 h 78746"/>
                <a:gd name="connsiteX8" fmla="*/ 14722 w 176857"/>
                <a:gd name="connsiteY8" fmla="*/ 23925 h 78746"/>
                <a:gd name="connsiteX9" fmla="*/ 23925 w 176857"/>
                <a:gd name="connsiteY9" fmla="*/ 14611 h 78746"/>
                <a:gd name="connsiteX10" fmla="*/ 87996 w 176857"/>
                <a:gd name="connsiteY10" fmla="*/ 14611 h 78746"/>
                <a:gd name="connsiteX11" fmla="*/ 87996 w 176857"/>
                <a:gd name="connsiteY11" fmla="*/ 0 h 78746"/>
                <a:gd name="connsiteX12" fmla="*/ 23925 w 176857"/>
                <a:gd name="connsiteY12" fmla="*/ 0 h 78746"/>
                <a:gd name="connsiteX13" fmla="*/ 0 w 176857"/>
                <a:gd name="connsiteY13" fmla="*/ 23925 h 78746"/>
                <a:gd name="connsiteX14" fmla="*/ 0 w 176857"/>
                <a:gd name="connsiteY14" fmla="*/ 27279 h 78746"/>
                <a:gd name="connsiteX15" fmla="*/ 23925 w 176857"/>
                <a:gd name="connsiteY15" fmla="*/ 51314 h 78746"/>
                <a:gd name="connsiteX16" fmla="*/ 64074 w 176857"/>
                <a:gd name="connsiteY16" fmla="*/ 51314 h 78746"/>
                <a:gd name="connsiteX17" fmla="*/ 97623 w 176857"/>
                <a:gd name="connsiteY17" fmla="*/ 70471 h 78746"/>
                <a:gd name="connsiteX18" fmla="*/ 136580 w 176857"/>
                <a:gd name="connsiteY18" fmla="*/ 78263 h 78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6857" h="78746">
                  <a:moveTo>
                    <a:pt x="136598" y="78263"/>
                  </a:moveTo>
                  <a:lnTo>
                    <a:pt x="176857" y="73167"/>
                  </a:lnTo>
                  <a:lnTo>
                    <a:pt x="175024" y="58666"/>
                  </a:lnTo>
                  <a:lnTo>
                    <a:pt x="134765" y="63762"/>
                  </a:lnTo>
                  <a:cubicBezTo>
                    <a:pt x="124444" y="65045"/>
                    <a:pt x="113921" y="62864"/>
                    <a:pt x="104882" y="57694"/>
                  </a:cubicBezTo>
                  <a:lnTo>
                    <a:pt x="67978" y="36592"/>
                  </a:lnTo>
                  <a:lnTo>
                    <a:pt x="23925" y="36592"/>
                  </a:lnTo>
                  <a:cubicBezTo>
                    <a:pt x="18700" y="36592"/>
                    <a:pt x="14722" y="32504"/>
                    <a:pt x="14722" y="27279"/>
                  </a:cubicBezTo>
                  <a:lnTo>
                    <a:pt x="14722" y="23925"/>
                  </a:lnTo>
                  <a:cubicBezTo>
                    <a:pt x="14722" y="18700"/>
                    <a:pt x="18700" y="14611"/>
                    <a:pt x="23925" y="14611"/>
                  </a:cubicBezTo>
                  <a:lnTo>
                    <a:pt x="87996" y="14611"/>
                  </a:lnTo>
                  <a:lnTo>
                    <a:pt x="87996" y="0"/>
                  </a:lnTo>
                  <a:lnTo>
                    <a:pt x="23925" y="0"/>
                  </a:lnTo>
                  <a:cubicBezTo>
                    <a:pt x="10780" y="0"/>
                    <a:pt x="0" y="10780"/>
                    <a:pt x="0" y="23925"/>
                  </a:cubicBezTo>
                  <a:lnTo>
                    <a:pt x="0" y="27279"/>
                  </a:lnTo>
                  <a:cubicBezTo>
                    <a:pt x="0" y="40424"/>
                    <a:pt x="10780" y="51314"/>
                    <a:pt x="23925" y="51314"/>
                  </a:cubicBezTo>
                  <a:lnTo>
                    <a:pt x="64074" y="51314"/>
                  </a:lnTo>
                  <a:lnTo>
                    <a:pt x="97623" y="70471"/>
                  </a:lnTo>
                  <a:cubicBezTo>
                    <a:pt x="109410" y="77200"/>
                    <a:pt x="123124" y="79949"/>
                    <a:pt x="136580" y="78263"/>
                  </a:cubicBezTo>
                  <a:close/>
                </a:path>
              </a:pathLst>
            </a:custGeom>
            <a:grpFill/>
            <a:ln w="4667" cap="flat">
              <a:noFill/>
              <a:prstDash val="solid"/>
              <a:miter/>
            </a:ln>
          </p:spPr>
          <p:txBody>
            <a:bodyPr rtlCol="0" anchor="ctr"/>
            <a:lstStyle/>
            <a:p>
              <a:endParaRPr lang="en-US"/>
            </a:p>
          </p:txBody>
        </p:sp>
        <p:sp>
          <p:nvSpPr>
            <p:cNvPr id="43" name="Freeform 42">
              <a:extLst>
                <a:ext uri="{FF2B5EF4-FFF2-40B4-BE49-F238E27FC236}">
                  <a16:creationId xmlns:a16="http://schemas.microsoft.com/office/drawing/2014/main" id="{4FDC9414-9D3A-8ABB-7873-5D98C43A2564}"/>
                </a:ext>
              </a:extLst>
            </p:cNvPr>
            <p:cNvSpPr/>
            <p:nvPr/>
          </p:nvSpPr>
          <p:spPr>
            <a:xfrm>
              <a:off x="1292032" y="5410112"/>
              <a:ext cx="265298" cy="92573"/>
            </a:xfrm>
            <a:custGeom>
              <a:avLst/>
              <a:gdLst>
                <a:gd name="connsiteX0" fmla="*/ 32908 w 265298"/>
                <a:gd name="connsiteY0" fmla="*/ 90826 h 92573"/>
                <a:gd name="connsiteX1" fmla="*/ 92014 w 265298"/>
                <a:gd name="connsiteY1" fmla="*/ 67232 h 92573"/>
                <a:gd name="connsiteX2" fmla="*/ 96048 w 265298"/>
                <a:gd name="connsiteY2" fmla="*/ 57736 h 92573"/>
                <a:gd name="connsiteX3" fmla="*/ 86606 w 265298"/>
                <a:gd name="connsiteY3" fmla="*/ 53593 h 92573"/>
                <a:gd name="connsiteX4" fmla="*/ 27500 w 265298"/>
                <a:gd name="connsiteY4" fmla="*/ 77297 h 92573"/>
                <a:gd name="connsiteX5" fmla="*/ 15694 w 265298"/>
                <a:gd name="connsiteY5" fmla="*/ 72750 h 92573"/>
                <a:gd name="connsiteX6" fmla="*/ 20130 w 265298"/>
                <a:gd name="connsiteY6" fmla="*/ 60082 h 92573"/>
                <a:gd name="connsiteX7" fmla="*/ 102168 w 265298"/>
                <a:gd name="connsiteY7" fmla="*/ 23600 h 92573"/>
                <a:gd name="connsiteX8" fmla="*/ 167872 w 265298"/>
                <a:gd name="connsiteY8" fmla="*/ 17422 h 92573"/>
                <a:gd name="connsiteX9" fmla="*/ 256199 w 265298"/>
                <a:gd name="connsiteY9" fmla="*/ 38212 h 92573"/>
                <a:gd name="connsiteX10" fmla="*/ 256217 w 265298"/>
                <a:gd name="connsiteY10" fmla="*/ 38212 h 92573"/>
                <a:gd name="connsiteX11" fmla="*/ 261790 w 265298"/>
                <a:gd name="connsiteY11" fmla="*/ 37350 h 92573"/>
                <a:gd name="connsiteX12" fmla="*/ 265108 w 265298"/>
                <a:gd name="connsiteY12" fmla="*/ 32767 h 92573"/>
                <a:gd name="connsiteX13" fmla="*/ 264173 w 265298"/>
                <a:gd name="connsiteY13" fmla="*/ 27194 h 92573"/>
                <a:gd name="connsiteX14" fmla="*/ 259572 w 265298"/>
                <a:gd name="connsiteY14" fmla="*/ 23931 h 92573"/>
                <a:gd name="connsiteX15" fmla="*/ 171246 w 265298"/>
                <a:gd name="connsiteY15" fmla="*/ 3141 h 92573"/>
                <a:gd name="connsiteX16" fmla="*/ 96229 w 265298"/>
                <a:gd name="connsiteY16" fmla="*/ 10181 h 92573"/>
                <a:gd name="connsiteX17" fmla="*/ 14192 w 265298"/>
                <a:gd name="connsiteY17" fmla="*/ 46663 h 92573"/>
                <a:gd name="connsiteX18" fmla="*/ 2495 w 265298"/>
                <a:gd name="connsiteY18" fmla="*/ 79241 h 92573"/>
                <a:gd name="connsiteX19" fmla="*/ 2606 w 265298"/>
                <a:gd name="connsiteY19" fmla="*/ 79387 h 92573"/>
                <a:gd name="connsiteX20" fmla="*/ 32910 w 265298"/>
                <a:gd name="connsiteY20" fmla="*/ 90863 h 92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65298" h="92573">
                  <a:moveTo>
                    <a:pt x="32908" y="90826"/>
                  </a:moveTo>
                  <a:lnTo>
                    <a:pt x="92014" y="67232"/>
                  </a:lnTo>
                  <a:cubicBezTo>
                    <a:pt x="95736" y="65711"/>
                    <a:pt x="97533" y="61475"/>
                    <a:pt x="96048" y="57736"/>
                  </a:cubicBezTo>
                  <a:cubicBezTo>
                    <a:pt x="94563" y="53996"/>
                    <a:pt x="90365" y="52144"/>
                    <a:pt x="86606" y="53593"/>
                  </a:cubicBezTo>
                  <a:lnTo>
                    <a:pt x="27500" y="77297"/>
                  </a:lnTo>
                  <a:cubicBezTo>
                    <a:pt x="22953" y="79112"/>
                    <a:pt x="17893" y="77132"/>
                    <a:pt x="15694" y="72750"/>
                  </a:cubicBezTo>
                  <a:cubicBezTo>
                    <a:pt x="13274" y="67929"/>
                    <a:pt x="15199" y="62282"/>
                    <a:pt x="20130" y="60082"/>
                  </a:cubicBezTo>
                  <a:lnTo>
                    <a:pt x="102168" y="23600"/>
                  </a:lnTo>
                  <a:cubicBezTo>
                    <a:pt x="122828" y="14416"/>
                    <a:pt x="145873" y="12252"/>
                    <a:pt x="167872" y="17422"/>
                  </a:cubicBezTo>
                  <a:lnTo>
                    <a:pt x="256199" y="38212"/>
                  </a:lnTo>
                  <a:lnTo>
                    <a:pt x="256217" y="38212"/>
                  </a:lnTo>
                  <a:cubicBezTo>
                    <a:pt x="258105" y="38688"/>
                    <a:pt x="260122" y="38377"/>
                    <a:pt x="261790" y="37350"/>
                  </a:cubicBezTo>
                  <a:cubicBezTo>
                    <a:pt x="263459" y="36324"/>
                    <a:pt x="264650" y="34673"/>
                    <a:pt x="265108" y="32767"/>
                  </a:cubicBezTo>
                  <a:cubicBezTo>
                    <a:pt x="265549" y="30860"/>
                    <a:pt x="265219" y="28862"/>
                    <a:pt x="264173" y="27194"/>
                  </a:cubicBezTo>
                  <a:cubicBezTo>
                    <a:pt x="263128" y="25525"/>
                    <a:pt x="261479" y="24352"/>
                    <a:pt x="259572" y="23931"/>
                  </a:cubicBezTo>
                  <a:lnTo>
                    <a:pt x="171246" y="3141"/>
                  </a:lnTo>
                  <a:cubicBezTo>
                    <a:pt x="146129" y="-2762"/>
                    <a:pt x="119822" y="-306"/>
                    <a:pt x="96229" y="10181"/>
                  </a:cubicBezTo>
                  <a:lnTo>
                    <a:pt x="14192" y="46663"/>
                  </a:lnTo>
                  <a:cubicBezTo>
                    <a:pt x="1799" y="52163"/>
                    <a:pt x="-3554" y="67123"/>
                    <a:pt x="2495" y="79241"/>
                  </a:cubicBezTo>
                  <a:cubicBezTo>
                    <a:pt x="2532" y="79295"/>
                    <a:pt x="2569" y="79350"/>
                    <a:pt x="2606" y="79387"/>
                  </a:cubicBezTo>
                  <a:cubicBezTo>
                    <a:pt x="8142" y="90497"/>
                    <a:pt x="21397" y="95465"/>
                    <a:pt x="32910" y="90863"/>
                  </a:cubicBezTo>
                  <a:close/>
                </a:path>
              </a:pathLst>
            </a:custGeom>
            <a:grpFill/>
            <a:ln w="4667" cap="flat">
              <a:noFill/>
              <a:prstDash val="solid"/>
              <a:miter/>
            </a:ln>
          </p:spPr>
          <p:txBody>
            <a:bodyPr rtlCol="0" anchor="ctr"/>
            <a:lstStyle/>
            <a:p>
              <a:endParaRPr lang="en-US"/>
            </a:p>
          </p:txBody>
        </p:sp>
        <p:sp>
          <p:nvSpPr>
            <p:cNvPr id="44" name="Freeform 43">
              <a:extLst>
                <a:ext uri="{FF2B5EF4-FFF2-40B4-BE49-F238E27FC236}">
                  <a16:creationId xmlns:a16="http://schemas.microsoft.com/office/drawing/2014/main" id="{C9C2BC41-7FB4-C327-612F-009B2A0DCA88}"/>
                </a:ext>
              </a:extLst>
            </p:cNvPr>
            <p:cNvSpPr/>
            <p:nvPr/>
          </p:nvSpPr>
          <p:spPr>
            <a:xfrm>
              <a:off x="1542621" y="5411836"/>
              <a:ext cx="66019" cy="131974"/>
            </a:xfrm>
            <a:custGeom>
              <a:avLst/>
              <a:gdLst>
                <a:gd name="connsiteX0" fmla="*/ 59420 w 66019"/>
                <a:gd name="connsiteY0" fmla="*/ 131961 h 131974"/>
                <a:gd name="connsiteX1" fmla="*/ 66019 w 66019"/>
                <a:gd name="connsiteY1" fmla="*/ 124719 h 131974"/>
                <a:gd name="connsiteX2" fmla="*/ 66019 w 66019"/>
                <a:gd name="connsiteY2" fmla="*/ 7370 h 131974"/>
                <a:gd name="connsiteX3" fmla="*/ 63874 w 66019"/>
                <a:gd name="connsiteY3" fmla="*/ 2163 h 131974"/>
                <a:gd name="connsiteX4" fmla="*/ 58668 w 66019"/>
                <a:gd name="connsiteY4" fmla="*/ 0 h 131974"/>
                <a:gd name="connsiteX5" fmla="*/ 7352 w 66019"/>
                <a:gd name="connsiteY5" fmla="*/ 0 h 131974"/>
                <a:gd name="connsiteX6" fmla="*/ 2146 w 66019"/>
                <a:gd name="connsiteY6" fmla="*/ 2163 h 131974"/>
                <a:gd name="connsiteX7" fmla="*/ 0 w 66019"/>
                <a:gd name="connsiteY7" fmla="*/ 7370 h 131974"/>
                <a:gd name="connsiteX8" fmla="*/ 0 w 66019"/>
                <a:gd name="connsiteY8" fmla="*/ 124719 h 131974"/>
                <a:gd name="connsiteX9" fmla="*/ 7352 w 66019"/>
                <a:gd name="connsiteY9" fmla="*/ 131961 h 131974"/>
                <a:gd name="connsiteX10" fmla="*/ 58667 w 66019"/>
                <a:gd name="connsiteY10" fmla="*/ 131961 h 131974"/>
                <a:gd name="connsiteX11" fmla="*/ 59419 w 66019"/>
                <a:gd name="connsiteY11" fmla="*/ 131961 h 131974"/>
                <a:gd name="connsiteX12" fmla="*/ 51298 w 66019"/>
                <a:gd name="connsiteY12" fmla="*/ 117349 h 131974"/>
                <a:gd name="connsiteX13" fmla="*/ 14614 w 66019"/>
                <a:gd name="connsiteY13" fmla="*/ 117349 h 131974"/>
                <a:gd name="connsiteX14" fmla="*/ 14614 w 66019"/>
                <a:gd name="connsiteY14" fmla="*/ 14723 h 131974"/>
                <a:gd name="connsiteX15" fmla="*/ 51298 w 66019"/>
                <a:gd name="connsiteY15" fmla="*/ 14723 h 131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019" h="131974">
                  <a:moveTo>
                    <a:pt x="59420" y="131961"/>
                  </a:moveTo>
                  <a:cubicBezTo>
                    <a:pt x="63141" y="131594"/>
                    <a:pt x="66001" y="128459"/>
                    <a:pt x="66019" y="124719"/>
                  </a:cubicBezTo>
                  <a:lnTo>
                    <a:pt x="66019" y="7370"/>
                  </a:lnTo>
                  <a:cubicBezTo>
                    <a:pt x="66019" y="5408"/>
                    <a:pt x="65249" y="3538"/>
                    <a:pt x="63874" y="2163"/>
                  </a:cubicBezTo>
                  <a:cubicBezTo>
                    <a:pt x="62481" y="770"/>
                    <a:pt x="60611" y="0"/>
                    <a:pt x="58668" y="0"/>
                  </a:cubicBezTo>
                  <a:lnTo>
                    <a:pt x="7352" y="0"/>
                  </a:lnTo>
                  <a:cubicBezTo>
                    <a:pt x="5390" y="0"/>
                    <a:pt x="3521" y="770"/>
                    <a:pt x="2146" y="2163"/>
                  </a:cubicBezTo>
                  <a:cubicBezTo>
                    <a:pt x="752" y="3538"/>
                    <a:pt x="-18" y="5408"/>
                    <a:pt x="0" y="7370"/>
                  </a:cubicBezTo>
                  <a:lnTo>
                    <a:pt x="0" y="124719"/>
                  </a:lnTo>
                  <a:cubicBezTo>
                    <a:pt x="37" y="128734"/>
                    <a:pt x="3319" y="131979"/>
                    <a:pt x="7352" y="131961"/>
                  </a:cubicBezTo>
                  <a:lnTo>
                    <a:pt x="58667" y="131961"/>
                  </a:lnTo>
                  <a:cubicBezTo>
                    <a:pt x="58906" y="131979"/>
                    <a:pt x="59162" y="131979"/>
                    <a:pt x="59419" y="131961"/>
                  </a:cubicBezTo>
                  <a:close/>
                  <a:moveTo>
                    <a:pt x="51298" y="117349"/>
                  </a:moveTo>
                  <a:lnTo>
                    <a:pt x="14614" y="117349"/>
                  </a:lnTo>
                  <a:lnTo>
                    <a:pt x="14614" y="14723"/>
                  </a:lnTo>
                  <a:lnTo>
                    <a:pt x="51298" y="14723"/>
                  </a:lnTo>
                  <a:close/>
                </a:path>
              </a:pathLst>
            </a:custGeom>
            <a:grpFill/>
            <a:ln w="4667" cap="flat">
              <a:noFill/>
              <a:prstDash val="solid"/>
              <a:miter/>
            </a:ln>
          </p:spPr>
          <p:txBody>
            <a:bodyPr rtlCol="0" anchor="ctr"/>
            <a:lstStyle/>
            <a:p>
              <a:endParaRPr lang="en-US"/>
            </a:p>
          </p:txBody>
        </p:sp>
        <p:sp>
          <p:nvSpPr>
            <p:cNvPr id="45" name="Freeform 44">
              <a:extLst>
                <a:ext uri="{FF2B5EF4-FFF2-40B4-BE49-F238E27FC236}">
                  <a16:creationId xmlns:a16="http://schemas.microsoft.com/office/drawing/2014/main" id="{2D6F1A59-14F9-2991-B909-E95BD148E7D9}"/>
                </a:ext>
              </a:extLst>
            </p:cNvPr>
            <p:cNvSpPr/>
            <p:nvPr/>
          </p:nvSpPr>
          <p:spPr>
            <a:xfrm>
              <a:off x="1359314" y="5549461"/>
              <a:ext cx="146661" cy="132031"/>
            </a:xfrm>
            <a:custGeom>
              <a:avLst/>
              <a:gdLst>
                <a:gd name="connsiteX0" fmla="*/ 40369 w 146661"/>
                <a:gd name="connsiteY0" fmla="*/ 0 h 132031"/>
                <a:gd name="connsiteX1" fmla="*/ 0 w 146661"/>
                <a:gd name="connsiteY1" fmla="*/ 40167 h 132031"/>
                <a:gd name="connsiteX2" fmla="*/ 13090 w 146661"/>
                <a:gd name="connsiteY2" fmla="*/ 69610 h 132031"/>
                <a:gd name="connsiteX3" fmla="*/ 67850 w 146661"/>
                <a:gd name="connsiteY3" fmla="*/ 129575 h 132031"/>
                <a:gd name="connsiteX4" fmla="*/ 67869 w 146661"/>
                <a:gd name="connsiteY4" fmla="*/ 129575 h 132031"/>
                <a:gd name="connsiteX5" fmla="*/ 73240 w 146661"/>
                <a:gd name="connsiteY5" fmla="*/ 132031 h 132031"/>
                <a:gd name="connsiteX6" fmla="*/ 78685 w 146661"/>
                <a:gd name="connsiteY6" fmla="*/ 129721 h 132031"/>
                <a:gd name="connsiteX7" fmla="*/ 136487 w 146661"/>
                <a:gd name="connsiteY7" fmla="*/ 66729 h 132031"/>
                <a:gd name="connsiteX8" fmla="*/ 146661 w 146661"/>
                <a:gd name="connsiteY8" fmla="*/ 40202 h 132031"/>
                <a:gd name="connsiteX9" fmla="*/ 106292 w 146661"/>
                <a:gd name="connsiteY9" fmla="*/ 34 h 132031"/>
                <a:gd name="connsiteX10" fmla="*/ 77290 w 146661"/>
                <a:gd name="connsiteY10" fmla="*/ 17359 h 132031"/>
                <a:gd name="connsiteX11" fmla="*/ 73293 w 146661"/>
                <a:gd name="connsiteY11" fmla="*/ 23428 h 132031"/>
                <a:gd name="connsiteX12" fmla="*/ 69388 w 146661"/>
                <a:gd name="connsiteY12" fmla="*/ 17359 h 132031"/>
                <a:gd name="connsiteX13" fmla="*/ 40386 w 146661"/>
                <a:gd name="connsiteY13" fmla="*/ 34 h 132031"/>
                <a:gd name="connsiteX14" fmla="*/ 40369 w 146661"/>
                <a:gd name="connsiteY14" fmla="*/ 14611 h 132031"/>
                <a:gd name="connsiteX15" fmla="*/ 58005 w 146661"/>
                <a:gd name="connsiteY15" fmla="*/ 26619 h 132031"/>
                <a:gd name="connsiteX16" fmla="*/ 66768 w 146661"/>
                <a:gd name="connsiteY16" fmla="*/ 39929 h 132031"/>
                <a:gd name="connsiteX17" fmla="*/ 66787 w 146661"/>
                <a:gd name="connsiteY17" fmla="*/ 39947 h 132031"/>
                <a:gd name="connsiteX18" fmla="*/ 73331 w 146661"/>
                <a:gd name="connsiteY18" fmla="*/ 43981 h 132031"/>
                <a:gd name="connsiteX19" fmla="*/ 79876 w 146661"/>
                <a:gd name="connsiteY19" fmla="*/ 39947 h 132031"/>
                <a:gd name="connsiteX20" fmla="*/ 88639 w 146661"/>
                <a:gd name="connsiteY20" fmla="*/ 26638 h 132031"/>
                <a:gd name="connsiteX21" fmla="*/ 106275 w 146661"/>
                <a:gd name="connsiteY21" fmla="*/ 14630 h 132031"/>
                <a:gd name="connsiteX22" fmla="*/ 131923 w 146661"/>
                <a:gd name="connsiteY22" fmla="*/ 40186 h 132031"/>
                <a:gd name="connsiteX23" fmla="*/ 125323 w 146661"/>
                <a:gd name="connsiteY23" fmla="*/ 57180 h 132031"/>
                <a:gd name="connsiteX24" fmla="*/ 73369 w 146661"/>
                <a:gd name="connsiteY24" fmla="*/ 113790 h 132031"/>
                <a:gd name="connsiteX25" fmla="*/ 23908 w 146661"/>
                <a:gd name="connsiteY25" fmla="*/ 59672 h 132031"/>
                <a:gd name="connsiteX26" fmla="*/ 14705 w 146661"/>
                <a:gd name="connsiteY26" fmla="*/ 40185 h 132031"/>
                <a:gd name="connsiteX27" fmla="*/ 40352 w 146661"/>
                <a:gd name="connsiteY27" fmla="*/ 14629 h 132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6661" h="132031">
                  <a:moveTo>
                    <a:pt x="40369" y="0"/>
                  </a:moveTo>
                  <a:cubicBezTo>
                    <a:pt x="18204" y="0"/>
                    <a:pt x="0" y="18058"/>
                    <a:pt x="0" y="40167"/>
                  </a:cubicBezTo>
                  <a:cubicBezTo>
                    <a:pt x="18" y="52028"/>
                    <a:pt x="5995" y="61892"/>
                    <a:pt x="13090" y="69610"/>
                  </a:cubicBezTo>
                  <a:cubicBezTo>
                    <a:pt x="31606" y="89721"/>
                    <a:pt x="67850" y="129575"/>
                    <a:pt x="67850" y="129575"/>
                  </a:cubicBezTo>
                  <a:lnTo>
                    <a:pt x="67869" y="129575"/>
                  </a:lnTo>
                  <a:cubicBezTo>
                    <a:pt x="69225" y="131096"/>
                    <a:pt x="71187" y="131995"/>
                    <a:pt x="73240" y="132031"/>
                  </a:cubicBezTo>
                  <a:cubicBezTo>
                    <a:pt x="75293" y="132050"/>
                    <a:pt x="77273" y="131207"/>
                    <a:pt x="78685" y="129721"/>
                  </a:cubicBezTo>
                  <a:cubicBezTo>
                    <a:pt x="78685" y="129721"/>
                    <a:pt x="117514" y="88729"/>
                    <a:pt x="136487" y="66729"/>
                  </a:cubicBezTo>
                  <a:cubicBezTo>
                    <a:pt x="142793" y="59415"/>
                    <a:pt x="146643" y="50138"/>
                    <a:pt x="146661" y="40202"/>
                  </a:cubicBezTo>
                  <a:cubicBezTo>
                    <a:pt x="146661" y="18111"/>
                    <a:pt x="128439" y="34"/>
                    <a:pt x="106292" y="34"/>
                  </a:cubicBezTo>
                  <a:cubicBezTo>
                    <a:pt x="93258" y="34"/>
                    <a:pt x="83834" y="9311"/>
                    <a:pt x="77290" y="17359"/>
                  </a:cubicBezTo>
                  <a:cubicBezTo>
                    <a:pt x="74815" y="20402"/>
                    <a:pt x="74961" y="20824"/>
                    <a:pt x="73293" y="23428"/>
                  </a:cubicBezTo>
                  <a:cubicBezTo>
                    <a:pt x="71625" y="20843"/>
                    <a:pt x="71863" y="20384"/>
                    <a:pt x="69388" y="17359"/>
                  </a:cubicBezTo>
                  <a:cubicBezTo>
                    <a:pt x="62843" y="9329"/>
                    <a:pt x="53420" y="34"/>
                    <a:pt x="40386" y="34"/>
                  </a:cubicBezTo>
                  <a:close/>
                  <a:moveTo>
                    <a:pt x="40369" y="14611"/>
                  </a:moveTo>
                  <a:cubicBezTo>
                    <a:pt x="45539" y="14611"/>
                    <a:pt x="52616" y="20001"/>
                    <a:pt x="58005" y="26619"/>
                  </a:cubicBezTo>
                  <a:cubicBezTo>
                    <a:pt x="63395" y="33238"/>
                    <a:pt x="66768" y="39929"/>
                    <a:pt x="66768" y="39929"/>
                  </a:cubicBezTo>
                  <a:lnTo>
                    <a:pt x="66787" y="39947"/>
                  </a:lnTo>
                  <a:cubicBezTo>
                    <a:pt x="68033" y="42404"/>
                    <a:pt x="70563" y="43981"/>
                    <a:pt x="73331" y="43981"/>
                  </a:cubicBezTo>
                  <a:cubicBezTo>
                    <a:pt x="76099" y="43981"/>
                    <a:pt x="78630" y="42404"/>
                    <a:pt x="79876" y="39947"/>
                  </a:cubicBezTo>
                  <a:cubicBezTo>
                    <a:pt x="79876" y="39947"/>
                    <a:pt x="83250" y="33256"/>
                    <a:pt x="88639" y="26638"/>
                  </a:cubicBezTo>
                  <a:cubicBezTo>
                    <a:pt x="94029" y="20019"/>
                    <a:pt x="101105" y="14630"/>
                    <a:pt x="106275" y="14630"/>
                  </a:cubicBezTo>
                  <a:cubicBezTo>
                    <a:pt x="120557" y="14630"/>
                    <a:pt x="131923" y="26051"/>
                    <a:pt x="131923" y="40186"/>
                  </a:cubicBezTo>
                  <a:cubicBezTo>
                    <a:pt x="131886" y="46309"/>
                    <a:pt x="129521" y="52303"/>
                    <a:pt x="125323" y="57180"/>
                  </a:cubicBezTo>
                  <a:cubicBezTo>
                    <a:pt x="108659" y="76503"/>
                    <a:pt x="79528" y="107285"/>
                    <a:pt x="73369" y="113790"/>
                  </a:cubicBezTo>
                  <a:cubicBezTo>
                    <a:pt x="67375" y="107208"/>
                    <a:pt x="40645" y="77858"/>
                    <a:pt x="23908" y="59672"/>
                  </a:cubicBezTo>
                  <a:cubicBezTo>
                    <a:pt x="18261" y="53549"/>
                    <a:pt x="14723" y="47096"/>
                    <a:pt x="14705" y="40185"/>
                  </a:cubicBezTo>
                  <a:cubicBezTo>
                    <a:pt x="14705" y="26068"/>
                    <a:pt x="26071" y="14629"/>
                    <a:pt x="40352" y="14629"/>
                  </a:cubicBezTo>
                  <a:close/>
                </a:path>
              </a:pathLst>
            </a:custGeom>
            <a:grpFill/>
            <a:ln w="4667" cap="flat">
              <a:noFill/>
              <a:prstDash val="solid"/>
              <a:miter/>
            </a:ln>
          </p:spPr>
          <p:txBody>
            <a:bodyPr rtlCol="0" anchor="ctr"/>
            <a:lstStyle/>
            <a:p>
              <a:endParaRPr lang="en-US"/>
            </a:p>
          </p:txBody>
        </p:sp>
      </p:grpSp>
      <p:cxnSp>
        <p:nvCxnSpPr>
          <p:cNvPr id="47" name="Straight Connector 46">
            <a:extLst>
              <a:ext uri="{FF2B5EF4-FFF2-40B4-BE49-F238E27FC236}">
                <a16:creationId xmlns:a16="http://schemas.microsoft.com/office/drawing/2014/main" id="{21601221-6DBF-1531-326E-849D1F8E07A0}"/>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D70252F-D6B9-624F-94D8-589C07D0569B}"/>
              </a:ext>
            </a:extLst>
          </p:cNvPr>
          <p:cNvCxnSpPr>
            <a:cxnSpLocks/>
          </p:cNvCxnSpPr>
          <p:nvPr/>
        </p:nvCxnSpPr>
        <p:spPr>
          <a:xfrm>
            <a:off x="-26100" y="6842760"/>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pic>
        <p:nvPicPr>
          <p:cNvPr id="12" name="Picture 11" descr="A group of people sitting at tables&#10;&#10;Description automatically generated with medium confidence">
            <a:extLst>
              <a:ext uri="{FF2B5EF4-FFF2-40B4-BE49-F238E27FC236}">
                <a16:creationId xmlns:a16="http://schemas.microsoft.com/office/drawing/2014/main" id="{EBB8C59E-367C-F032-A779-549F2DBE8C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06066" y="1516976"/>
            <a:ext cx="6445296" cy="4295689"/>
          </a:xfrm>
          <a:prstGeom prst="rect">
            <a:avLst/>
          </a:prstGeom>
        </p:spPr>
      </p:pic>
      <p:pic>
        <p:nvPicPr>
          <p:cNvPr id="13" name="Picture 12">
            <a:extLst>
              <a:ext uri="{FF2B5EF4-FFF2-40B4-BE49-F238E27FC236}">
                <a16:creationId xmlns:a16="http://schemas.microsoft.com/office/drawing/2014/main" id="{51E0B310-0064-9F2A-83FF-531EA59A272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1301515636"/>
      </p:ext>
    </p:extLst>
  </p:cSld>
  <p:clrMapOvr>
    <a:masterClrMapping/>
  </p:clrMapOvr>
  <p:extLst>
    <p:ext uri="{6950BFC3-D8DA-4A85-94F7-54DA5524770B}">
      <p188:commentRel xmlns:p188="http://schemas.microsoft.com/office/powerpoint/2018/8/main" r:id="rId3"/>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 person&#10;&#10;Description automatically generated">
            <a:extLst>
              <a:ext uri="{FF2B5EF4-FFF2-40B4-BE49-F238E27FC236}">
                <a16:creationId xmlns:a16="http://schemas.microsoft.com/office/drawing/2014/main" id="{C6FDDB83-2F0D-A089-06CB-0C087153AE67}"/>
              </a:ext>
            </a:extLst>
          </p:cNvPr>
          <p:cNvPicPr>
            <a:picLocks noChangeAspect="1"/>
          </p:cNvPicPr>
          <p:nvPr/>
        </p:nvPicPr>
        <p:blipFill>
          <a:blip r:embed="rId4"/>
          <a:stretch>
            <a:fillRect/>
          </a:stretch>
        </p:blipFill>
        <p:spPr>
          <a:xfrm>
            <a:off x="0" y="-1"/>
            <a:ext cx="6300548" cy="3132499"/>
          </a:xfrm>
          <a:prstGeom prst="rect">
            <a:avLst/>
          </a:prstGeom>
        </p:spPr>
      </p:pic>
      <p:pic>
        <p:nvPicPr>
          <p:cNvPr id="8" name="Picture 9" descr="Graphical user interface&#10;&#10;Description automatically generated">
            <a:extLst>
              <a:ext uri="{FF2B5EF4-FFF2-40B4-BE49-F238E27FC236}">
                <a16:creationId xmlns:a16="http://schemas.microsoft.com/office/drawing/2014/main" id="{48209ADF-8450-523E-9393-14465270C9CD}"/>
              </a:ext>
            </a:extLst>
          </p:cNvPr>
          <p:cNvPicPr>
            <a:picLocks noChangeAspect="1"/>
          </p:cNvPicPr>
          <p:nvPr/>
        </p:nvPicPr>
        <p:blipFill rotWithShape="1">
          <a:blip r:embed="rId5"/>
          <a:srcRect t="1" b="1180"/>
          <a:stretch/>
        </p:blipFill>
        <p:spPr>
          <a:xfrm>
            <a:off x="0" y="3132498"/>
            <a:ext cx="6440905" cy="3349783"/>
          </a:xfrm>
          <a:prstGeom prst="rect">
            <a:avLst/>
          </a:prstGeom>
        </p:spPr>
      </p:pic>
      <p:grpSp>
        <p:nvGrpSpPr>
          <p:cNvPr id="16" name="Group 15">
            <a:extLst>
              <a:ext uri="{FF2B5EF4-FFF2-40B4-BE49-F238E27FC236}">
                <a16:creationId xmlns:a16="http://schemas.microsoft.com/office/drawing/2014/main" id="{FD79360C-EE0D-8639-E1E5-D484AD7BEF6A}"/>
              </a:ext>
            </a:extLst>
          </p:cNvPr>
          <p:cNvGrpSpPr/>
          <p:nvPr/>
        </p:nvGrpSpPr>
        <p:grpSpPr>
          <a:xfrm>
            <a:off x="6300548" y="-1"/>
            <a:ext cx="6021952" cy="6858002"/>
            <a:chOff x="6257004" y="-25236"/>
            <a:chExt cx="6021952" cy="6908472"/>
          </a:xfrm>
          <a:solidFill>
            <a:srgbClr val="1F0D52"/>
          </a:solidFill>
        </p:grpSpPr>
        <p:sp>
          <p:nvSpPr>
            <p:cNvPr id="4" name="Rectangle 3">
              <a:extLst>
                <a:ext uri="{FF2B5EF4-FFF2-40B4-BE49-F238E27FC236}">
                  <a16:creationId xmlns:a16="http://schemas.microsoft.com/office/drawing/2014/main" id="{C508CBD9-5BE8-2F01-789D-0C4EE5424C2A}"/>
                </a:ext>
              </a:extLst>
            </p:cNvPr>
            <p:cNvSpPr/>
            <p:nvPr/>
          </p:nvSpPr>
          <p:spPr>
            <a:xfrm>
              <a:off x="6257004" y="-25236"/>
              <a:ext cx="6021952" cy="69084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22">
              <a:extLst>
                <a:ext uri="{FF2B5EF4-FFF2-40B4-BE49-F238E27FC236}">
                  <a16:creationId xmlns:a16="http://schemas.microsoft.com/office/drawing/2014/main" id="{E8ACA45C-C369-7F8D-6F31-63920BB15432}"/>
                </a:ext>
              </a:extLst>
            </p:cNvPr>
            <p:cNvSpPr/>
            <p:nvPr/>
          </p:nvSpPr>
          <p:spPr>
            <a:xfrm>
              <a:off x="6617186" y="1074508"/>
              <a:ext cx="5027365" cy="2156735"/>
            </a:xfrm>
            <a:prstGeom prst="roundRect">
              <a:avLst>
                <a:gd name="adj" fmla="val 9035"/>
              </a:avLst>
            </a:prstGeom>
            <a:grp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7">
              <a:extLst>
                <a:ext uri="{FF2B5EF4-FFF2-40B4-BE49-F238E27FC236}">
                  <a16:creationId xmlns:a16="http://schemas.microsoft.com/office/drawing/2014/main" id="{040213C6-A59D-CB61-139F-D4A0F1B8D390}"/>
                </a:ext>
              </a:extLst>
            </p:cNvPr>
            <p:cNvSpPr/>
            <p:nvPr/>
          </p:nvSpPr>
          <p:spPr>
            <a:xfrm>
              <a:off x="6891408" y="811699"/>
              <a:ext cx="5027366" cy="2156735"/>
            </a:xfrm>
            <a:prstGeom prst="roundRect">
              <a:avLst>
                <a:gd name="adj" fmla="val 9035"/>
              </a:avLst>
            </a:prstGeom>
            <a:solidFill>
              <a:srgbClr val="FF157C"/>
            </a:solidFill>
            <a:ln>
              <a:no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8"/>
          <p:cNvSpPr/>
          <p:nvPr/>
        </p:nvSpPr>
        <p:spPr>
          <a:xfrm>
            <a:off x="6440905" y="3892825"/>
            <a:ext cx="6019334" cy="1892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3200" b="1" u="sng">
                <a:solidFill>
                  <a:srgbClr val="FF157C"/>
                </a:solidFill>
                <a:latin typeface="Avenir Book" panose="02000503020000020003"/>
                <a:cs typeface="Arial"/>
              </a:rPr>
              <a:t>DEADLINE:</a:t>
            </a:r>
          </a:p>
          <a:p>
            <a:pPr algn="ctr"/>
            <a:r>
              <a:rPr lang="en-GB" sz="3200" b="1">
                <a:solidFill>
                  <a:schemeClr val="bg1"/>
                </a:solidFill>
                <a:effectLst>
                  <a:outerShdw blurRad="38100" dist="38100" dir="2700000" algn="tl">
                    <a:srgbClr val="000000">
                      <a:alpha val="43137"/>
                    </a:srgbClr>
                  </a:outerShdw>
                </a:effectLst>
                <a:latin typeface="Avenir Book" panose="02000503020000020003"/>
                <a:cs typeface="Arial"/>
              </a:rPr>
              <a:t>12 noon</a:t>
            </a:r>
          </a:p>
          <a:p>
            <a:pPr algn="ctr"/>
            <a:r>
              <a:rPr lang="en-GB" sz="3200" b="1">
                <a:solidFill>
                  <a:schemeClr val="bg1"/>
                </a:solidFill>
                <a:effectLst>
                  <a:outerShdw blurRad="38100" dist="38100" dir="2700000" algn="tl">
                    <a:srgbClr val="000000">
                      <a:alpha val="43137"/>
                    </a:srgbClr>
                  </a:outerShdw>
                </a:effectLst>
                <a:latin typeface="Avenir Book" panose="02000503020000020003"/>
                <a:cs typeface="Arial"/>
              </a:rPr>
              <a:t>Friday 15</a:t>
            </a:r>
            <a:r>
              <a:rPr lang="en-GB" sz="3200" b="1" baseline="30000">
                <a:solidFill>
                  <a:schemeClr val="bg1"/>
                </a:solidFill>
                <a:effectLst>
                  <a:outerShdw blurRad="38100" dist="38100" dir="2700000" algn="tl">
                    <a:srgbClr val="000000">
                      <a:alpha val="43137"/>
                    </a:srgbClr>
                  </a:outerShdw>
                </a:effectLst>
                <a:latin typeface="Avenir Book" panose="02000503020000020003"/>
                <a:cs typeface="Arial"/>
              </a:rPr>
              <a:t>th</a:t>
            </a:r>
            <a:r>
              <a:rPr lang="en-GB" sz="3200" b="1">
                <a:solidFill>
                  <a:schemeClr val="bg1"/>
                </a:solidFill>
                <a:effectLst>
                  <a:outerShdw blurRad="38100" dist="38100" dir="2700000" algn="tl">
                    <a:srgbClr val="000000">
                      <a:alpha val="43137"/>
                    </a:srgbClr>
                  </a:outerShdw>
                </a:effectLst>
                <a:latin typeface="Avenir Book" panose="02000503020000020003"/>
                <a:cs typeface="Arial"/>
              </a:rPr>
              <a:t> December 2023 </a:t>
            </a:r>
            <a:endParaRPr lang="en-GB" sz="3200">
              <a:solidFill>
                <a:schemeClr val="bg1"/>
              </a:solidFill>
              <a:cs typeface="Calibri"/>
            </a:endParaRPr>
          </a:p>
        </p:txBody>
      </p:sp>
      <p:sp>
        <p:nvSpPr>
          <p:cNvPr id="3" name="TextBox 2">
            <a:extLst>
              <a:ext uri="{FF2B5EF4-FFF2-40B4-BE49-F238E27FC236}">
                <a16:creationId xmlns:a16="http://schemas.microsoft.com/office/drawing/2014/main" id="{1F96A304-5B3D-4615-6B32-55332AB744BB}"/>
              </a:ext>
            </a:extLst>
          </p:cNvPr>
          <p:cNvSpPr txBox="1"/>
          <p:nvPr/>
        </p:nvSpPr>
        <p:spPr>
          <a:xfrm>
            <a:off x="7215679" y="1301144"/>
            <a:ext cx="4465912" cy="1200329"/>
          </a:xfrm>
          <a:prstGeom prst="rect">
            <a:avLst/>
          </a:prstGeom>
          <a:noFill/>
        </p:spPr>
        <p:txBody>
          <a:bodyPr wrap="square" rtlCol="0">
            <a:spAutoFit/>
          </a:bodyPr>
          <a:lstStyle/>
          <a:p>
            <a:pPr algn="ctr"/>
            <a:r>
              <a:rPr lang="en-GB" sz="3600" b="1">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Start your application now</a:t>
            </a:r>
            <a:r>
              <a:rPr lang="en-GB" sz="3600" b="1">
                <a:solidFill>
                  <a:schemeClr val="bg1"/>
                </a:solidFill>
                <a:latin typeface="Avenir Book" panose="02000503020000020003"/>
                <a:cs typeface="Arial" panose="020B0604020202020204" pitchFamily="34" charset="0"/>
              </a:rPr>
              <a:t>! </a:t>
            </a:r>
            <a:endParaRPr lang="en-GB" sz="3600" b="1">
              <a:solidFill>
                <a:schemeClr val="bg1"/>
              </a:solidFill>
              <a:highlight>
                <a:srgbClr val="FFFF00"/>
              </a:highlight>
              <a:latin typeface="Avenir Book" panose="02000503020000020003"/>
              <a:cs typeface="Arial" panose="020B0604020202020204" pitchFamily="34" charset="0"/>
            </a:endParaRPr>
          </a:p>
        </p:txBody>
      </p:sp>
      <p:cxnSp>
        <p:nvCxnSpPr>
          <p:cNvPr id="5" name="Straight Connector 4">
            <a:extLst>
              <a:ext uri="{FF2B5EF4-FFF2-40B4-BE49-F238E27FC236}">
                <a16:creationId xmlns:a16="http://schemas.microsoft.com/office/drawing/2014/main" id="{B58419A5-D8C1-ED6C-889C-70453A8B1E8D}"/>
              </a:ext>
            </a:extLst>
          </p:cNvPr>
          <p:cNvCxnSpPr>
            <a:cxnSpLocks/>
          </p:cNvCxnSpPr>
          <p:nvPr/>
        </p:nvCxnSpPr>
        <p:spPr>
          <a:xfrm>
            <a:off x="2057400" y="6814185"/>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52A85A43-321A-75B1-761B-80D7BA57DCC3}"/>
              </a:ext>
            </a:extLst>
          </p:cNvPr>
          <p:cNvCxnSpPr>
            <a:cxnSpLocks/>
          </p:cNvCxnSpPr>
          <p:nvPr/>
        </p:nvCxnSpPr>
        <p:spPr>
          <a:xfrm>
            <a:off x="0" y="6814185"/>
            <a:ext cx="9612060" cy="0"/>
          </a:xfrm>
          <a:prstGeom prst="line">
            <a:avLst/>
          </a:prstGeom>
          <a:ln w="101600">
            <a:solidFill>
              <a:srgbClr val="1F0D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477004"/>
      </p:ext>
    </p:extLst>
  </p:cSld>
  <p:clrMapOvr>
    <a:masterClrMapping/>
  </p:clrMapOvr>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1613" y="603132"/>
            <a:ext cx="8821021" cy="769441"/>
          </a:xfrm>
          <a:prstGeom prst="rect">
            <a:avLst/>
          </a:prstGeom>
          <a:noFill/>
        </p:spPr>
        <p:txBody>
          <a:bodyPr wrap="square" rtlCol="0">
            <a:spAutoFit/>
          </a:bodyPr>
          <a:lstStyle/>
          <a:p>
            <a:r>
              <a:rPr lang="en-GB" sz="4400" b="1">
                <a:solidFill>
                  <a:srgbClr val="FF157C"/>
                </a:solidFill>
                <a:latin typeface="Avenir Book"/>
                <a:cs typeface="Arial" panose="020B0604020202020204" pitchFamily="34" charset="0"/>
              </a:rPr>
              <a:t>Application Process</a:t>
            </a:r>
          </a:p>
        </p:txBody>
      </p:sp>
      <p:sp>
        <p:nvSpPr>
          <p:cNvPr id="7" name="Rectangle 6"/>
          <p:cNvSpPr/>
          <p:nvPr/>
        </p:nvSpPr>
        <p:spPr>
          <a:xfrm>
            <a:off x="996530" y="1710327"/>
            <a:ext cx="6326112" cy="1569660"/>
          </a:xfrm>
          <a:prstGeom prst="rect">
            <a:avLst/>
          </a:prstGeom>
        </p:spPr>
        <p:txBody>
          <a:bodyPr wrap="square" lIns="91440" tIns="45720" rIns="91440" bIns="45720" anchor="t">
            <a:spAutoFit/>
          </a:bodyPr>
          <a:lstStyle/>
          <a:p>
            <a:r>
              <a:rPr lang="en-GB" sz="2400" b="1">
                <a:solidFill>
                  <a:srgbClr val="1F0D52"/>
                </a:solidFill>
                <a:latin typeface="Avenir Book" panose="02000503020000020003"/>
                <a:cs typeface="Arial"/>
              </a:rPr>
              <a:t>Part 1 – Checking Your Eligibility</a:t>
            </a:r>
          </a:p>
          <a:p>
            <a:pPr marL="342900" indent="-342900">
              <a:buFont typeface="Arial" panose="020B0604020202020204" pitchFamily="34" charset="0"/>
              <a:buChar char="•"/>
            </a:pPr>
            <a:r>
              <a:rPr lang="en-GB" sz="2400">
                <a:solidFill>
                  <a:srgbClr val="1F0D52"/>
                </a:solidFill>
                <a:latin typeface="Avenir Book" panose="02000503020000020003"/>
                <a:cs typeface="Arial"/>
              </a:rPr>
              <a:t>Personal details and background</a:t>
            </a:r>
          </a:p>
          <a:p>
            <a:pPr marL="342900" indent="-342900">
              <a:buFont typeface="Arial" panose="020B0604020202020204" pitchFamily="34" charset="0"/>
              <a:buChar char="•"/>
            </a:pPr>
            <a:r>
              <a:rPr lang="en-GB" sz="2400">
                <a:solidFill>
                  <a:srgbClr val="1F0D52"/>
                </a:solidFill>
                <a:latin typeface="Avenir Book" panose="02000503020000020003"/>
                <a:cs typeface="Arial"/>
              </a:rPr>
              <a:t>Your education</a:t>
            </a:r>
          </a:p>
          <a:p>
            <a:pPr marL="342900" indent="-342900">
              <a:buFont typeface="Arial" panose="020B0604020202020204" pitchFamily="34" charset="0"/>
              <a:buChar char="•"/>
            </a:pPr>
            <a:r>
              <a:rPr lang="en-GB" sz="2400">
                <a:solidFill>
                  <a:srgbClr val="1F0D52"/>
                </a:solidFill>
                <a:latin typeface="Avenir Book" panose="02000503020000020003"/>
                <a:cs typeface="Arial"/>
              </a:rPr>
              <a:t>Sector preferences</a:t>
            </a:r>
            <a:endParaRPr lang="en-GB" sz="2400">
              <a:solidFill>
                <a:srgbClr val="1F0D52"/>
              </a:solidFill>
              <a:latin typeface="Avenir Book" panose="02000503020000020003"/>
              <a:cs typeface="Arial" panose="020B0604020202020204" pitchFamily="34" charset="0"/>
            </a:endParaRPr>
          </a:p>
        </p:txBody>
      </p:sp>
      <p:sp>
        <p:nvSpPr>
          <p:cNvPr id="8" name="Rectangle 7"/>
          <p:cNvSpPr/>
          <p:nvPr/>
        </p:nvSpPr>
        <p:spPr>
          <a:xfrm>
            <a:off x="950349" y="3978122"/>
            <a:ext cx="5696254" cy="1938992"/>
          </a:xfrm>
          <a:prstGeom prst="rect">
            <a:avLst/>
          </a:prstGeom>
        </p:spPr>
        <p:txBody>
          <a:bodyPr wrap="square" lIns="91440" tIns="45720" rIns="91440" bIns="45720" anchor="t">
            <a:spAutoFit/>
          </a:bodyPr>
          <a:lstStyle/>
          <a:p>
            <a:r>
              <a:rPr lang="en-GB" sz="2400" b="1">
                <a:solidFill>
                  <a:srgbClr val="1F0D52"/>
                </a:solidFill>
                <a:latin typeface="Avenir Book" panose="02000503020000020003"/>
                <a:cs typeface="Arial"/>
              </a:rPr>
              <a:t>Part 2 – Getting to Know You</a:t>
            </a:r>
            <a:endParaRPr lang="en-GB" sz="2400" b="1">
              <a:solidFill>
                <a:srgbClr val="1F0D52"/>
              </a:solidFill>
              <a:latin typeface="Avenir Book" panose="02000503020000020003"/>
              <a:cs typeface="Arial" panose="020B0604020202020204" pitchFamily="34" charset="0"/>
            </a:endParaRPr>
          </a:p>
          <a:p>
            <a:pPr marL="342900" indent="-342900">
              <a:buFont typeface="Arial" panose="020B0604020202020204" pitchFamily="34" charset="0"/>
              <a:buChar char="•"/>
            </a:pPr>
            <a:r>
              <a:rPr lang="en-GB" sz="2400">
                <a:solidFill>
                  <a:srgbClr val="1F0D52"/>
                </a:solidFill>
                <a:latin typeface="Avenir Book" panose="02000503020000020003"/>
                <a:cs typeface="Arial"/>
              </a:rPr>
              <a:t>Five assessment questions</a:t>
            </a:r>
          </a:p>
          <a:p>
            <a:pPr marL="342900" indent="-342900">
              <a:buFont typeface="Arial" panose="020B0604020202020204" pitchFamily="34" charset="0"/>
              <a:buChar char="•"/>
            </a:pPr>
            <a:r>
              <a:rPr lang="en-GB" sz="2400">
                <a:solidFill>
                  <a:srgbClr val="1F0D52"/>
                </a:solidFill>
                <a:latin typeface="Avenir Book" panose="02000503020000020003"/>
                <a:cs typeface="Arial"/>
              </a:rPr>
              <a:t>Interests, aspirations, opinions</a:t>
            </a:r>
          </a:p>
          <a:p>
            <a:pPr marL="342900" indent="-342900">
              <a:buFont typeface="Arial" panose="020B0604020202020204" pitchFamily="34" charset="0"/>
              <a:buChar char="•"/>
            </a:pPr>
            <a:r>
              <a:rPr lang="en-GB" sz="2400">
                <a:solidFill>
                  <a:srgbClr val="1F0D52"/>
                </a:solidFill>
                <a:latin typeface="Avenir Book" panose="02000503020000020003"/>
                <a:cs typeface="Arial"/>
              </a:rPr>
              <a:t>Use the guidance notes if needed!</a:t>
            </a:r>
          </a:p>
          <a:p>
            <a:pPr marL="342900" indent="-342900">
              <a:buFont typeface="Arial" panose="020B0604020202020204" pitchFamily="34" charset="0"/>
              <a:buChar char="•"/>
            </a:pPr>
            <a:r>
              <a:rPr lang="en-GB" sz="2400">
                <a:solidFill>
                  <a:srgbClr val="1F0D52"/>
                </a:solidFill>
                <a:latin typeface="Avenir Book" panose="02000503020000020003"/>
                <a:cs typeface="Arial"/>
              </a:rPr>
              <a:t>Nominate your Teacher Reference</a:t>
            </a:r>
            <a:endParaRPr lang="en-GB" sz="2400">
              <a:solidFill>
                <a:srgbClr val="1F0D52"/>
              </a:solidFill>
              <a:latin typeface="Avenir Book" panose="02000503020000020003"/>
              <a:cs typeface="Arial" panose="020B0604020202020204" pitchFamily="34" charset="0"/>
            </a:endParaRPr>
          </a:p>
        </p:txBody>
      </p:sp>
      <p:pic>
        <p:nvPicPr>
          <p:cNvPr id="11" name="Picture 10" descr="A cellphone with a screen on it&#10;&#10;Description automatically generated">
            <a:extLst>
              <a:ext uri="{FF2B5EF4-FFF2-40B4-BE49-F238E27FC236}">
                <a16:creationId xmlns:a16="http://schemas.microsoft.com/office/drawing/2014/main" id="{57641CAF-369D-B279-E421-8754375806F5}"/>
              </a:ext>
            </a:extLst>
          </p:cNvPr>
          <p:cNvPicPr>
            <a:picLocks noChangeAspect="1"/>
          </p:cNvPicPr>
          <p:nvPr/>
        </p:nvPicPr>
        <p:blipFill rotWithShape="1">
          <a:blip r:embed="rId4"/>
          <a:srcRect l="29879" t="11002" r="29341" b="10782"/>
          <a:stretch/>
        </p:blipFill>
        <p:spPr>
          <a:xfrm>
            <a:off x="7606531" y="603132"/>
            <a:ext cx="2959287" cy="5675811"/>
          </a:xfrm>
          <a:prstGeom prst="rect">
            <a:avLst/>
          </a:prstGeom>
        </p:spPr>
      </p:pic>
      <p:pic>
        <p:nvPicPr>
          <p:cNvPr id="12" name="Picture 11">
            <a:extLst>
              <a:ext uri="{FF2B5EF4-FFF2-40B4-BE49-F238E27FC236}">
                <a16:creationId xmlns:a16="http://schemas.microsoft.com/office/drawing/2014/main" id="{9ACA2939-F634-46C4-6E5D-DE4310BA7F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6350" y="6246040"/>
            <a:ext cx="948120" cy="386307"/>
          </a:xfrm>
          <a:prstGeom prst="rect">
            <a:avLst/>
          </a:prstGeom>
        </p:spPr>
      </p:pic>
    </p:spTree>
    <p:extLst>
      <p:ext uri="{BB962C8B-B14F-4D97-AF65-F5344CB8AC3E}">
        <p14:creationId xmlns:p14="http://schemas.microsoft.com/office/powerpoint/2010/main" val="2340506609"/>
      </p:ext>
    </p:extLst>
  </p:cSld>
  <p:clrMapOvr>
    <a:masterClrMapping/>
  </p:clrMapOvr>
  <p:extLst>
    <p:ext uri="{6950BFC3-D8DA-4A85-94F7-54DA5524770B}">
      <p188:commentRel xmlns:p188="http://schemas.microsoft.com/office/powerpoint/2018/8/main" r:id="rId3"/>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17">
            <a:extLst>
              <a:ext uri="{FF2B5EF4-FFF2-40B4-BE49-F238E27FC236}">
                <a16:creationId xmlns:a16="http://schemas.microsoft.com/office/drawing/2014/main" id="{0C410EB9-11B8-E7FB-FD99-9D588010E3A5}"/>
              </a:ext>
            </a:extLst>
          </p:cNvPr>
          <p:cNvSpPr/>
          <p:nvPr/>
        </p:nvSpPr>
        <p:spPr>
          <a:xfrm rot="9504124">
            <a:off x="4197593" y="-1206689"/>
            <a:ext cx="4954329" cy="2598216"/>
          </a:xfrm>
          <a:custGeom>
            <a:avLst/>
            <a:gdLst>
              <a:gd name="connsiteX0" fmla="*/ 0 w 12071861"/>
              <a:gd name="connsiteY0" fmla="*/ 0 h 5373035"/>
              <a:gd name="connsiteX1" fmla="*/ 12071861 w 12071861"/>
              <a:gd name="connsiteY1" fmla="*/ 0 h 5373035"/>
              <a:gd name="connsiteX2" fmla="*/ 12071861 w 12071861"/>
              <a:gd name="connsiteY2" fmla="*/ 5373035 h 5373035"/>
              <a:gd name="connsiteX3" fmla="*/ 0 w 12071861"/>
              <a:gd name="connsiteY3" fmla="*/ 5373035 h 5373035"/>
              <a:gd name="connsiteX4" fmla="*/ 0 w 12071861"/>
              <a:gd name="connsiteY4" fmla="*/ 0 h 5373035"/>
              <a:gd name="connsiteX0" fmla="*/ 0 w 12071861"/>
              <a:gd name="connsiteY0" fmla="*/ 2991 h 5376026"/>
              <a:gd name="connsiteX1" fmla="*/ 3227406 w 12071861"/>
              <a:gd name="connsiteY1" fmla="*/ 0 h 5376026"/>
              <a:gd name="connsiteX2" fmla="*/ 12071861 w 12071861"/>
              <a:gd name="connsiteY2" fmla="*/ 2991 h 5376026"/>
              <a:gd name="connsiteX3" fmla="*/ 12071861 w 12071861"/>
              <a:gd name="connsiteY3" fmla="*/ 5376026 h 5376026"/>
              <a:gd name="connsiteX4" fmla="*/ 0 w 12071861"/>
              <a:gd name="connsiteY4" fmla="*/ 5376026 h 5376026"/>
              <a:gd name="connsiteX5" fmla="*/ 0 w 12071861"/>
              <a:gd name="connsiteY5" fmla="*/ 2991 h 5376026"/>
              <a:gd name="connsiteX0" fmla="*/ 0 w 12071861"/>
              <a:gd name="connsiteY0" fmla="*/ 2991 h 5376026"/>
              <a:gd name="connsiteX1" fmla="*/ 3227406 w 12071861"/>
              <a:gd name="connsiteY1" fmla="*/ 0 h 5376026"/>
              <a:gd name="connsiteX2" fmla="*/ 8430027 w 12071861"/>
              <a:gd name="connsiteY2" fmla="*/ 0 h 5376026"/>
              <a:gd name="connsiteX3" fmla="*/ 12071861 w 12071861"/>
              <a:gd name="connsiteY3" fmla="*/ 2991 h 5376026"/>
              <a:gd name="connsiteX4" fmla="*/ 12071861 w 12071861"/>
              <a:gd name="connsiteY4" fmla="*/ 5376026 h 5376026"/>
              <a:gd name="connsiteX5" fmla="*/ 0 w 12071861"/>
              <a:gd name="connsiteY5" fmla="*/ 5376026 h 5376026"/>
              <a:gd name="connsiteX6" fmla="*/ 0 w 12071861"/>
              <a:gd name="connsiteY6" fmla="*/ 2991 h 5376026"/>
              <a:gd name="connsiteX0" fmla="*/ 0 w 12071861"/>
              <a:gd name="connsiteY0" fmla="*/ 822798 h 6195833"/>
              <a:gd name="connsiteX1" fmla="*/ 3337765 w 12071861"/>
              <a:gd name="connsiteY1" fmla="*/ 0 h 6195833"/>
              <a:gd name="connsiteX2" fmla="*/ 8430027 w 12071861"/>
              <a:gd name="connsiteY2" fmla="*/ 819807 h 6195833"/>
              <a:gd name="connsiteX3" fmla="*/ 12071861 w 12071861"/>
              <a:gd name="connsiteY3" fmla="*/ 822798 h 6195833"/>
              <a:gd name="connsiteX4" fmla="*/ 12071861 w 12071861"/>
              <a:gd name="connsiteY4" fmla="*/ 6195833 h 6195833"/>
              <a:gd name="connsiteX5" fmla="*/ 0 w 12071861"/>
              <a:gd name="connsiteY5" fmla="*/ 6195833 h 6195833"/>
              <a:gd name="connsiteX6" fmla="*/ 0 w 12071861"/>
              <a:gd name="connsiteY6" fmla="*/ 822798 h 6195833"/>
              <a:gd name="connsiteX0" fmla="*/ 0 w 12071861"/>
              <a:gd name="connsiteY0" fmla="*/ 840102 h 6213137"/>
              <a:gd name="connsiteX1" fmla="*/ 3337765 w 12071861"/>
              <a:gd name="connsiteY1" fmla="*/ 17304 h 6213137"/>
              <a:gd name="connsiteX2" fmla="*/ 8430027 w 12071861"/>
              <a:gd name="connsiteY2" fmla="*/ 837111 h 6213137"/>
              <a:gd name="connsiteX3" fmla="*/ 12071861 w 12071861"/>
              <a:gd name="connsiteY3" fmla="*/ 840102 h 6213137"/>
              <a:gd name="connsiteX4" fmla="*/ 12071861 w 12071861"/>
              <a:gd name="connsiteY4" fmla="*/ 6213137 h 6213137"/>
              <a:gd name="connsiteX5" fmla="*/ 0 w 12071861"/>
              <a:gd name="connsiteY5" fmla="*/ 6213137 h 6213137"/>
              <a:gd name="connsiteX6" fmla="*/ 0 w 12071861"/>
              <a:gd name="connsiteY6" fmla="*/ 840102 h 6213137"/>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071861"/>
              <a:gd name="connsiteY0" fmla="*/ 882905 h 6255940"/>
              <a:gd name="connsiteX1" fmla="*/ 3337765 w 12071861"/>
              <a:gd name="connsiteY1" fmla="*/ 60107 h 6255940"/>
              <a:gd name="connsiteX2" fmla="*/ 8193544 w 12071861"/>
              <a:gd name="connsiteY2" fmla="*/ 1463238 h 6255940"/>
              <a:gd name="connsiteX3" fmla="*/ 12071861 w 12071861"/>
              <a:gd name="connsiteY3" fmla="*/ 882905 h 6255940"/>
              <a:gd name="connsiteX4" fmla="*/ 12071861 w 12071861"/>
              <a:gd name="connsiteY4" fmla="*/ 6255940 h 6255940"/>
              <a:gd name="connsiteX5" fmla="*/ 0 w 12071861"/>
              <a:gd name="connsiteY5" fmla="*/ 6255940 h 6255940"/>
              <a:gd name="connsiteX6" fmla="*/ 0 w 12071861"/>
              <a:gd name="connsiteY6" fmla="*/ 882905 h 6255940"/>
              <a:gd name="connsiteX0" fmla="*/ 0 w 12597378"/>
              <a:gd name="connsiteY0" fmla="*/ 882905 h 6255940"/>
              <a:gd name="connsiteX1" fmla="*/ 3337765 w 12597378"/>
              <a:gd name="connsiteY1" fmla="*/ 60107 h 6255940"/>
              <a:gd name="connsiteX2" fmla="*/ 8193544 w 12597378"/>
              <a:gd name="connsiteY2" fmla="*/ 1463238 h 6255940"/>
              <a:gd name="connsiteX3" fmla="*/ 12071861 w 12597378"/>
              <a:gd name="connsiteY3" fmla="*/ 882905 h 6255940"/>
              <a:gd name="connsiteX4" fmla="*/ 12071861 w 12597378"/>
              <a:gd name="connsiteY4" fmla="*/ 6255940 h 6255940"/>
              <a:gd name="connsiteX5" fmla="*/ 0 w 12597378"/>
              <a:gd name="connsiteY5" fmla="*/ 6255940 h 6255940"/>
              <a:gd name="connsiteX6" fmla="*/ 0 w 12597378"/>
              <a:gd name="connsiteY6" fmla="*/ 882905 h 6255940"/>
              <a:gd name="connsiteX0" fmla="*/ 1031113 w 13628491"/>
              <a:gd name="connsiteY0" fmla="*/ 882905 h 6255940"/>
              <a:gd name="connsiteX1" fmla="*/ 4368878 w 13628491"/>
              <a:gd name="connsiteY1" fmla="*/ 60107 h 6255940"/>
              <a:gd name="connsiteX2" fmla="*/ 9224657 w 13628491"/>
              <a:gd name="connsiteY2" fmla="*/ 1463238 h 6255940"/>
              <a:gd name="connsiteX3" fmla="*/ 13102974 w 13628491"/>
              <a:gd name="connsiteY3" fmla="*/ 882905 h 6255940"/>
              <a:gd name="connsiteX4" fmla="*/ 13102974 w 13628491"/>
              <a:gd name="connsiteY4" fmla="*/ 6255940 h 6255940"/>
              <a:gd name="connsiteX5" fmla="*/ 1031113 w 13628491"/>
              <a:gd name="connsiteY5" fmla="*/ 6255940 h 6255940"/>
              <a:gd name="connsiteX6" fmla="*/ 1031113 w 13628491"/>
              <a:gd name="connsiteY6" fmla="*/ 882905 h 6255940"/>
              <a:gd name="connsiteX0" fmla="*/ 1074863 w 13672241"/>
              <a:gd name="connsiteY0" fmla="*/ 839553 h 6212588"/>
              <a:gd name="connsiteX1" fmla="*/ 4412628 w 13672241"/>
              <a:gd name="connsiteY1" fmla="*/ 16755 h 6212588"/>
              <a:gd name="connsiteX2" fmla="*/ 9268407 w 13672241"/>
              <a:gd name="connsiteY2" fmla="*/ 1419886 h 6212588"/>
              <a:gd name="connsiteX3" fmla="*/ 13146724 w 13672241"/>
              <a:gd name="connsiteY3" fmla="*/ 839553 h 6212588"/>
              <a:gd name="connsiteX4" fmla="*/ 13146724 w 13672241"/>
              <a:gd name="connsiteY4" fmla="*/ 6212588 h 6212588"/>
              <a:gd name="connsiteX5" fmla="*/ 1074863 w 13672241"/>
              <a:gd name="connsiteY5" fmla="*/ 6212588 h 6212588"/>
              <a:gd name="connsiteX6" fmla="*/ 1074863 w 13672241"/>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3146724 w 16631824"/>
              <a:gd name="connsiteY3" fmla="*/ 839553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 name="connsiteX0" fmla="*/ 1074863 w 16631824"/>
              <a:gd name="connsiteY0" fmla="*/ 839553 h 6212588"/>
              <a:gd name="connsiteX1" fmla="*/ 4412628 w 16631824"/>
              <a:gd name="connsiteY1" fmla="*/ 16755 h 6212588"/>
              <a:gd name="connsiteX2" fmla="*/ 9268407 w 16631824"/>
              <a:gd name="connsiteY2" fmla="*/ 1419886 h 6212588"/>
              <a:gd name="connsiteX3" fmla="*/ 14046894 w 16631824"/>
              <a:gd name="connsiteY3" fmla="*/ 914858 h 6212588"/>
              <a:gd name="connsiteX4" fmla="*/ 16631824 w 16631824"/>
              <a:gd name="connsiteY4" fmla="*/ 5379034 h 6212588"/>
              <a:gd name="connsiteX5" fmla="*/ 1074863 w 16631824"/>
              <a:gd name="connsiteY5" fmla="*/ 6212588 h 6212588"/>
              <a:gd name="connsiteX6" fmla="*/ 1074863 w 16631824"/>
              <a:gd name="connsiteY6" fmla="*/ 839553 h 6212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1824" h="6212588">
                <a:moveTo>
                  <a:pt x="1074863" y="839553"/>
                </a:moveTo>
                <a:cubicBezTo>
                  <a:pt x="1788812" y="248349"/>
                  <a:pt x="3047037" y="-79967"/>
                  <a:pt x="4412628" y="16755"/>
                </a:cubicBezTo>
                <a:cubicBezTo>
                  <a:pt x="5778219" y="113477"/>
                  <a:pt x="7662696" y="1270202"/>
                  <a:pt x="9268407" y="1419886"/>
                </a:cubicBezTo>
                <a:cubicBezTo>
                  <a:pt x="10874118" y="1569570"/>
                  <a:pt x="12206315" y="508968"/>
                  <a:pt x="14046894" y="914858"/>
                </a:cubicBezTo>
                <a:cubicBezTo>
                  <a:pt x="15887473" y="1320748"/>
                  <a:pt x="16631824" y="3588022"/>
                  <a:pt x="16631824" y="5379034"/>
                </a:cubicBezTo>
                <a:lnTo>
                  <a:pt x="1074863" y="6212588"/>
                </a:lnTo>
                <a:cubicBezTo>
                  <a:pt x="-937114" y="5317082"/>
                  <a:pt x="360914" y="1430757"/>
                  <a:pt x="1074863" y="839553"/>
                </a:cubicBezTo>
                <a:close/>
              </a:path>
            </a:pathLst>
          </a:custGeom>
          <a:noFill/>
          <a:ln w="19050">
            <a:solidFill>
              <a:srgbClr val="51AD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37C3DB2-AE78-DAB2-25DF-548DD1000EEF}"/>
              </a:ext>
            </a:extLst>
          </p:cNvPr>
          <p:cNvSpPr/>
          <p:nvPr/>
        </p:nvSpPr>
        <p:spPr>
          <a:xfrm>
            <a:off x="-75201" y="0"/>
            <a:ext cx="6609351" cy="6842760"/>
          </a:xfrm>
          <a:prstGeom prst="rect">
            <a:avLst/>
          </a:prstGeom>
          <a:solidFill>
            <a:srgbClr val="1F0D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AD0F0506-DB41-779C-644D-341B80DE2A2D}"/>
              </a:ext>
            </a:extLst>
          </p:cNvPr>
          <p:cNvSpPr/>
          <p:nvPr/>
        </p:nvSpPr>
        <p:spPr>
          <a:xfrm rot="4759850">
            <a:off x="10158047" y="-1509535"/>
            <a:ext cx="2644726" cy="2644726"/>
          </a:xfrm>
          <a:prstGeom prst="blockArc">
            <a:avLst>
              <a:gd name="adj1" fmla="val 18842161"/>
              <a:gd name="adj2" fmla="val 6027573"/>
              <a:gd name="adj3" fmla="val 14841"/>
            </a:avLst>
          </a:prstGeom>
          <a:solidFill>
            <a:srgbClr val="F2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 name="Straight Connector 1">
            <a:extLst>
              <a:ext uri="{FF2B5EF4-FFF2-40B4-BE49-F238E27FC236}">
                <a16:creationId xmlns:a16="http://schemas.microsoft.com/office/drawing/2014/main" id="{21C7E87F-6A01-76DB-D167-1F1054DB0487}"/>
              </a:ext>
            </a:extLst>
          </p:cNvPr>
          <p:cNvCxnSpPr>
            <a:cxnSpLocks/>
          </p:cNvCxnSpPr>
          <p:nvPr/>
        </p:nvCxnSpPr>
        <p:spPr>
          <a:xfrm>
            <a:off x="2031300" y="6842760"/>
            <a:ext cx="10252140" cy="0"/>
          </a:xfrm>
          <a:prstGeom prst="line">
            <a:avLst/>
          </a:prstGeom>
          <a:ln w="101600">
            <a:solidFill>
              <a:srgbClr val="FF157C"/>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F1B0FC22-62AD-F078-D8A9-0C397BFB53BD}"/>
              </a:ext>
            </a:extLst>
          </p:cNvPr>
          <p:cNvCxnSpPr>
            <a:cxnSpLocks/>
          </p:cNvCxnSpPr>
          <p:nvPr/>
        </p:nvCxnSpPr>
        <p:spPr>
          <a:xfrm>
            <a:off x="-26100" y="6842760"/>
            <a:ext cx="9612060" cy="0"/>
          </a:xfrm>
          <a:prstGeom prst="line">
            <a:avLst/>
          </a:prstGeom>
          <a:ln w="101600">
            <a:solidFill>
              <a:srgbClr val="00B2E3"/>
            </a:solidFill>
          </a:ln>
        </p:spPr>
        <p:style>
          <a:lnRef idx="1">
            <a:schemeClr val="accent1"/>
          </a:lnRef>
          <a:fillRef idx="0">
            <a:schemeClr val="accent1"/>
          </a:fillRef>
          <a:effectRef idx="0">
            <a:schemeClr val="accent1"/>
          </a:effectRef>
          <a:fontRef idx="minor">
            <a:schemeClr val="tx1"/>
          </a:fontRef>
        </p:style>
      </p:cxnSp>
      <p:pic>
        <p:nvPicPr>
          <p:cNvPr id="9" name="Picture 8" descr="JKR502_SMF_04_DBM_VBI_Development_FinalLogo_No BG.png">
            <a:extLst>
              <a:ext uri="{FF2B5EF4-FFF2-40B4-BE49-F238E27FC236}">
                <a16:creationId xmlns:a16="http://schemas.microsoft.com/office/drawing/2014/main" id="{6B47191E-A6B4-6E7B-2469-083386FC9C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2358" y="752314"/>
            <a:ext cx="2123731" cy="871337"/>
          </a:xfrm>
          <a:prstGeom prst="rect">
            <a:avLst/>
          </a:prstGeom>
        </p:spPr>
      </p:pic>
      <p:sp>
        <p:nvSpPr>
          <p:cNvPr id="14" name="Block Arc 13">
            <a:extLst>
              <a:ext uri="{FF2B5EF4-FFF2-40B4-BE49-F238E27FC236}">
                <a16:creationId xmlns:a16="http://schemas.microsoft.com/office/drawing/2014/main" id="{EF48519C-74EA-986C-9515-A62BF15B305C}"/>
              </a:ext>
            </a:extLst>
          </p:cNvPr>
          <p:cNvSpPr/>
          <p:nvPr/>
        </p:nvSpPr>
        <p:spPr>
          <a:xfrm>
            <a:off x="-484163" y="6049539"/>
            <a:ext cx="2644726" cy="2644726"/>
          </a:xfrm>
          <a:prstGeom prst="blockArc">
            <a:avLst>
              <a:gd name="adj1" fmla="val 9115655"/>
              <a:gd name="adj2" fmla="val 20972403"/>
              <a:gd name="adj3" fmla="val 14841"/>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6" name="Picture 5" descr="A qr code in a circle&#10;&#10;Description automatically generated">
            <a:extLst>
              <a:ext uri="{FF2B5EF4-FFF2-40B4-BE49-F238E27FC236}">
                <a16:creationId xmlns:a16="http://schemas.microsoft.com/office/drawing/2014/main" id="{D6D3B7D4-6BB5-98ED-BC74-BF33C92824C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67781" y="2377082"/>
            <a:ext cx="2332737" cy="2332737"/>
          </a:xfrm>
          <a:prstGeom prst="rect">
            <a:avLst/>
          </a:prstGeom>
        </p:spPr>
      </p:pic>
      <p:grpSp>
        <p:nvGrpSpPr>
          <p:cNvPr id="25" name="Group 24">
            <a:extLst>
              <a:ext uri="{FF2B5EF4-FFF2-40B4-BE49-F238E27FC236}">
                <a16:creationId xmlns:a16="http://schemas.microsoft.com/office/drawing/2014/main" id="{698C173C-C152-C0A1-D181-5E05407A933F}"/>
              </a:ext>
            </a:extLst>
          </p:cNvPr>
          <p:cNvGrpSpPr/>
          <p:nvPr/>
        </p:nvGrpSpPr>
        <p:grpSpPr>
          <a:xfrm>
            <a:off x="6052989" y="1185451"/>
            <a:ext cx="5898826" cy="5408051"/>
            <a:chOff x="5425744" y="1147033"/>
            <a:chExt cx="5898826" cy="5408051"/>
          </a:xfrm>
        </p:grpSpPr>
        <p:sp>
          <p:nvSpPr>
            <p:cNvPr id="7" name="TextBox 6">
              <a:extLst>
                <a:ext uri="{FF2B5EF4-FFF2-40B4-BE49-F238E27FC236}">
                  <a16:creationId xmlns:a16="http://schemas.microsoft.com/office/drawing/2014/main" id="{6B678D6D-3374-3D39-9C46-118F4B34A9F0}"/>
                </a:ext>
              </a:extLst>
            </p:cNvPr>
            <p:cNvSpPr txBox="1"/>
            <p:nvPr/>
          </p:nvSpPr>
          <p:spPr>
            <a:xfrm>
              <a:off x="7686395" y="1147033"/>
              <a:ext cx="3638175" cy="646331"/>
            </a:xfrm>
            <a:prstGeom prst="rect">
              <a:avLst/>
            </a:prstGeom>
            <a:noFill/>
          </p:spPr>
          <p:txBody>
            <a:bodyPr wrap="square" rtlCol="0">
              <a:spAutoFit/>
            </a:bodyPr>
            <a:lstStyle/>
            <a:p>
              <a:pPr algn="r"/>
              <a:r>
                <a:rPr lang="en-GB" sz="3600" b="1">
                  <a:solidFill>
                    <a:srgbClr val="1F0D52"/>
                  </a:solidFill>
                  <a:latin typeface="Avenir Book" panose="02000503020000020003"/>
                  <a:cs typeface="Arial" panose="020B0604020202020204" pitchFamily="34" charset="0"/>
                </a:rPr>
                <a:t>Get in touch!</a:t>
              </a:r>
            </a:p>
          </p:txBody>
        </p:sp>
        <p:pic>
          <p:nvPicPr>
            <p:cNvPr id="8" name="Picture 2" descr="https://encrypted-tbn1.gstatic.com/images?q=tbn:ANd9GcRlwzfa6skLJuQ9VgR7mRefPNdqsDZ5wwEqmkg4p6ZT4BhaC3ta">
              <a:extLst>
                <a:ext uri="{FF2B5EF4-FFF2-40B4-BE49-F238E27FC236}">
                  <a16:creationId xmlns:a16="http://schemas.microsoft.com/office/drawing/2014/main" id="{6E1635B8-9A6B-DC75-AF77-34537F9C601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32488" y="4488367"/>
              <a:ext cx="527321" cy="5273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s://g.twimg.com/Twitter_logo_blue.png">
              <a:extLst>
                <a:ext uri="{FF2B5EF4-FFF2-40B4-BE49-F238E27FC236}">
                  <a16:creationId xmlns:a16="http://schemas.microsoft.com/office/drawing/2014/main" id="{7D32DA2E-6C43-6335-E050-27DE25BE609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11579" y="5321768"/>
              <a:ext cx="584177" cy="474932"/>
            </a:xfrm>
            <a:prstGeom prst="rect">
              <a:avLst/>
            </a:prstGeom>
            <a:noFill/>
            <a:extLst>
              <a:ext uri="{909E8E84-426E-40DD-AFC4-6F175D3DCCD1}">
                <a14:hiddenFill xmlns:a14="http://schemas.microsoft.com/office/drawing/2010/main">
                  <a:solidFill>
                    <a:srgbClr val="FFFFFF"/>
                  </a:solidFill>
                </a14:hiddenFill>
              </a:ext>
            </a:extLst>
          </p:spPr>
        </p:pic>
        <p:sp>
          <p:nvSpPr>
            <p:cNvPr id="16" name="Subtitle 2">
              <a:extLst>
                <a:ext uri="{FF2B5EF4-FFF2-40B4-BE49-F238E27FC236}">
                  <a16:creationId xmlns:a16="http://schemas.microsoft.com/office/drawing/2014/main" id="{E371FAFC-11A3-195A-0C9C-42CB04F5CE84}"/>
                </a:ext>
              </a:extLst>
            </p:cNvPr>
            <p:cNvSpPr txBox="1">
              <a:spLocks/>
            </p:cNvSpPr>
            <p:nvPr/>
          </p:nvSpPr>
          <p:spPr>
            <a:xfrm>
              <a:off x="5425744" y="2151519"/>
              <a:ext cx="5267007" cy="440356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3"/>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3"/>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3"/>
                </a:buClr>
                <a:buFont typeface="Calibri" pitchFamily="34" charset="0"/>
                <a:buNone/>
                <a:defRPr sz="2000" kern="1200">
                  <a:solidFill>
                    <a:schemeClr val="tx1">
                      <a:lumMod val="75000"/>
                      <a:lumOff val="25000"/>
                    </a:schemeClr>
                  </a:solidFill>
                  <a:latin typeface="+mn-lt"/>
                  <a:ea typeface="+mn-ea"/>
                  <a:cs typeface="+mn-cs"/>
                </a:defRPr>
              </a:lvl9pPr>
            </a:lstStyle>
            <a:p>
              <a:pPr algn="r">
                <a:lnSpc>
                  <a:spcPct val="110000"/>
                </a:lnSpc>
                <a:spcBef>
                  <a:spcPts val="0"/>
                </a:spcBef>
                <a:spcAft>
                  <a:spcPts val="3000"/>
                </a:spcAft>
              </a:pPr>
              <a:r>
                <a:rPr lang="en-GB" cap="none" spc="0">
                  <a:solidFill>
                    <a:srgbClr val="1F0D52"/>
                  </a:solidFill>
                  <a:latin typeface="Avenir Book"/>
                  <a:cs typeface="Arial"/>
                </a:rPr>
                <a:t>0207 183 1189</a:t>
              </a:r>
              <a:r>
                <a:rPr lang="en-GB">
                  <a:solidFill>
                    <a:srgbClr val="1F0D52"/>
                  </a:solidFill>
                  <a:latin typeface="Avenir Book"/>
                  <a:ea typeface="Calibri" panose="020F0502020204030204" pitchFamily="34" charset="0"/>
                </a:rPr>
                <a:t> </a:t>
              </a:r>
              <a:endParaRPr lang="en-GB" cap="none" spc="0">
                <a:solidFill>
                  <a:srgbClr val="1F0D52"/>
                </a:solidFill>
                <a:latin typeface="Avenir Book"/>
                <a:cs typeface="Arial"/>
              </a:endParaRPr>
            </a:p>
            <a:p>
              <a:pPr algn="r">
                <a:lnSpc>
                  <a:spcPct val="110000"/>
                </a:lnSpc>
                <a:spcBef>
                  <a:spcPts val="0"/>
                </a:spcBef>
                <a:spcAft>
                  <a:spcPts val="3000"/>
                </a:spcAft>
              </a:pPr>
              <a:r>
                <a:rPr lang="en-GB" cap="none" spc="0">
                  <a:solidFill>
                    <a:srgbClr val="1F0D52"/>
                  </a:solidFill>
                  <a:latin typeface="Avenir Book"/>
                  <a:cs typeface="Arial"/>
                </a:rPr>
                <a:t>app@socialmobility.org.uk</a:t>
              </a:r>
              <a:endParaRPr lang="en-GB" sz="300" cap="none" spc="0">
                <a:solidFill>
                  <a:srgbClr val="1F0D52"/>
                </a:solidFill>
                <a:latin typeface="Avenir Book"/>
                <a:cs typeface="Arial" panose="020B0604020202020204" pitchFamily="34" charset="0"/>
              </a:endParaRPr>
            </a:p>
            <a:p>
              <a:pPr algn="r">
                <a:lnSpc>
                  <a:spcPct val="110000"/>
                </a:lnSpc>
                <a:spcBef>
                  <a:spcPts val="0"/>
                </a:spcBef>
                <a:spcAft>
                  <a:spcPts val="3000"/>
                </a:spcAft>
              </a:pPr>
              <a:r>
                <a:rPr lang="en-GB" cap="none" spc="0" err="1">
                  <a:solidFill>
                    <a:srgbClr val="1F0D52"/>
                  </a:solidFill>
                  <a:latin typeface="Avenir Book"/>
                  <a:cs typeface="Arial" panose="020B0604020202020204" pitchFamily="34" charset="0"/>
                </a:rPr>
                <a:t>socialmobilityfoundation</a:t>
              </a:r>
              <a:endParaRPr lang="en-GB" cap="none" spc="0">
                <a:solidFill>
                  <a:srgbClr val="1F0D52"/>
                </a:solidFill>
                <a:latin typeface="Avenir Book"/>
                <a:cs typeface="Arial" panose="020B0604020202020204" pitchFamily="34" charset="0"/>
              </a:endParaRPr>
            </a:p>
            <a:p>
              <a:pPr algn="r">
                <a:lnSpc>
                  <a:spcPct val="110000"/>
                </a:lnSpc>
                <a:spcBef>
                  <a:spcPts val="0"/>
                </a:spcBef>
                <a:spcAft>
                  <a:spcPts val="3000"/>
                </a:spcAft>
              </a:pPr>
              <a:r>
                <a:rPr lang="en-GB" cap="none" spc="0" err="1">
                  <a:solidFill>
                    <a:srgbClr val="1F0D52"/>
                  </a:solidFill>
                  <a:latin typeface="Avenir Book"/>
                  <a:cs typeface="Arial" panose="020B0604020202020204" pitchFamily="34" charset="0"/>
                </a:rPr>
                <a:t>TheSocialMobilityFoundation</a:t>
              </a:r>
              <a:endParaRPr lang="en-GB" cap="none" spc="0">
                <a:solidFill>
                  <a:srgbClr val="1F0D52"/>
                </a:solidFill>
                <a:latin typeface="Avenir Book"/>
                <a:cs typeface="Arial" panose="020B0604020202020204" pitchFamily="34" charset="0"/>
              </a:endParaRPr>
            </a:p>
            <a:p>
              <a:pPr algn="r">
                <a:lnSpc>
                  <a:spcPct val="110000"/>
                </a:lnSpc>
                <a:spcBef>
                  <a:spcPts val="0"/>
                </a:spcBef>
                <a:spcAft>
                  <a:spcPts val="3000"/>
                </a:spcAft>
              </a:pPr>
              <a:r>
                <a:rPr lang="en-GB" cap="none" spc="0">
                  <a:solidFill>
                    <a:srgbClr val="1F0D52"/>
                  </a:solidFill>
                  <a:latin typeface="Avenir Book"/>
                  <a:cs typeface="Arial" panose="020B0604020202020204" pitchFamily="34" charset="0"/>
                </a:rPr>
                <a:t>@SocialMobilityF</a:t>
              </a:r>
              <a:endParaRPr lang="en-GB" spc="0">
                <a:solidFill>
                  <a:srgbClr val="1F0D52"/>
                </a:solidFill>
                <a:latin typeface="Avenir Book"/>
                <a:cs typeface="Arial" panose="020B0604020202020204" pitchFamily="34" charset="0"/>
              </a:endParaRPr>
            </a:p>
          </p:txBody>
        </p:sp>
        <p:pic>
          <p:nvPicPr>
            <p:cNvPr id="17" name="Graphic 16" descr="Receiver with solid fill">
              <a:extLst>
                <a:ext uri="{FF2B5EF4-FFF2-40B4-BE49-F238E27FC236}">
                  <a16:creationId xmlns:a16="http://schemas.microsoft.com/office/drawing/2014/main" id="{A70F4688-D043-89D8-1B36-BB4BDF4284C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742014" y="2145566"/>
              <a:ext cx="537264" cy="537264"/>
            </a:xfrm>
            <a:prstGeom prst="rect">
              <a:avLst/>
            </a:prstGeom>
          </p:spPr>
        </p:pic>
        <p:pic>
          <p:nvPicPr>
            <p:cNvPr id="23" name="Graphic 22" descr="Email with solid fill">
              <a:extLst>
                <a:ext uri="{FF2B5EF4-FFF2-40B4-BE49-F238E27FC236}">
                  <a16:creationId xmlns:a16="http://schemas.microsoft.com/office/drawing/2014/main" id="{8115CCC1-FC5B-352B-7D26-0A8E556838D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658381" y="2828842"/>
              <a:ext cx="627850" cy="627850"/>
            </a:xfrm>
            <a:prstGeom prst="rect">
              <a:avLst/>
            </a:prstGeom>
          </p:spPr>
        </p:pic>
        <p:pic>
          <p:nvPicPr>
            <p:cNvPr id="24" name="Picture 2" descr="instagram&quot; Icon - Download for free – Iconduck">
              <a:extLst>
                <a:ext uri="{FF2B5EF4-FFF2-40B4-BE49-F238E27FC236}">
                  <a16:creationId xmlns:a16="http://schemas.microsoft.com/office/drawing/2014/main" id="{FB842F81-2711-8B0E-BD89-C4A8D500064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694327" y="3731654"/>
              <a:ext cx="575008" cy="575008"/>
            </a:xfrm>
            <a:prstGeom prst="rect">
              <a:avLst/>
            </a:prstGeom>
            <a:noFill/>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4B0FC0E5-861D-39C0-F941-DD3A25E830FE}"/>
              </a:ext>
            </a:extLst>
          </p:cNvPr>
          <p:cNvSpPr txBox="1"/>
          <p:nvPr/>
        </p:nvSpPr>
        <p:spPr>
          <a:xfrm>
            <a:off x="309177" y="2235647"/>
            <a:ext cx="3777305" cy="2431435"/>
          </a:xfrm>
          <a:prstGeom prst="rect">
            <a:avLst/>
          </a:prstGeom>
          <a:noFill/>
        </p:spPr>
        <p:txBody>
          <a:bodyPr wrap="square" rtlCol="0">
            <a:spAutoFit/>
          </a:bodyPr>
          <a:lstStyle/>
          <a:p>
            <a:r>
              <a:rPr lang="en-GB" sz="3200" b="1">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Applications open: </a:t>
            </a:r>
            <a:r>
              <a:rPr lang="en-GB" sz="3200" b="1" u="sng">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20</a:t>
            </a:r>
            <a:r>
              <a:rPr lang="en-GB" sz="3200" b="1" u="sng" baseline="30000">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th</a:t>
            </a:r>
            <a:r>
              <a:rPr lang="en-GB" sz="3200" b="1" u="sng">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 September</a:t>
            </a:r>
          </a:p>
          <a:p>
            <a:endParaRPr lang="en-GB" b="1">
              <a:solidFill>
                <a:schemeClr val="bg1"/>
              </a:solidFill>
              <a:effectLst>
                <a:outerShdw blurRad="38100" dist="38100" dir="2700000" algn="tl">
                  <a:srgbClr val="000000">
                    <a:alpha val="43137"/>
                  </a:srgbClr>
                </a:outerShdw>
              </a:effectLst>
              <a:highlight>
                <a:srgbClr val="FFFF00"/>
              </a:highlight>
              <a:latin typeface="Avenir Book" panose="02000503020000020003"/>
              <a:cs typeface="Arial" panose="020B0604020202020204" pitchFamily="34" charset="0"/>
            </a:endParaRPr>
          </a:p>
          <a:p>
            <a:r>
              <a:rPr lang="en-GB" sz="3200" b="1">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Applications close:</a:t>
            </a:r>
          </a:p>
          <a:p>
            <a:r>
              <a:rPr lang="en-GB" sz="3200" b="1" u="sng">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15</a:t>
            </a:r>
            <a:r>
              <a:rPr lang="en-GB" sz="3200" b="1" u="sng" baseline="30000">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th</a:t>
            </a:r>
            <a:r>
              <a:rPr lang="en-GB" sz="3200" b="1" u="sng">
                <a:solidFill>
                  <a:schemeClr val="bg1"/>
                </a:solidFill>
                <a:effectLst>
                  <a:outerShdw blurRad="38100" dist="38100" dir="2700000" algn="tl">
                    <a:srgbClr val="000000">
                      <a:alpha val="43137"/>
                    </a:srgbClr>
                  </a:outerShdw>
                </a:effectLst>
                <a:latin typeface="Avenir Book" panose="02000503020000020003"/>
                <a:cs typeface="Arial" panose="020B0604020202020204" pitchFamily="34" charset="0"/>
              </a:rPr>
              <a:t> December 12pm</a:t>
            </a:r>
          </a:p>
        </p:txBody>
      </p:sp>
      <p:sp>
        <p:nvSpPr>
          <p:cNvPr id="28" name="Rounded Rectangle 6">
            <a:extLst>
              <a:ext uri="{FF2B5EF4-FFF2-40B4-BE49-F238E27FC236}">
                <a16:creationId xmlns:a16="http://schemas.microsoft.com/office/drawing/2014/main" id="{A3E7789F-14D6-3BD4-13E5-8B2D20922867}"/>
              </a:ext>
            </a:extLst>
          </p:cNvPr>
          <p:cNvSpPr/>
          <p:nvPr/>
        </p:nvSpPr>
        <p:spPr>
          <a:xfrm>
            <a:off x="1014069" y="4967840"/>
            <a:ext cx="4609789" cy="624993"/>
          </a:xfrm>
          <a:prstGeom prst="roundRect">
            <a:avLst>
              <a:gd name="adj" fmla="val 50000"/>
            </a:avLst>
          </a:prstGeom>
          <a:solidFill>
            <a:srgbClr val="FF157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b="1">
                <a:solidFill>
                  <a:schemeClr val="bg1"/>
                </a:solidFill>
                <a:latin typeface="Avenir Book" panose="02000503020000020003"/>
                <a:cs typeface="Arial"/>
              </a:rPr>
              <a:t>socialmobility.org.uk</a:t>
            </a:r>
          </a:p>
        </p:txBody>
      </p:sp>
    </p:spTree>
    <p:extLst>
      <p:ext uri="{BB962C8B-B14F-4D97-AF65-F5344CB8AC3E}">
        <p14:creationId xmlns:p14="http://schemas.microsoft.com/office/powerpoint/2010/main" val="1766674901"/>
      </p:ext>
    </p:extLst>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0dd3ca-d122-4377-9e54-0710fcb7737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2475F09407B9D45875E19FF0FA64FD5" ma:contentTypeVersion="4" ma:contentTypeDescription="Create a new document." ma:contentTypeScope="" ma:versionID="c3817e8ef8afc3c87719ee7003ed06d3">
  <xsd:schema xmlns:xsd="http://www.w3.org/2001/XMLSchema" xmlns:xs="http://www.w3.org/2001/XMLSchema" xmlns:p="http://schemas.microsoft.com/office/2006/metadata/properties" xmlns:ns3="4d0dd3ca-d122-4377-9e54-0710fcb7737d" targetNamespace="http://schemas.microsoft.com/office/2006/metadata/properties" ma:root="true" ma:fieldsID="5f574eb9c475409f37da7961b36c8c85" ns3:_="">
    <xsd:import namespace="4d0dd3ca-d122-4377-9e54-0710fcb7737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d0dd3ca-d122-4377-9e54-0710fcb773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6F0F91-B51B-490E-B212-C5F7A591D084}">
  <ds:schemaRefs>
    <ds:schemaRef ds:uri="http://schemas.microsoft.com/sharepoint/v3/contenttype/forms"/>
  </ds:schemaRefs>
</ds:datastoreItem>
</file>

<file path=customXml/itemProps2.xml><?xml version="1.0" encoding="utf-8"?>
<ds:datastoreItem xmlns:ds="http://schemas.openxmlformats.org/officeDocument/2006/customXml" ds:itemID="{5E6152E0-CA49-4CF0-98F4-84DCCF03492B}">
  <ds:schemaRefs>
    <ds:schemaRef ds:uri="http://schemas.openxmlformats.org/package/2006/metadata/core-properties"/>
    <ds:schemaRef ds:uri="http://schemas.microsoft.com/office/infopath/2007/PartnerControls"/>
    <ds:schemaRef ds:uri="http://schemas.microsoft.com/office/2006/documentManagement/types"/>
    <ds:schemaRef ds:uri="http://www.w3.org/XML/1998/namespace"/>
    <ds:schemaRef ds:uri="http://purl.org/dc/terms/"/>
    <ds:schemaRef ds:uri="http://purl.org/dc/elements/1.1/"/>
    <ds:schemaRef ds:uri="4d0dd3ca-d122-4377-9e54-0710fcb7737d"/>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CBE2BFAF-7FF8-4D88-ABC6-FA1A4A874A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d0dd3ca-d122-4377-9e54-0710fcb7737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3961</Words>
  <Application>Microsoft Office PowerPoint</Application>
  <PresentationFormat>Widescreen</PresentationFormat>
  <Paragraphs>291</Paragraphs>
  <Slides>15</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Arial,Sans-Serif</vt:lpstr>
      <vt:lpstr>Times New Roman</vt:lpstr>
      <vt:lpstr>Avenir Book</vt:lpstr>
      <vt:lpstr>Calibri Light</vt:lpstr>
      <vt:lpstr>Symbol</vt:lpstr>
      <vt:lpstr>Nunito Sans</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Crossan</dc:creator>
  <cp:lastModifiedBy>Heather Colebourne</cp:lastModifiedBy>
  <cp:revision>19</cp:revision>
  <dcterms:created xsi:type="dcterms:W3CDTF">2018-08-17T15:10:50Z</dcterms:created>
  <dcterms:modified xsi:type="dcterms:W3CDTF">2023-09-26T08:38:42Z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0x01010062475F09407B9D45875E19FF0FA64FD5</vt:lpwstr>
  </property>
  <property fmtid="{D5CDD505-2E9C-101B-9397-08002B2CF9AE}" pid="3" name="MediaServiceImageTags">
    <vt:lpwstr/>
  </property>
</Properties>
</file>