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86" r:id="rId2"/>
    <p:sldId id="387" r:id="rId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6" d="100"/>
          <a:sy n="76" d="100"/>
        </p:scale>
        <p:origin x="317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BA19A03-3871-4BA6-814D-47081C9A58E5}"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2320513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A19A03-3871-4BA6-814D-47081C9A58E5}"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3399760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BA19A03-3871-4BA6-814D-47081C9A58E5}"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3931823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BA19A03-3871-4BA6-814D-47081C9A58E5}"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1466136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BA19A03-3871-4BA6-814D-47081C9A58E5}" type="datetimeFigureOut">
              <a:rPr lang="en-GB" smtClean="0"/>
              <a:t>23/11/2021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26853720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BA19A03-3871-4BA6-814D-47081C9A58E5}" type="datetimeFigureOut">
              <a:rPr lang="en-GB" smtClean="0"/>
              <a:t>23/11/2021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2339037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A19A03-3871-4BA6-814D-47081C9A58E5}" type="datetimeFigureOut">
              <a:rPr lang="en-GB" smtClean="0"/>
              <a:t>23/11/2021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479464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6BA19A03-3871-4BA6-814D-47081C9A58E5}"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2687292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6BA19A03-3871-4BA6-814D-47081C9A58E5}"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10814394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A19A03-3871-4BA6-814D-47081C9A58E5}"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4157804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A19A03-3871-4BA6-814D-47081C9A58E5}"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DD73-3E24-449C-B672-E7F0B7C80043}" type="slidenum">
              <a:rPr lang="en-GB" smtClean="0"/>
              <a:t>‹#›</a:t>
            </a:fld>
            <a:endParaRPr lang="en-GB"/>
          </a:p>
        </p:txBody>
      </p:sp>
    </p:spTree>
    <p:extLst>
      <p:ext uri="{BB962C8B-B14F-4D97-AF65-F5344CB8AC3E}">
        <p14:creationId xmlns:p14="http://schemas.microsoft.com/office/powerpoint/2010/main" val="567042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6BA19A03-3871-4BA6-814D-47081C9A58E5}" type="datetimeFigureOut">
              <a:rPr lang="en-GB" smtClean="0"/>
              <a:t>23/11/2021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800DD73-3E24-449C-B672-E7F0B7C80043}" type="slidenum">
              <a:rPr lang="en-GB" smtClean="0"/>
              <a:t>‹#›</a:t>
            </a:fld>
            <a:endParaRPr lang="en-GB"/>
          </a:p>
        </p:txBody>
      </p:sp>
    </p:spTree>
    <p:extLst>
      <p:ext uri="{BB962C8B-B14F-4D97-AF65-F5344CB8AC3E}">
        <p14:creationId xmlns:p14="http://schemas.microsoft.com/office/powerpoint/2010/main" val="1616253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mp"/><Relationship Id="rId1" Type="http://schemas.openxmlformats.org/officeDocument/2006/relationships/slideLayout" Target="../slideLayouts/slideLayout2.xml"/><Relationship Id="rId4" Type="http://schemas.openxmlformats.org/officeDocument/2006/relationships/image" Target="../media/image3.tmp"/></Relationships>
</file>

<file path=ppt/slides/_rels/slide2.xml.rels><?xml version="1.0" encoding="UTF-8" standalone="yes"?>
<Relationships xmlns="http://schemas.openxmlformats.org/package/2006/relationships"><Relationship Id="rId3" Type="http://schemas.openxmlformats.org/officeDocument/2006/relationships/image" Target="../media/image5.tmp"/><Relationship Id="rId7" Type="http://schemas.openxmlformats.org/officeDocument/2006/relationships/image" Target="../media/image9.tmp"/><Relationship Id="rId2" Type="http://schemas.openxmlformats.org/officeDocument/2006/relationships/image" Target="../media/image4.tmp"/><Relationship Id="rId1" Type="http://schemas.openxmlformats.org/officeDocument/2006/relationships/slideLayout" Target="../slideLayouts/slideLayout2.xml"/><Relationship Id="rId6" Type="http://schemas.openxmlformats.org/officeDocument/2006/relationships/image" Target="../media/image8.tmp"/><Relationship Id="rId5" Type="http://schemas.openxmlformats.org/officeDocument/2006/relationships/image" Target="../media/image7.tmp"/><Relationship Id="rId4" Type="http://schemas.openxmlformats.org/officeDocument/2006/relationships/image" Target="../media/image6.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creen Clipping">
            <a:extLst>
              <a:ext uri="{FF2B5EF4-FFF2-40B4-BE49-F238E27FC236}">
                <a16:creationId xmlns:a16="http://schemas.microsoft.com/office/drawing/2014/main" id="{2043622D-4D91-4BF5-8DAF-651B5F7651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00155" y="7627434"/>
            <a:ext cx="2757845" cy="2278566"/>
          </a:xfrm>
          <a:prstGeom prst="rect">
            <a:avLst/>
          </a:prstGeom>
        </p:spPr>
      </p:pic>
      <p:sp>
        <p:nvSpPr>
          <p:cNvPr id="11" name="Rounded Rectangular Callout 10"/>
          <p:cNvSpPr/>
          <p:nvPr/>
        </p:nvSpPr>
        <p:spPr>
          <a:xfrm>
            <a:off x="3779226" y="6746489"/>
            <a:ext cx="3078774" cy="722629"/>
          </a:xfrm>
          <a:prstGeom prst="wedgeRoundRectCallout">
            <a:avLst>
              <a:gd name="adj1" fmla="val -36309"/>
              <a:gd name="adj2" fmla="val 71217"/>
              <a:gd name="adj3" fmla="val 16667"/>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200"/>
          </a:p>
        </p:txBody>
      </p:sp>
      <p:pic>
        <p:nvPicPr>
          <p:cNvPr id="4" name="Picture 3">
            <a:extLst>
              <a:ext uri="{FF2B5EF4-FFF2-40B4-BE49-F238E27FC236}">
                <a16:creationId xmlns:a16="http://schemas.microsoft.com/office/drawing/2014/main" id="{22A8B9AB-C853-484B-A55F-FABE8FA89C10}"/>
              </a:ext>
            </a:extLst>
          </p:cNvPr>
          <p:cNvPicPr>
            <a:picLocks noChangeAspect="1"/>
          </p:cNvPicPr>
          <p:nvPr/>
        </p:nvPicPr>
        <p:blipFill rotWithShape="1">
          <a:blip r:embed="rId3">
            <a:clrChange>
              <a:clrFrom>
                <a:srgbClr val="FFFFFF"/>
              </a:clrFrom>
              <a:clrTo>
                <a:srgbClr val="FFFFFF">
                  <a:alpha val="0"/>
                </a:srgbClr>
              </a:clrTo>
            </a:clrChange>
          </a:blip>
          <a:srcRect l="15207" r="16161"/>
          <a:stretch/>
        </p:blipFill>
        <p:spPr>
          <a:xfrm>
            <a:off x="14679" y="-65996"/>
            <a:ext cx="1912395" cy="1702291"/>
          </a:xfrm>
          <a:prstGeom prst="rect">
            <a:avLst/>
          </a:prstGeom>
        </p:spPr>
      </p:pic>
      <p:sp>
        <p:nvSpPr>
          <p:cNvPr id="5" name="Rectangle 4">
            <a:extLst>
              <a:ext uri="{FF2B5EF4-FFF2-40B4-BE49-F238E27FC236}">
                <a16:creationId xmlns:a16="http://schemas.microsoft.com/office/drawing/2014/main" id="{3FF7FAB9-8996-4A91-9059-3E8433093FB7}"/>
              </a:ext>
            </a:extLst>
          </p:cNvPr>
          <p:cNvSpPr/>
          <p:nvPr/>
        </p:nvSpPr>
        <p:spPr>
          <a:xfrm>
            <a:off x="1751483" y="0"/>
            <a:ext cx="5106517" cy="1261884"/>
          </a:xfrm>
          <a:prstGeom prst="rect">
            <a:avLst/>
          </a:prstGeom>
          <a:noFill/>
          <a:ln>
            <a:noFill/>
          </a:ln>
        </p:spPr>
        <p:txBody>
          <a:bodyPr wrap="square" lIns="91440" tIns="45720" rIns="91440" bIns="45720">
            <a:spAutoFit/>
          </a:bodyPr>
          <a:lstStyle/>
          <a:p>
            <a:pPr algn="ctr"/>
            <a:r>
              <a:rPr lang="en-GB" sz="4400" b="1" dirty="0">
                <a:ln w="22225">
                  <a:solidFill>
                    <a:schemeClr val="tx1"/>
                  </a:solidFill>
                  <a:prstDash val="solid"/>
                </a:ln>
                <a:latin typeface="MS PMincho" panose="02020600040205080304" pitchFamily="18" charset="-128"/>
                <a:ea typeface="MS PMincho" panose="02020600040205080304" pitchFamily="18" charset="-128"/>
              </a:rPr>
              <a:t>Curriculum for Life</a:t>
            </a:r>
          </a:p>
          <a:p>
            <a:pPr algn="ctr"/>
            <a:r>
              <a:rPr lang="en-GB" sz="3200" b="1" dirty="0">
                <a:ln w="22225">
                  <a:solidFill>
                    <a:schemeClr val="tx1"/>
                  </a:solidFill>
                  <a:prstDash val="solid"/>
                </a:ln>
                <a:latin typeface="MS PMincho" panose="02020600040205080304" pitchFamily="18" charset="-128"/>
                <a:ea typeface="MS PMincho" panose="02020600040205080304" pitchFamily="18" charset="-128"/>
              </a:rPr>
              <a:t>Fortnightly Forum</a:t>
            </a:r>
          </a:p>
        </p:txBody>
      </p:sp>
      <p:pic>
        <p:nvPicPr>
          <p:cNvPr id="8" name="Picture 7" descr="Screen Clipping"/>
          <p:cNvPicPr>
            <a:picLocks noChangeAspect="1"/>
          </p:cNvPicPr>
          <p:nvPr/>
        </p:nvPicPr>
        <p:blipFill rotWithShape="1">
          <a:blip r:embed="rId4">
            <a:extLst>
              <a:ext uri="{28A0092B-C50C-407E-A947-70E740481C1C}">
                <a14:useLocalDpi xmlns:a14="http://schemas.microsoft.com/office/drawing/2010/main" val="0"/>
              </a:ext>
            </a:extLst>
          </a:blip>
          <a:srcRect t="1029" r="1464" b="1605"/>
          <a:stretch/>
        </p:blipFill>
        <p:spPr>
          <a:xfrm>
            <a:off x="14679" y="1728439"/>
            <a:ext cx="6757639" cy="25090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ectangle 8"/>
          <p:cNvSpPr/>
          <p:nvPr/>
        </p:nvSpPr>
        <p:spPr>
          <a:xfrm>
            <a:off x="48132" y="4237464"/>
            <a:ext cx="6724186" cy="3231654"/>
          </a:xfrm>
          <a:prstGeom prst="rect">
            <a:avLst/>
          </a:prstGeom>
        </p:spPr>
        <p:txBody>
          <a:bodyPr wrap="square">
            <a:spAutoFit/>
          </a:bodyPr>
          <a:lstStyle/>
          <a:p>
            <a:pPr algn="just"/>
            <a:endParaRPr lang="en-GB" sz="1200" dirty="0"/>
          </a:p>
          <a:p>
            <a:pPr marL="171450" indent="-171450" algn="just">
              <a:buFont typeface="Wingdings" panose="05000000000000000000" pitchFamily="2" charset="2"/>
              <a:buChar char="ü"/>
            </a:pPr>
            <a:r>
              <a:rPr lang="en-GB" sz="1200" dirty="0"/>
              <a:t>Form Tutors should go through the ground rules with the students at the start of every forum/session. This enables us to establish what we established. </a:t>
            </a:r>
          </a:p>
          <a:p>
            <a:pPr marL="171450" indent="-171450" algn="just">
              <a:buFont typeface="Wingdings" panose="05000000000000000000" pitchFamily="2" charset="2"/>
              <a:buChar char="ü"/>
            </a:pPr>
            <a:r>
              <a:rPr lang="en-GB" sz="1200" dirty="0"/>
              <a:t>Everyone is entitled to their opinions, everyone has unconscious bias but discrimination, micro-aggressions and confrontation has no place in the forum as it infringes upon our upholding of </a:t>
            </a:r>
            <a:r>
              <a:rPr lang="en-GB" sz="1200" b="1" dirty="0"/>
              <a:t>British Values </a:t>
            </a:r>
            <a:r>
              <a:rPr lang="en-GB" sz="1200" dirty="0"/>
              <a:t>(see below if required).</a:t>
            </a:r>
          </a:p>
          <a:p>
            <a:pPr marL="171450" lvl="0" indent="-171450" algn="just" defTabSz="914400">
              <a:buFont typeface="Wingdings" panose="05000000000000000000" pitchFamily="2" charset="2"/>
              <a:buChar char="ü"/>
              <a:defRPr/>
            </a:pPr>
            <a:r>
              <a:rPr lang="en-US" sz="1200" b="1" dirty="0"/>
              <a:t>Confidentiality: If someone overshares, what is said in the room stays in the room and is not for discussion outside the lesson. However, if someone discloses something about themselves which indicates that they might be at risk, a teacher would have to pass the information on in order to keep them safe.</a:t>
            </a:r>
            <a:endParaRPr lang="en-GB" sz="1200" dirty="0"/>
          </a:p>
          <a:p>
            <a:pPr marL="171450" lvl="0" indent="-171450" algn="just" defTabSz="914400">
              <a:buFont typeface="Wingdings" panose="05000000000000000000" pitchFamily="2" charset="2"/>
              <a:buChar char="ü"/>
              <a:defRPr/>
            </a:pPr>
            <a:r>
              <a:rPr lang="en-GB" sz="1200" dirty="0"/>
              <a:t>This is a professional setting so we should use the appropriate tone and communication. ABC discussion framework – sentence starters on the top right of the slide. </a:t>
            </a:r>
          </a:p>
          <a:p>
            <a:pPr marL="171450" lvl="0" indent="-171450" algn="just" defTabSz="914400">
              <a:buFont typeface="Wingdings" panose="05000000000000000000" pitchFamily="2" charset="2"/>
              <a:buChar char="ü"/>
              <a:defRPr/>
            </a:pPr>
            <a:r>
              <a:rPr lang="en-US" sz="1200" dirty="0">
                <a:ln w="0"/>
              </a:rPr>
              <a:t>This session could impact some people. If at any point someone needs to leave the room, to take some time, allow without hesitation. </a:t>
            </a:r>
          </a:p>
          <a:p>
            <a:pPr lvl="0" algn="just" defTabSz="914400">
              <a:defRPr/>
            </a:pPr>
            <a:endParaRPr lang="en-GB" sz="1200" dirty="0"/>
          </a:p>
          <a:p>
            <a:pPr algn="just"/>
            <a:endParaRPr lang="en-GB" sz="1200" dirty="0"/>
          </a:p>
          <a:p>
            <a:pPr algn="just"/>
            <a:endParaRPr lang="en-GB" sz="1200" dirty="0"/>
          </a:p>
        </p:txBody>
      </p:sp>
      <p:sp>
        <p:nvSpPr>
          <p:cNvPr id="10" name="Rectangle 9"/>
          <p:cNvSpPr/>
          <p:nvPr/>
        </p:nvSpPr>
        <p:spPr>
          <a:xfrm>
            <a:off x="212574" y="7126685"/>
            <a:ext cx="3429000" cy="2677656"/>
          </a:xfrm>
          <a:prstGeom prst="rect">
            <a:avLst/>
          </a:prstGeom>
        </p:spPr>
        <p:txBody>
          <a:bodyPr>
            <a:spAutoFit/>
          </a:bodyPr>
          <a:lstStyle/>
          <a:p>
            <a:r>
              <a:rPr lang="en-GB" sz="1200" b="1" dirty="0"/>
              <a:t>The 4 fundamental British values are:</a:t>
            </a:r>
            <a:endParaRPr lang="en-GB" sz="1200" dirty="0"/>
          </a:p>
          <a:p>
            <a:pPr marL="1085850" lvl="2" indent="-171450">
              <a:buFont typeface="Arial" panose="020B0604020202020204" pitchFamily="34" charset="0"/>
              <a:buChar char="•"/>
            </a:pPr>
            <a:r>
              <a:rPr lang="en-GB" sz="1200" b="1" dirty="0"/>
              <a:t>Democracy</a:t>
            </a:r>
          </a:p>
          <a:p>
            <a:pPr marL="1085850" lvl="2" indent="-171450">
              <a:buFont typeface="Arial" panose="020B0604020202020204" pitchFamily="34" charset="0"/>
              <a:buChar char="•"/>
            </a:pPr>
            <a:r>
              <a:rPr lang="en-GB" sz="1200" b="1" dirty="0"/>
              <a:t>Rule of Law</a:t>
            </a:r>
          </a:p>
          <a:p>
            <a:pPr marL="1085850" lvl="2" indent="-171450">
              <a:buFont typeface="Arial" panose="020B0604020202020204" pitchFamily="34" charset="0"/>
              <a:buChar char="•"/>
            </a:pPr>
            <a:r>
              <a:rPr lang="en-GB" sz="1200" b="1" dirty="0"/>
              <a:t>Respect &amp; Tolerance</a:t>
            </a:r>
          </a:p>
          <a:p>
            <a:pPr marL="1085850" lvl="2" indent="-171450">
              <a:buFont typeface="Arial" panose="020B0604020202020204" pitchFamily="34" charset="0"/>
              <a:buChar char="•"/>
            </a:pPr>
            <a:r>
              <a:rPr lang="en-GB" sz="1200" b="1" dirty="0"/>
              <a:t>Individual Liberty</a:t>
            </a:r>
          </a:p>
          <a:p>
            <a:pPr algn="just"/>
            <a:r>
              <a:rPr lang="en-GB" sz="1200" dirty="0"/>
              <a:t>Fundamental British Values underpin what it is to be a citizen in a modern and </a:t>
            </a:r>
            <a:r>
              <a:rPr lang="en-GB" sz="1200" b="1" dirty="0"/>
              <a:t>diverse</a:t>
            </a:r>
            <a:r>
              <a:rPr lang="en-GB" sz="1200" dirty="0"/>
              <a:t> Great Britain </a:t>
            </a:r>
            <a:r>
              <a:rPr lang="en-GB" sz="1200" b="1" dirty="0"/>
              <a:t>valuing</a:t>
            </a:r>
            <a:r>
              <a:rPr lang="en-GB" sz="1200" dirty="0"/>
              <a:t> our </a:t>
            </a:r>
            <a:r>
              <a:rPr lang="en-GB" sz="1200" b="1" dirty="0"/>
              <a:t>community</a:t>
            </a:r>
            <a:r>
              <a:rPr lang="en-GB" sz="1200" dirty="0"/>
              <a:t> and </a:t>
            </a:r>
            <a:r>
              <a:rPr lang="en-GB" sz="1200" b="1" dirty="0"/>
              <a:t>celebrating</a:t>
            </a:r>
            <a:r>
              <a:rPr lang="en-GB" sz="1200" dirty="0"/>
              <a:t> </a:t>
            </a:r>
            <a:r>
              <a:rPr lang="en-GB" sz="1200" b="1" dirty="0"/>
              <a:t>diversity</a:t>
            </a:r>
            <a:r>
              <a:rPr lang="en-GB" sz="1200" dirty="0"/>
              <a:t> of the UK. Fundamental British Values are not exclusive to being British and are shared by other </a:t>
            </a:r>
            <a:r>
              <a:rPr lang="en-GB" sz="1200" b="1" dirty="0"/>
              <a:t>democratic</a:t>
            </a:r>
            <a:r>
              <a:rPr lang="en-GB" sz="1200" dirty="0"/>
              <a:t> countries as a way of creating an </a:t>
            </a:r>
            <a:r>
              <a:rPr lang="en-GB" sz="1200" b="1" dirty="0"/>
              <a:t>orderly society</a:t>
            </a:r>
            <a:r>
              <a:rPr lang="en-GB" sz="1200" dirty="0"/>
              <a:t>, where individual members can feel </a:t>
            </a:r>
            <a:r>
              <a:rPr lang="en-GB" sz="1200" b="1" dirty="0"/>
              <a:t>safe</a:t>
            </a:r>
            <a:r>
              <a:rPr lang="en-GB" sz="1200" dirty="0"/>
              <a:t>, </a:t>
            </a:r>
            <a:r>
              <a:rPr lang="en-GB" sz="1200" b="1" dirty="0"/>
              <a:t>valued</a:t>
            </a:r>
            <a:r>
              <a:rPr lang="en-GB" sz="1200" dirty="0"/>
              <a:t> and can </a:t>
            </a:r>
            <a:r>
              <a:rPr lang="en-GB" sz="1200" b="1" dirty="0"/>
              <a:t>contribute</a:t>
            </a:r>
            <a:r>
              <a:rPr lang="en-GB" sz="1200" dirty="0"/>
              <a:t> for the good of themselves and others.</a:t>
            </a:r>
          </a:p>
        </p:txBody>
      </p:sp>
      <p:sp>
        <p:nvSpPr>
          <p:cNvPr id="12" name="Rectangle 11"/>
          <p:cNvSpPr/>
          <p:nvPr/>
        </p:nvSpPr>
        <p:spPr>
          <a:xfrm>
            <a:off x="3720033" y="6784637"/>
            <a:ext cx="3137967" cy="646331"/>
          </a:xfrm>
          <a:prstGeom prst="rect">
            <a:avLst/>
          </a:prstGeom>
        </p:spPr>
        <p:txBody>
          <a:bodyPr wrap="square">
            <a:spAutoFit/>
          </a:bodyPr>
          <a:lstStyle/>
          <a:p>
            <a:pPr algn="ctr"/>
            <a:r>
              <a:rPr lang="en-GB" sz="1200" dirty="0"/>
              <a:t>During the forum, remember the ABC framework. This helps structure respectful responses.</a:t>
            </a:r>
          </a:p>
        </p:txBody>
      </p:sp>
      <p:sp>
        <p:nvSpPr>
          <p:cNvPr id="2" name="Slide Number Placeholder 1"/>
          <p:cNvSpPr>
            <a:spLocks noGrp="1"/>
          </p:cNvSpPr>
          <p:nvPr>
            <p:ph type="sldNum" sz="quarter" idx="12"/>
          </p:nvPr>
        </p:nvSpPr>
        <p:spPr/>
        <p:txBody>
          <a:bodyPr/>
          <a:lstStyle/>
          <a:p>
            <a:fld id="{8D4EFCC2-216E-4DBE-A80A-5F2F9961C63E}" type="slidenum">
              <a:rPr lang="en-GB" smtClean="0"/>
              <a:t>1</a:t>
            </a:fld>
            <a:endParaRPr lang="en-GB"/>
          </a:p>
        </p:txBody>
      </p:sp>
    </p:spTree>
    <p:extLst>
      <p:ext uri="{BB962C8B-B14F-4D97-AF65-F5344CB8AC3E}">
        <p14:creationId xmlns:p14="http://schemas.microsoft.com/office/powerpoint/2010/main" val="844597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D4EFCC2-216E-4DBE-A80A-5F2F9961C63E}" type="slidenum">
              <a:rPr lang="en-GB" smtClean="0"/>
              <a:t>2</a:t>
            </a:fld>
            <a:endParaRPr lang="en-GB"/>
          </a:p>
        </p:txBody>
      </p:sp>
      <p:pic>
        <p:nvPicPr>
          <p:cNvPr id="5"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9666" y="0"/>
            <a:ext cx="6728334" cy="3973966"/>
          </a:xfrm>
        </p:spPr>
      </p:pic>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666" y="3973966"/>
            <a:ext cx="6467566" cy="3636347"/>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25440" y="6012660"/>
            <a:ext cx="2010056" cy="1552792"/>
          </a:xfrm>
          <a:prstGeom prst="rect">
            <a:avLst/>
          </a:prstGeom>
        </p:spPr>
      </p:pic>
      <p:sp>
        <p:nvSpPr>
          <p:cNvPr id="12" name="Rectangle 11"/>
          <p:cNvSpPr/>
          <p:nvPr/>
        </p:nvSpPr>
        <p:spPr>
          <a:xfrm>
            <a:off x="4038600" y="0"/>
            <a:ext cx="2819399" cy="110490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8" name="Picture 7"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38265" y="99060"/>
            <a:ext cx="676056" cy="1005840"/>
          </a:xfrm>
          <a:prstGeom prst="rect">
            <a:avLst/>
          </a:prstGeom>
        </p:spPr>
      </p:pic>
      <p:pic>
        <p:nvPicPr>
          <p:cNvPr id="9" name="Picture 8"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14321" y="99060"/>
            <a:ext cx="636046" cy="1005840"/>
          </a:xfrm>
          <a:prstGeom prst="rect">
            <a:avLst/>
          </a:prstGeom>
        </p:spPr>
      </p:pic>
      <p:pic>
        <p:nvPicPr>
          <p:cNvPr id="10" name="Picture 9"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48299" y="99060"/>
            <a:ext cx="1407631" cy="1005840"/>
          </a:xfrm>
          <a:prstGeom prst="rect">
            <a:avLst/>
          </a:prstGeom>
        </p:spPr>
      </p:pic>
      <p:sp>
        <p:nvSpPr>
          <p:cNvPr id="11" name="Rectangle 10"/>
          <p:cNvSpPr/>
          <p:nvPr/>
        </p:nvSpPr>
        <p:spPr>
          <a:xfrm>
            <a:off x="129666" y="7617682"/>
            <a:ext cx="6662783" cy="2031325"/>
          </a:xfrm>
          <a:prstGeom prst="rect">
            <a:avLst/>
          </a:prstGeom>
        </p:spPr>
        <p:txBody>
          <a:bodyPr wrap="square">
            <a:spAutoFit/>
          </a:bodyPr>
          <a:lstStyle/>
          <a:p>
            <a:r>
              <a:rPr lang="en-GB" dirty="0"/>
              <a:t>We actively use class charts. Any discriminatory language/comments/behaviour intending to cause harm is monitored and reported. Restorative discussions must take place during the session if and when required. </a:t>
            </a:r>
          </a:p>
          <a:p>
            <a:pPr marL="171450" indent="-171450">
              <a:buFont typeface="Arial" panose="020B0604020202020204" pitchFamily="34" charset="0"/>
              <a:buChar char="•"/>
            </a:pPr>
            <a:r>
              <a:rPr lang="en-GB" dirty="0"/>
              <a:t>Who has been affected by what’s been said/done and in what way?</a:t>
            </a:r>
          </a:p>
          <a:p>
            <a:pPr marL="171450" indent="-171450">
              <a:buFont typeface="Arial" panose="020B0604020202020204" pitchFamily="34" charset="0"/>
              <a:buChar char="•"/>
            </a:pPr>
            <a:r>
              <a:rPr lang="en-GB" dirty="0"/>
              <a:t>How could things have been done differently?</a:t>
            </a:r>
          </a:p>
          <a:p>
            <a:pPr marL="171450" indent="-171450">
              <a:buFont typeface="Arial" panose="020B0604020202020204" pitchFamily="34" charset="0"/>
              <a:buChar char="•"/>
            </a:pPr>
            <a:r>
              <a:rPr lang="en-GB" dirty="0"/>
              <a:t>What do you think needs to happen to make things right?</a:t>
            </a:r>
          </a:p>
        </p:txBody>
      </p:sp>
      <p:sp>
        <p:nvSpPr>
          <p:cNvPr id="13" name="Rectangle 12"/>
          <p:cNvSpPr/>
          <p:nvPr/>
        </p:nvSpPr>
        <p:spPr>
          <a:xfrm>
            <a:off x="4525440" y="3973966"/>
            <a:ext cx="2170635" cy="4646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096717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361</Words>
  <Application>Microsoft Office PowerPoint</Application>
  <PresentationFormat>A4 Paper (210x297 mm)</PresentationFormat>
  <Paragraphs>22</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MS PMincho</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Fiona Rushe</dc:creator>
  <cp:lastModifiedBy>Fiona Rushe</cp:lastModifiedBy>
  <cp:revision>1</cp:revision>
  <dcterms:created xsi:type="dcterms:W3CDTF">2021-11-23T09:45:49Z</dcterms:created>
  <dcterms:modified xsi:type="dcterms:W3CDTF">2021-11-23T09:46:32Z</dcterms:modified>
</cp:coreProperties>
</file>