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257" r:id="rId2"/>
    <p:sldId id="258" r:id="rId3"/>
    <p:sldId id="264" r:id="rId4"/>
    <p:sldId id="259" r:id="rId5"/>
    <p:sldId id="265" r:id="rId6"/>
    <p:sldId id="260" r:id="rId7"/>
    <p:sldId id="267" r:id="rId8"/>
    <p:sldId id="266" r:id="rId9"/>
    <p:sldId id="268" r:id="rId10"/>
    <p:sldId id="269" r:id="rId11"/>
    <p:sldId id="271" r:id="rId12"/>
    <p:sldId id="263" r:id="rId13"/>
    <p:sldId id="272" r:id="rId14"/>
    <p:sldId id="273" r:id="rId15"/>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1pPr>
    <a:lvl2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2pPr>
    <a:lvl3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3pPr>
    <a:lvl4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4pPr>
    <a:lvl5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5pPr>
    <a:lvl6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6pPr>
    <a:lvl7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7pPr>
    <a:lvl8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8pPr>
    <a:lvl9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8537" autoAdjust="0"/>
  </p:normalViewPr>
  <p:slideViewPr>
    <p:cSldViewPr snapToGrid="0">
      <p:cViewPr varScale="1">
        <p:scale>
          <a:sx n="16" d="100"/>
          <a:sy n="16" d="100"/>
        </p:scale>
        <p:origin x="195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6" name="Shape 76"/>
          <p:cNvSpPr>
            <a:spLocks noGrp="1" noRot="1" noChangeAspect="1"/>
          </p:cNvSpPr>
          <p:nvPr>
            <p:ph type="sldImg"/>
          </p:nvPr>
        </p:nvSpPr>
        <p:spPr>
          <a:xfrm>
            <a:off x="1143000" y="685800"/>
            <a:ext cx="4572000" cy="3429000"/>
          </a:xfrm>
          <a:prstGeom prst="rect">
            <a:avLst/>
          </a:prstGeom>
        </p:spPr>
        <p:txBody>
          <a:bodyPr/>
          <a:lstStyle/>
          <a:p>
            <a:endParaRPr/>
          </a:p>
        </p:txBody>
      </p:sp>
      <p:sp>
        <p:nvSpPr>
          <p:cNvPr id="77" name="Shape 7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Introduce yourselves to the students-</a:t>
            </a:r>
          </a:p>
          <a:p>
            <a:r>
              <a:rPr lang="en-GB" dirty="0"/>
              <a:t>Your name, year of study etc</a:t>
            </a:r>
          </a:p>
          <a:p>
            <a:endParaRPr lang="en-GB" dirty="0"/>
          </a:p>
        </p:txBody>
      </p:sp>
    </p:spTree>
    <p:extLst>
      <p:ext uri="{BB962C8B-B14F-4D97-AF65-F5344CB8AC3E}">
        <p14:creationId xmlns:p14="http://schemas.microsoft.com/office/powerpoint/2010/main" val="3452991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 short, snappy intro! </a:t>
            </a:r>
          </a:p>
          <a:p>
            <a:endParaRPr lang="en-GB" dirty="0"/>
          </a:p>
          <a:p>
            <a:r>
              <a:rPr lang="en-GB" dirty="0"/>
              <a:t>Prepared- know what to apply for, what universities, how to etc</a:t>
            </a:r>
          </a:p>
          <a:p>
            <a:br>
              <a:rPr lang="en-GB" dirty="0"/>
            </a:br>
            <a:r>
              <a:rPr lang="en-GB" dirty="0"/>
              <a:t>Financial Support- It is known that there are fees attached to university and it would be nice to have some financial support</a:t>
            </a:r>
          </a:p>
          <a:p>
            <a:endParaRPr lang="en-GB" dirty="0"/>
          </a:p>
          <a:p>
            <a:r>
              <a:rPr lang="en-GB" dirty="0"/>
              <a:t>Reduction (a small safety net around your grades to help you aim high? We’ll talk more about this later).</a:t>
            </a:r>
          </a:p>
        </p:txBody>
      </p:sp>
    </p:spTree>
    <p:extLst>
      <p:ext uri="{BB962C8B-B14F-4D97-AF65-F5344CB8AC3E}">
        <p14:creationId xmlns:p14="http://schemas.microsoft.com/office/powerpoint/2010/main" val="2597259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If you have answered yes to any of the previous questions, then the Liverpool Scholars Programme is for you. Listen to some of our alumni here, YOUTUBE LINK:</a:t>
            </a:r>
          </a:p>
          <a:p>
            <a:endParaRPr lang="en-GB" dirty="0"/>
          </a:p>
          <a:p>
            <a:r>
              <a:rPr lang="en-GB"/>
              <a:t>https://www.youtube.com/watch?v=MXm7tfUplLI </a:t>
            </a:r>
            <a:endParaRPr lang="en-GB" dirty="0"/>
          </a:p>
        </p:txBody>
      </p:sp>
    </p:spTree>
    <p:extLst>
      <p:ext uri="{BB962C8B-B14F-4D97-AF65-F5344CB8AC3E}">
        <p14:creationId xmlns:p14="http://schemas.microsoft.com/office/powerpoint/2010/main" val="4210417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If students </a:t>
            </a:r>
            <a:r>
              <a:rPr lang="en-GB" b="1" dirty="0"/>
              <a:t>successfully </a:t>
            </a:r>
            <a:r>
              <a:rPr lang="en-GB" b="0" dirty="0"/>
              <a:t>complete the Liverpool Scholars Programme, they will be eligible for the benefits listed here.</a:t>
            </a:r>
            <a:br>
              <a:rPr lang="en-GB" b="0" dirty="0"/>
            </a:br>
            <a:endParaRPr lang="en-GB" b="0" dirty="0"/>
          </a:p>
          <a:p>
            <a:pPr marL="457200" indent="-457200">
              <a:buAutoNum type="arabicPeriod"/>
            </a:pPr>
            <a:r>
              <a:rPr lang="en-GB" b="0" dirty="0"/>
              <a:t>They will receive a guaranteed conditional offer from UoL for courses they are eligible for (</a:t>
            </a:r>
            <a:r>
              <a:rPr lang="en-GB" b="1" dirty="0"/>
              <a:t>students must check eligibility criteria, such as GCSEs, required qualifications, work experience et</a:t>
            </a:r>
            <a:r>
              <a:rPr lang="en-GB" b="0" dirty="0"/>
              <a:t>c)</a:t>
            </a:r>
          </a:p>
          <a:p>
            <a:pPr marL="457200" indent="-457200">
              <a:buAutoNum type="arabicPeriod"/>
            </a:pPr>
            <a:r>
              <a:rPr lang="en-GB" b="0" dirty="0"/>
              <a:t>This offer will be reduced by 2 A-Level grades or equivalent (for example BTECS)</a:t>
            </a:r>
          </a:p>
          <a:p>
            <a:pPr marL="457200" indent="-457200">
              <a:buAutoNum type="arabicPeriod"/>
            </a:pPr>
            <a:r>
              <a:rPr lang="en-GB" b="0" dirty="0"/>
              <a:t> A bursary for every year of UG study (typically 3 years)- this is paid in 3 instalments throughout the year and is a non means tested, non repayable cash bursary.</a:t>
            </a:r>
            <a:endParaRPr lang="en-GB" dirty="0"/>
          </a:p>
        </p:txBody>
      </p:sp>
    </p:spTree>
    <p:extLst>
      <p:ext uri="{BB962C8B-B14F-4D97-AF65-F5344CB8AC3E}">
        <p14:creationId xmlns:p14="http://schemas.microsoft.com/office/powerpoint/2010/main" val="2450568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These are the events and activities students must complete in order to pass the scholars programme. One takes place on a weekend and others during the half terms in year 12. The programme is here to complement your studies and we aim to work around that. </a:t>
            </a:r>
          </a:p>
          <a:p>
            <a:endParaRPr lang="en-GB" dirty="0"/>
          </a:p>
          <a:p>
            <a:r>
              <a:rPr lang="en-GB" b="1" dirty="0"/>
              <a:t>Programme Launch</a:t>
            </a:r>
            <a:r>
              <a:rPr lang="en-GB" dirty="0"/>
              <a:t>- a chance for yourselves and your parents/carers to gain a refresher and a greater understanding of the programme</a:t>
            </a:r>
          </a:p>
          <a:p>
            <a:r>
              <a:rPr lang="en-GB" b="1" dirty="0"/>
              <a:t>Welcome Day</a:t>
            </a:r>
            <a:r>
              <a:rPr lang="en-GB" dirty="0"/>
              <a:t>- an event where you get to understand more about university in general- what is the difference between universities, how do you select a course, how do you join societies. The day you are allocated depends on your school.</a:t>
            </a:r>
          </a:p>
          <a:p>
            <a:endParaRPr lang="en-GB" dirty="0"/>
          </a:p>
          <a:p>
            <a:r>
              <a:rPr lang="en-GB" b="1" dirty="0"/>
              <a:t>Academic Discovery Day - </a:t>
            </a:r>
            <a:r>
              <a:rPr lang="en-GB" dirty="0"/>
              <a:t>The final compulsory event is the Academic Discovery Day, which is during </a:t>
            </a:r>
            <a:r>
              <a:rPr lang="en-GB" dirty="0" err="1"/>
              <a:t>easter</a:t>
            </a:r>
            <a:r>
              <a:rPr lang="en-GB" dirty="0"/>
              <a:t>/spring half term and will give you an understanding about studying at university. You’ll cover important things that are relevant to you now, such as how to use AI in your studies, and experience subject tasters.  You have three opportunities to attend an ADD, either 10</a:t>
            </a:r>
            <a:r>
              <a:rPr lang="en-GB" baseline="30000" dirty="0"/>
              <a:t>th</a:t>
            </a:r>
            <a:r>
              <a:rPr lang="en-GB" dirty="0"/>
              <a:t>, 11 or 12</a:t>
            </a:r>
            <a:r>
              <a:rPr lang="en-GB" baseline="30000" dirty="0"/>
              <a:t>th</a:t>
            </a:r>
            <a:r>
              <a:rPr lang="en-GB" dirty="0"/>
              <a:t> April. You only need to attend one day.</a:t>
            </a:r>
          </a:p>
          <a:p>
            <a:endParaRPr lang="en-GB" dirty="0"/>
          </a:p>
          <a:p>
            <a:r>
              <a:rPr lang="en-GB" dirty="0"/>
              <a:t>Finally, to complete scholars, you must complete a short reflection piece (less than one page of a4), where you will reflect on one of these events. We will provide you with guidance. This is to be completed over the Summer of Y12.</a:t>
            </a:r>
          </a:p>
          <a:p>
            <a:endParaRPr lang="en-GB" dirty="0"/>
          </a:p>
        </p:txBody>
      </p:sp>
    </p:spTree>
    <p:extLst>
      <p:ext uri="{BB962C8B-B14F-4D97-AF65-F5344CB8AC3E}">
        <p14:creationId xmlns:p14="http://schemas.microsoft.com/office/powerpoint/2010/main" val="3776859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These are all the optional things that you can make the most of through the Liverpool Scholars Programme. You do not have to do these, but they are really helpful for most of our students!</a:t>
            </a:r>
          </a:p>
        </p:txBody>
      </p:sp>
    </p:spTree>
    <p:extLst>
      <p:ext uri="{BB962C8B-B14F-4D97-AF65-F5344CB8AC3E}">
        <p14:creationId xmlns:p14="http://schemas.microsoft.com/office/powerpoint/2010/main" val="2527205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As Scholars, you will be prioritised for these summer schools. These are for students who are interested in these really competitive subjects. </a:t>
            </a:r>
          </a:p>
        </p:txBody>
      </p:sp>
    </p:spTree>
    <p:extLst>
      <p:ext uri="{BB962C8B-B14F-4D97-AF65-F5344CB8AC3E}">
        <p14:creationId xmlns:p14="http://schemas.microsoft.com/office/powerpoint/2010/main" val="2768988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Highlight that we ask for commitment and communication</a:t>
            </a:r>
          </a:p>
        </p:txBody>
      </p:sp>
    </p:spTree>
    <p:extLst>
      <p:ext uri="{BB962C8B-B14F-4D97-AF65-F5344CB8AC3E}">
        <p14:creationId xmlns:p14="http://schemas.microsoft.com/office/powerpoint/2010/main" val="7387051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Cover Slide 2">
    <p:spTree>
      <p:nvGrpSpPr>
        <p:cNvPr id="1" name=""/>
        <p:cNvGrpSpPr/>
        <p:nvPr/>
      </p:nvGrpSpPr>
      <p:grpSpPr>
        <a:xfrm>
          <a:off x="0" y="0"/>
          <a:ext cx="0" cy="0"/>
          <a:chOff x="0" y="0"/>
          <a:chExt cx="0" cy="0"/>
        </a:xfrm>
      </p:grpSpPr>
      <p:pic>
        <p:nvPicPr>
          <p:cNvPr id="19" name="UoL - WPO - PowerPoint (1280 x 720) 16.9 - 20222.png" descr="UoL - WPO - PowerPoint (1280 x 720) 16.9 - 20222.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ext Slide 1">
    <p:spTree>
      <p:nvGrpSpPr>
        <p:cNvPr id="1" name=""/>
        <p:cNvGrpSpPr/>
        <p:nvPr/>
      </p:nvGrpSpPr>
      <p:grpSpPr>
        <a:xfrm>
          <a:off x="0" y="0"/>
          <a:ext cx="0" cy="0"/>
          <a:chOff x="0" y="0"/>
          <a:chExt cx="0" cy="0"/>
        </a:xfrm>
      </p:grpSpPr>
      <p:pic>
        <p:nvPicPr>
          <p:cNvPr id="27" name="UoL - WPO - PowerPoint (1280 x 720) 16.9 - 20223.png" descr="UoL - WPO - PowerPoint (1280 x 720) 16.9 - 20223.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ext Slide 2">
    <p:spTree>
      <p:nvGrpSpPr>
        <p:cNvPr id="1" name=""/>
        <p:cNvGrpSpPr/>
        <p:nvPr/>
      </p:nvGrpSpPr>
      <p:grpSpPr>
        <a:xfrm>
          <a:off x="0" y="0"/>
          <a:ext cx="0" cy="0"/>
          <a:chOff x="0" y="0"/>
          <a:chExt cx="0" cy="0"/>
        </a:xfrm>
      </p:grpSpPr>
      <p:pic>
        <p:nvPicPr>
          <p:cNvPr id="45" name="UoL - WPO - PowerPoint (1280 x 720) 16.9 - 20225.png" descr="UoL - WPO - PowerPoint (1280 x 720) 16.9 - 20225.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4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Bullet Slide 2">
    <p:spTree>
      <p:nvGrpSpPr>
        <p:cNvPr id="1" name=""/>
        <p:cNvGrpSpPr/>
        <p:nvPr/>
      </p:nvGrpSpPr>
      <p:grpSpPr>
        <a:xfrm>
          <a:off x="0" y="0"/>
          <a:ext cx="0" cy="0"/>
          <a:chOff x="0" y="0"/>
          <a:chExt cx="0" cy="0"/>
        </a:xfrm>
      </p:grpSpPr>
      <p:pic>
        <p:nvPicPr>
          <p:cNvPr id="53" name="UoL - WPO - PowerPoint (1280 x 720) 16.9 - 20226.png" descr="UoL - WPO - PowerPoint (1280 x 720) 16.9 - 20226.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ext Slide 3">
    <p:spTree>
      <p:nvGrpSpPr>
        <p:cNvPr id="1" name=""/>
        <p:cNvGrpSpPr/>
        <p:nvPr/>
      </p:nvGrpSpPr>
      <p:grpSpPr>
        <a:xfrm>
          <a:off x="0" y="0"/>
          <a:ext cx="0" cy="0"/>
          <a:chOff x="0" y="0"/>
          <a:chExt cx="0" cy="0"/>
        </a:xfrm>
      </p:grpSpPr>
      <p:pic>
        <p:nvPicPr>
          <p:cNvPr id="61" name="UoL - WPO - PowerPoint (1280 x 720) 16.9 - 20227.png" descr="UoL - WPO - PowerPoint (1280 x 720) 16.9 - 20227.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Bullet Slide 3">
    <p:spTree>
      <p:nvGrpSpPr>
        <p:cNvPr id="1" name=""/>
        <p:cNvGrpSpPr/>
        <p:nvPr/>
      </p:nvGrpSpPr>
      <p:grpSpPr>
        <a:xfrm>
          <a:off x="0" y="0"/>
          <a:ext cx="0" cy="0"/>
          <a:chOff x="0" y="0"/>
          <a:chExt cx="0" cy="0"/>
        </a:xfrm>
      </p:grpSpPr>
      <p:pic>
        <p:nvPicPr>
          <p:cNvPr id="69" name="UoL - WPO - PowerPoint (1280 x 720) 16.9 - 20228.png" descr="UoL - WPO - PowerPoint (1280 x 720) 16.9 - 20228.png"/>
          <p:cNvPicPr>
            <a:picLocks noChangeAspect="1"/>
          </p:cNvPicPr>
          <p:nvPr/>
        </p:nvPicPr>
        <p:blipFill>
          <a:blip r:embed="rId2">
            <a:extLst/>
          </a:blip>
          <a:stretch>
            <a:fillRect/>
          </a:stretch>
        </p:blipFill>
        <p:spPr>
          <a:xfrm>
            <a:off x="0" y="857"/>
            <a:ext cx="24384000" cy="13714286"/>
          </a:xfrm>
          <a:prstGeom prst="rect">
            <a:avLst/>
          </a:prstGeom>
          <a:ln w="12700">
            <a:miter lim="400000"/>
          </a:ln>
        </p:spPr>
      </p:pic>
      <p:sp>
        <p:nvSpPr>
          <p:cNvPr id="7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UoL - WPO - PowerPoint (1280 x 720) 16.9 - 2022.png" descr="UoL - WPO - PowerPoint (1280 x 720) 16.9 - 2022.png"/>
          <p:cNvPicPr>
            <a:picLocks noChangeAspect="1"/>
          </p:cNvPicPr>
          <p:nvPr/>
        </p:nvPicPr>
        <p:blipFill>
          <a:blip r:embed="rId8">
            <a:extLst/>
          </a:blip>
          <a:stretch>
            <a:fillRect/>
          </a:stretch>
        </p:blipFill>
        <p:spPr>
          <a:xfrm>
            <a:off x="0" y="857"/>
            <a:ext cx="24384000" cy="13714286"/>
          </a:xfrm>
          <a:prstGeom prst="rect">
            <a:avLst/>
          </a:prstGeom>
          <a:ln w="25400">
            <a:miter lim="400000"/>
          </a:ln>
          <a:effectLst>
            <a:reflection stA="50000" endPos="40000" dir="5400000" sy="-100000" algn="bl" rotWithShape="0"/>
          </a:effectLst>
        </p:spPr>
      </p:pic>
      <p:sp>
        <p:nvSpPr>
          <p:cNvPr id="3" name="Slide Title"/>
          <p:cNvSpPr txBox="1">
            <a:spLocks noGrp="1"/>
          </p:cNvSpPr>
          <p:nvPr>
            <p:ph type="title" hasCustomPrompt="1"/>
          </p:nvPr>
        </p:nvSpPr>
        <p:spPr>
          <a:xfrm>
            <a:off x="1206500" y="1079500"/>
            <a:ext cx="10477500" cy="14351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4" name="Body Level One…"/>
          <p:cNvSpPr txBox="1">
            <a:spLocks noGrp="1"/>
          </p:cNvSpPr>
          <p:nvPr>
            <p:ph type="body" idx="1" hasCustomPrompt="1"/>
          </p:nvPr>
        </p:nvSpPr>
        <p:spPr>
          <a:xfrm>
            <a:off x="1206500" y="4248504"/>
            <a:ext cx="104775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5"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solidFill>
                  <a:srgbClr val="000000"/>
                </a:solidFill>
                <a:latin typeface="+mn-lt"/>
                <a:ea typeface="+mn-ea"/>
                <a:cs typeface="+mn-cs"/>
                <a:sym typeface="Helvetica Neue"/>
              </a:defRPr>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50" r:id="rId1"/>
    <p:sldLayoutId id="2147483651" r:id="rId2"/>
    <p:sldLayoutId id="2147483653" r:id="rId3"/>
    <p:sldLayoutId id="2147483654" r:id="rId4"/>
    <p:sldLayoutId id="2147483655" r:id="rId5"/>
    <p:sldLayoutId id="2147483656" r:id="rId6"/>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MXm7tfUplLI"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mailto:scholars@liverpool.ac.uk" TargetMode="External"/><Relationship Id="rId2" Type="http://schemas.openxmlformats.org/officeDocument/2006/relationships/hyperlink" Target="http://www.liverpool.ac.uk/scholars"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scholars-apply.liv.ac.uk/"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liverpool.ac.uk/widening-participation/post-sixteen/scholars/scholars-storie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Heading"/>
          <p:cNvSpPr txBox="1"/>
          <p:nvPr/>
        </p:nvSpPr>
        <p:spPr>
          <a:xfrm>
            <a:off x="1343528" y="0"/>
            <a:ext cx="22726755" cy="4648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pPr>
              <a:lnSpc>
                <a:spcPct val="80000"/>
              </a:lnSpc>
              <a:spcBef>
                <a:spcPts val="0"/>
              </a:spcBef>
              <a:defRPr sz="9800" b="1" spc="-195">
                <a:solidFill>
                  <a:srgbClr val="5E5E5E"/>
                </a:solidFill>
                <a:latin typeface="+mn-lt"/>
                <a:ea typeface="+mn-ea"/>
                <a:cs typeface="+mn-cs"/>
                <a:sym typeface="Helvetica Neue"/>
              </a:defRPr>
            </a:pPr>
            <a:r>
              <a:rPr lang="en-GB" sz="9800" b="1" spc="-195" dirty="0">
                <a:solidFill>
                  <a:srgbClr val="009CDD"/>
                </a:solidFill>
              </a:rPr>
              <a:t>Liverpool Scholars Programme</a:t>
            </a:r>
            <a:r>
              <a:rPr lang="en-GB" sz="9800" b="1" spc="-195" dirty="0">
                <a:solidFill>
                  <a:srgbClr val="5E5E5E"/>
                </a:solidFill>
                <a:sym typeface="Helvetica Neue"/>
              </a:rPr>
              <a:t> </a:t>
            </a:r>
            <a:endParaRPr dirty="0"/>
          </a:p>
        </p:txBody>
      </p:sp>
      <p:sp>
        <p:nvSpPr>
          <p:cNvPr id="4" name="Text Text Text">
            <a:extLst>
              <a:ext uri="{FF2B5EF4-FFF2-40B4-BE49-F238E27FC236}">
                <a16:creationId xmlns:a16="http://schemas.microsoft.com/office/drawing/2014/main" id="{51C32DCE-11DD-43EE-9DCB-0096A7D682F0}"/>
              </a:ext>
            </a:extLst>
          </p:cNvPr>
          <p:cNvSpPr txBox="1">
            <a:spLocks/>
          </p:cNvSpPr>
          <p:nvPr/>
        </p:nvSpPr>
        <p:spPr>
          <a:xfrm>
            <a:off x="1343528" y="4905446"/>
            <a:ext cx="15109656" cy="7327760"/>
          </a:xfrm>
          <a:prstGeom prst="rect">
            <a:avLst/>
          </a:prstGeom>
        </p:spPr>
        <p:txBody>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hangingPunct="1"/>
            <a:r>
              <a:rPr lang="en-GB" sz="4800" dirty="0">
                <a:solidFill>
                  <a:schemeClr val="tx1"/>
                </a:solidFill>
              </a:rPr>
              <a:t>Do you want more support to </a:t>
            </a:r>
            <a:r>
              <a:rPr lang="en-GB" sz="4800" b="1" dirty="0">
                <a:solidFill>
                  <a:srgbClr val="FFC000"/>
                </a:solidFill>
              </a:rPr>
              <a:t>feel prepared</a:t>
            </a:r>
            <a:r>
              <a:rPr lang="en-GB" sz="4800" dirty="0">
                <a:solidFill>
                  <a:srgbClr val="FFC000"/>
                </a:solidFill>
              </a:rPr>
              <a:t> </a:t>
            </a:r>
            <a:r>
              <a:rPr lang="en-GB" sz="4800" dirty="0">
                <a:solidFill>
                  <a:schemeClr val="tx1"/>
                </a:solidFill>
              </a:rPr>
              <a:t>for university? </a:t>
            </a:r>
          </a:p>
          <a:p>
            <a:pPr hangingPunct="1"/>
            <a:r>
              <a:rPr lang="en-GB" sz="4800" dirty="0">
                <a:solidFill>
                  <a:schemeClr val="tx1"/>
                </a:solidFill>
              </a:rPr>
              <a:t>Would you value </a:t>
            </a:r>
            <a:r>
              <a:rPr lang="en-GB" sz="4800" b="1" dirty="0">
                <a:solidFill>
                  <a:srgbClr val="FFC000"/>
                </a:solidFill>
              </a:rPr>
              <a:t>financial support</a:t>
            </a:r>
            <a:r>
              <a:rPr lang="en-GB" sz="4800" dirty="0">
                <a:solidFill>
                  <a:srgbClr val="FFC000"/>
                </a:solidFill>
              </a:rPr>
              <a:t> </a:t>
            </a:r>
            <a:r>
              <a:rPr lang="en-GB" sz="4800" dirty="0">
                <a:solidFill>
                  <a:schemeClr val="tx1"/>
                </a:solidFill>
              </a:rPr>
              <a:t>such as a guaranteed scholarship, a reduction in accommodation fees and more? </a:t>
            </a:r>
          </a:p>
          <a:p>
            <a:pPr hangingPunct="1"/>
            <a:r>
              <a:rPr lang="en-GB" sz="4800" dirty="0">
                <a:solidFill>
                  <a:schemeClr val="tx1"/>
                </a:solidFill>
              </a:rPr>
              <a:t>Does a </a:t>
            </a:r>
            <a:r>
              <a:rPr lang="en-GB" sz="4800" b="1" dirty="0">
                <a:solidFill>
                  <a:srgbClr val="FFC000"/>
                </a:solidFill>
              </a:rPr>
              <a:t>reduction in the entry requirements</a:t>
            </a:r>
            <a:r>
              <a:rPr lang="en-GB" sz="4800" dirty="0">
                <a:solidFill>
                  <a:srgbClr val="FFC000"/>
                </a:solidFill>
              </a:rPr>
              <a:t> </a:t>
            </a:r>
            <a:r>
              <a:rPr lang="en-GB" sz="4800" dirty="0">
                <a:solidFill>
                  <a:schemeClr val="tx1"/>
                </a:solidFill>
              </a:rPr>
              <a:t>for every course in Uni of Liverpool sound like it might be useful for you?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3FA9CAAD-FC99-42F4-B811-6D1C2396F21F}"/>
              </a:ext>
            </a:extLst>
          </p:cNvPr>
          <p:cNvSpPr txBox="1">
            <a:spLocks/>
          </p:cNvSpPr>
          <p:nvPr/>
        </p:nvSpPr>
        <p:spPr>
          <a:xfrm>
            <a:off x="1343528" y="498475"/>
            <a:ext cx="21971004" cy="4648200"/>
          </a:xfrm>
          <a:prstGeom prst="rect">
            <a:avLst/>
          </a:prstGeom>
        </p:spPr>
        <p:txBody>
          <a:bodyPr anchor="b"/>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285C4D"/>
                </a:solidFill>
              </a:defRPr>
            </a:pPr>
            <a:r>
              <a:rPr lang="en-GB" sz="9800" spc="-195" dirty="0">
                <a:solidFill>
                  <a:srgbClr val="00A58D"/>
                </a:solidFill>
                <a:latin typeface="Calibri"/>
                <a:ea typeface="Calibri"/>
                <a:cs typeface="Calibri"/>
                <a:sym typeface="Calibri"/>
              </a:rPr>
              <a:t>What do our students say?</a:t>
            </a:r>
            <a:endParaRPr lang="en-GB" sz="9800" spc="-195" dirty="0">
              <a:solidFill>
                <a:srgbClr val="285C4D"/>
              </a:solidFill>
            </a:endParaRPr>
          </a:p>
        </p:txBody>
      </p:sp>
      <p:sp>
        <p:nvSpPr>
          <p:cNvPr id="3" name="TextBox 2">
            <a:extLst>
              <a:ext uri="{FF2B5EF4-FFF2-40B4-BE49-F238E27FC236}">
                <a16:creationId xmlns:a16="http://schemas.microsoft.com/office/drawing/2014/main" id="{06D9B94A-6FA4-44C5-BF4C-1483EE4C100A}"/>
              </a:ext>
            </a:extLst>
          </p:cNvPr>
          <p:cNvSpPr txBox="1"/>
          <p:nvPr/>
        </p:nvSpPr>
        <p:spPr>
          <a:xfrm>
            <a:off x="2623931" y="6858000"/>
            <a:ext cx="12841357" cy="22724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2438338" rtl="0" fontAlgn="auto" latinLnBrk="0" hangingPunct="0">
              <a:lnSpc>
                <a:spcPct val="90000"/>
              </a:lnSpc>
              <a:spcBef>
                <a:spcPts val="4500"/>
              </a:spcBef>
              <a:spcAft>
                <a:spcPts val="0"/>
              </a:spcAft>
              <a:buClrTx/>
              <a:buSzTx/>
              <a:buFontTx/>
              <a:buNone/>
              <a:tabLst/>
            </a:pPr>
            <a:r>
              <a:rPr kumimoji="0" lang="en-GB" sz="11500" b="1" i="0" u="none" strike="noStrike" cap="none" spc="0" normalizeH="0" baseline="0" dirty="0" err="1">
                <a:ln>
                  <a:noFill/>
                </a:ln>
                <a:solidFill>
                  <a:srgbClr val="FFFFFF"/>
                </a:solidFill>
                <a:effectLst/>
                <a:uFillTx/>
                <a:latin typeface="Calibri"/>
                <a:ea typeface="Calibri"/>
                <a:cs typeface="Calibri"/>
                <a:sym typeface="Calibri"/>
              </a:rPr>
              <a:t>Youtube</a:t>
            </a:r>
            <a:r>
              <a:rPr kumimoji="0" lang="en-GB" sz="11500" b="1" i="0" u="none" strike="noStrike" cap="none" spc="0" normalizeH="0" baseline="0" dirty="0">
                <a:ln>
                  <a:noFill/>
                </a:ln>
                <a:solidFill>
                  <a:srgbClr val="FFFFFF"/>
                </a:solidFill>
                <a:effectLst/>
                <a:uFillTx/>
                <a:latin typeface="Calibri"/>
                <a:ea typeface="Calibri"/>
                <a:cs typeface="Calibri"/>
                <a:sym typeface="Calibri"/>
              </a:rPr>
              <a:t> video </a:t>
            </a:r>
            <a:r>
              <a:rPr kumimoji="0" lang="en-GB" sz="11500" b="1" i="0" u="none" strike="noStrike" cap="none" spc="0" normalizeH="0" baseline="0" dirty="0">
                <a:ln>
                  <a:noFill/>
                </a:ln>
                <a:solidFill>
                  <a:srgbClr val="FFFFFF"/>
                </a:solidFill>
                <a:effectLst/>
                <a:uFillTx/>
                <a:latin typeface="Calibri"/>
                <a:ea typeface="Calibri"/>
                <a:cs typeface="Calibri"/>
                <a:sym typeface="Calibri"/>
                <a:hlinkClick r:id="rId3"/>
              </a:rPr>
              <a:t>here</a:t>
            </a:r>
            <a:r>
              <a:rPr kumimoji="0" lang="en-GB" sz="11500" b="1" i="0" u="none" strike="noStrike" cap="none" spc="0" normalizeH="0" baseline="0" dirty="0">
                <a:ln>
                  <a:noFill/>
                </a:ln>
                <a:solidFill>
                  <a:srgbClr val="FFFFFF"/>
                </a:solidFill>
                <a:effectLst/>
                <a:uFillTx/>
                <a:latin typeface="Calibri"/>
                <a:ea typeface="Calibri"/>
                <a:cs typeface="Calibri"/>
                <a:sym typeface="Calibri"/>
              </a:rPr>
              <a:t>:</a:t>
            </a:r>
          </a:p>
        </p:txBody>
      </p:sp>
    </p:spTree>
    <p:extLst>
      <p:ext uri="{BB962C8B-B14F-4D97-AF65-F5344CB8AC3E}">
        <p14:creationId xmlns:p14="http://schemas.microsoft.com/office/powerpoint/2010/main" val="2057853967"/>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Heading"/>
          <p:cNvSpPr txBox="1"/>
          <p:nvPr/>
        </p:nvSpPr>
        <p:spPr>
          <a:xfrm>
            <a:off x="1114928" y="400504"/>
            <a:ext cx="19948929" cy="4106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pPr>
              <a:lnSpc>
                <a:spcPct val="80000"/>
              </a:lnSpc>
              <a:spcBef>
                <a:spcPts val="0"/>
              </a:spcBef>
              <a:defRPr sz="9800" b="1" spc="-195">
                <a:solidFill>
                  <a:srgbClr val="5E5E5E"/>
                </a:solidFill>
                <a:latin typeface="+mn-lt"/>
                <a:ea typeface="+mn-ea"/>
                <a:cs typeface="+mn-cs"/>
                <a:sym typeface="Helvetica Neue"/>
              </a:defRPr>
            </a:pPr>
            <a:r>
              <a:rPr lang="en-GB" sz="8000" dirty="0">
                <a:solidFill>
                  <a:srgbClr val="00A58D"/>
                </a:solidFill>
              </a:rPr>
              <a:t>Why else should I be a Scholar?</a:t>
            </a:r>
            <a:r>
              <a:rPr sz="8800" dirty="0"/>
              <a:t> </a:t>
            </a:r>
          </a:p>
        </p:txBody>
      </p:sp>
      <p:sp>
        <p:nvSpPr>
          <p:cNvPr id="5" name="Text Text Text">
            <a:extLst>
              <a:ext uri="{FF2B5EF4-FFF2-40B4-BE49-F238E27FC236}">
                <a16:creationId xmlns:a16="http://schemas.microsoft.com/office/drawing/2014/main" id="{7765C3E5-9FAE-449C-9E50-F7756946FCCC}"/>
              </a:ext>
            </a:extLst>
          </p:cNvPr>
          <p:cNvSpPr txBox="1">
            <a:spLocks/>
          </p:cNvSpPr>
          <p:nvPr/>
        </p:nvSpPr>
        <p:spPr>
          <a:xfrm>
            <a:off x="1338375" y="5394390"/>
            <a:ext cx="16422088" cy="6105948"/>
          </a:xfrm>
          <a:prstGeom prst="rect">
            <a:avLst/>
          </a:prstGeom>
        </p:spPr>
        <p:txBody>
          <a:bodyPr>
            <a:normAutofit fontScale="92500" lnSpcReduction="20000"/>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0" indent="0" defTabSz="825500" hangingPunct="1">
              <a:lnSpc>
                <a:spcPct val="100000"/>
              </a:lnSpc>
              <a:spcBef>
                <a:spcPts val="0"/>
              </a:spcBef>
              <a:buSzTx/>
              <a:buFontTx/>
              <a:buNone/>
              <a:defRPr sz="4300">
                <a:latin typeface="Calibri"/>
                <a:ea typeface="Calibri"/>
                <a:cs typeface="Calibri"/>
                <a:sym typeface="Calibri"/>
              </a:defRPr>
            </a:pPr>
            <a:r>
              <a:rPr lang="en-GB" dirty="0">
                <a:solidFill>
                  <a:schemeClr val="tx2">
                    <a:lumMod val="10000"/>
                  </a:schemeClr>
                </a:solidFill>
              </a:rPr>
              <a:t>On successful completion you get these benefits: </a:t>
            </a:r>
            <a:br>
              <a:rPr lang="en-GB" dirty="0">
                <a:solidFill>
                  <a:schemeClr val="tx2">
                    <a:lumMod val="10000"/>
                  </a:schemeClr>
                </a:solidFill>
              </a:rPr>
            </a:br>
            <a:endParaRPr lang="en-GB" dirty="0">
              <a:solidFill>
                <a:schemeClr val="tx2">
                  <a:lumMod val="10000"/>
                </a:schemeClr>
              </a:solidFill>
            </a:endParaRPr>
          </a:p>
          <a:p>
            <a:pPr defTabSz="825500" hangingPunct="1">
              <a:lnSpc>
                <a:spcPct val="100000"/>
              </a:lnSpc>
              <a:spcBef>
                <a:spcPts val="0"/>
              </a:spcBef>
              <a:buSzTx/>
              <a:defRPr sz="4300">
                <a:latin typeface="Calibri"/>
                <a:ea typeface="Calibri"/>
                <a:cs typeface="Calibri"/>
                <a:sym typeface="Calibri"/>
              </a:defRPr>
            </a:pPr>
            <a:r>
              <a:rPr lang="en-GB" dirty="0">
                <a:solidFill>
                  <a:schemeClr val="tx2">
                    <a:lumMod val="10000"/>
                  </a:schemeClr>
                </a:solidFill>
              </a:rPr>
              <a:t>Guaranteed conditional offer at the University of Liverpool for programmes you are eligible to apply for </a:t>
            </a:r>
            <a:br>
              <a:rPr lang="en-GB" dirty="0">
                <a:solidFill>
                  <a:schemeClr val="tx2">
                    <a:lumMod val="10000"/>
                  </a:schemeClr>
                </a:solidFill>
              </a:rPr>
            </a:br>
            <a:endParaRPr lang="en-GB" dirty="0">
              <a:solidFill>
                <a:schemeClr val="tx2">
                  <a:lumMod val="10000"/>
                </a:schemeClr>
              </a:solidFill>
            </a:endParaRPr>
          </a:p>
          <a:p>
            <a:pPr defTabSz="825500" hangingPunct="1">
              <a:lnSpc>
                <a:spcPct val="100000"/>
              </a:lnSpc>
              <a:spcBef>
                <a:spcPts val="0"/>
              </a:spcBef>
              <a:buSzTx/>
              <a:defRPr sz="4300">
                <a:latin typeface="Calibri"/>
                <a:ea typeface="Calibri"/>
                <a:cs typeface="Calibri"/>
                <a:sym typeface="Calibri"/>
              </a:defRPr>
            </a:pPr>
            <a:r>
              <a:rPr lang="en-GB" dirty="0">
                <a:solidFill>
                  <a:schemeClr val="tx2">
                    <a:lumMod val="10000"/>
                  </a:schemeClr>
                </a:solidFill>
              </a:rPr>
              <a:t>Offer reduced by two A-level grades or equivalent  </a:t>
            </a:r>
            <a:br>
              <a:rPr lang="en-GB" dirty="0">
                <a:solidFill>
                  <a:schemeClr val="tx2">
                    <a:lumMod val="10000"/>
                  </a:schemeClr>
                </a:solidFill>
              </a:rPr>
            </a:br>
            <a:r>
              <a:rPr lang="en-GB" dirty="0">
                <a:solidFill>
                  <a:schemeClr val="tx2">
                    <a:lumMod val="10000"/>
                  </a:schemeClr>
                </a:solidFill>
              </a:rPr>
              <a:t>(for example, A,B, B = B, B, C)</a:t>
            </a:r>
            <a:br>
              <a:rPr lang="en-GB" dirty="0">
                <a:solidFill>
                  <a:schemeClr val="tx2">
                    <a:lumMod val="10000"/>
                  </a:schemeClr>
                </a:solidFill>
              </a:rPr>
            </a:br>
            <a:endParaRPr lang="en-GB" dirty="0">
              <a:solidFill>
                <a:schemeClr val="tx2">
                  <a:lumMod val="10000"/>
                </a:schemeClr>
              </a:solidFill>
            </a:endParaRPr>
          </a:p>
          <a:p>
            <a:pPr defTabSz="825500" hangingPunct="1">
              <a:lnSpc>
                <a:spcPct val="100000"/>
              </a:lnSpc>
              <a:spcBef>
                <a:spcPts val="0"/>
              </a:spcBef>
              <a:buSzTx/>
              <a:defRPr sz="4300">
                <a:latin typeface="Calibri"/>
                <a:ea typeface="Calibri"/>
                <a:cs typeface="Calibri"/>
                <a:sym typeface="Calibri"/>
              </a:defRPr>
            </a:pPr>
            <a:r>
              <a:rPr lang="en-GB" dirty="0">
                <a:solidFill>
                  <a:schemeClr val="tx2">
                    <a:lumMod val="10000"/>
                  </a:schemeClr>
                </a:solidFill>
              </a:rPr>
              <a:t>The Liverpool Scholars Award </a:t>
            </a:r>
            <a:br>
              <a:rPr lang="en-GB" dirty="0">
                <a:solidFill>
                  <a:schemeClr val="tx2">
                    <a:lumMod val="10000"/>
                  </a:schemeClr>
                </a:solidFill>
              </a:rPr>
            </a:br>
            <a:r>
              <a:rPr lang="en-GB" dirty="0">
                <a:solidFill>
                  <a:schemeClr val="tx2">
                    <a:lumMod val="10000"/>
                  </a:schemeClr>
                </a:solidFill>
              </a:rPr>
              <a:t>(Currently a £2000 bursary for every year of your undergraduate study here at the University).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F296A427-7ABB-4839-AED2-182FE19024F5}"/>
              </a:ext>
            </a:extLst>
          </p:cNvPr>
          <p:cNvSpPr txBox="1">
            <a:spLocks/>
          </p:cNvSpPr>
          <p:nvPr/>
        </p:nvSpPr>
        <p:spPr>
          <a:xfrm>
            <a:off x="1343528" y="498475"/>
            <a:ext cx="21971004" cy="4648200"/>
          </a:xfrm>
          <a:prstGeom prst="rect">
            <a:avLst/>
          </a:prstGeom>
        </p:spPr>
        <p:txBody>
          <a:bodyPr anchor="b"/>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009CDD"/>
                </a:solidFill>
              </a:defRPr>
            </a:pPr>
            <a:r>
              <a:rPr lang="en-GB" sz="9800" spc="-195">
                <a:solidFill>
                  <a:srgbClr val="009CDD"/>
                </a:solidFill>
                <a:latin typeface="Calibri"/>
                <a:ea typeface="Calibri"/>
                <a:cs typeface="Calibri"/>
                <a:sym typeface="Calibri"/>
              </a:rPr>
              <a:t>Compulsory dates</a:t>
            </a:r>
            <a:r>
              <a:rPr lang="en-GB" sz="9800" spc="-195">
                <a:solidFill>
                  <a:srgbClr val="009CDD"/>
                </a:solidFill>
              </a:rPr>
              <a:t> &amp; activities</a:t>
            </a:r>
            <a:endParaRPr lang="en-GB" sz="9800" spc="-195" dirty="0">
              <a:solidFill>
                <a:srgbClr val="009CDD"/>
              </a:solidFill>
            </a:endParaRPr>
          </a:p>
        </p:txBody>
      </p:sp>
      <p:sp>
        <p:nvSpPr>
          <p:cNvPr id="3" name="Bullet…">
            <a:extLst>
              <a:ext uri="{FF2B5EF4-FFF2-40B4-BE49-F238E27FC236}">
                <a16:creationId xmlns:a16="http://schemas.microsoft.com/office/drawing/2014/main" id="{1F13F4E3-29E8-46A6-93C0-FB019A083784}"/>
              </a:ext>
            </a:extLst>
          </p:cNvPr>
          <p:cNvSpPr txBox="1">
            <a:spLocks/>
          </p:cNvSpPr>
          <p:nvPr/>
        </p:nvSpPr>
        <p:spPr>
          <a:xfrm>
            <a:off x="1338374" y="5394389"/>
            <a:ext cx="8007452" cy="6663531"/>
          </a:xfrm>
          <a:prstGeom prst="rect">
            <a:avLst/>
          </a:prstGeom>
        </p:spPr>
        <p:txBody>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635000" indent="-635000" defTabSz="825500" hangingPunct="1">
              <a:lnSpc>
                <a:spcPct val="100000"/>
              </a:lnSpc>
              <a:spcBef>
                <a:spcPts val="0"/>
              </a:spcBef>
              <a:defRPr sz="4300">
                <a:latin typeface="Calibri"/>
                <a:ea typeface="Calibri"/>
                <a:cs typeface="Calibri"/>
                <a:sym typeface="Calibri"/>
              </a:defRPr>
            </a:pPr>
            <a:r>
              <a:rPr lang="en-GB" dirty="0">
                <a:solidFill>
                  <a:schemeClr val="tx2">
                    <a:lumMod val="10000"/>
                  </a:schemeClr>
                </a:solidFill>
              </a:rPr>
              <a:t>Scholars ‘</a:t>
            </a:r>
            <a:r>
              <a:rPr lang="en-GB" dirty="0">
                <a:solidFill>
                  <a:schemeClr val="accent1"/>
                </a:solidFill>
              </a:rPr>
              <a:t>Programme Launch</a:t>
            </a:r>
            <a:r>
              <a:rPr lang="en-GB" dirty="0">
                <a:solidFill>
                  <a:schemeClr val="tx2">
                    <a:lumMod val="10000"/>
                  </a:schemeClr>
                </a:solidFill>
              </a:rPr>
              <a:t>’ on Saturday 27</a:t>
            </a:r>
            <a:r>
              <a:rPr lang="en-GB" baseline="30000" dirty="0">
                <a:solidFill>
                  <a:schemeClr val="tx2">
                    <a:lumMod val="10000"/>
                  </a:schemeClr>
                </a:solidFill>
              </a:rPr>
              <a:t>th</a:t>
            </a:r>
            <a:r>
              <a:rPr lang="en-GB" dirty="0">
                <a:solidFill>
                  <a:schemeClr val="tx2">
                    <a:lumMod val="10000"/>
                  </a:schemeClr>
                </a:solidFill>
              </a:rPr>
              <a:t> January 2024 </a:t>
            </a:r>
          </a:p>
          <a:p>
            <a:pPr marL="635000" indent="-635000" defTabSz="825500" hangingPunct="1">
              <a:lnSpc>
                <a:spcPct val="100000"/>
              </a:lnSpc>
              <a:spcBef>
                <a:spcPts val="0"/>
              </a:spcBef>
              <a:defRPr sz="4300">
                <a:latin typeface="Calibri"/>
                <a:ea typeface="Calibri"/>
                <a:cs typeface="Calibri"/>
                <a:sym typeface="Calibri"/>
              </a:defRPr>
            </a:pPr>
            <a:r>
              <a:rPr lang="en-GB" dirty="0">
                <a:solidFill>
                  <a:schemeClr val="tx2">
                    <a:lumMod val="10000"/>
                  </a:schemeClr>
                </a:solidFill>
              </a:rPr>
              <a:t>The Scholars ‘</a:t>
            </a:r>
            <a:r>
              <a:rPr lang="en-GB" dirty="0">
                <a:solidFill>
                  <a:schemeClr val="accent1"/>
                </a:solidFill>
              </a:rPr>
              <a:t>Welcome Day</a:t>
            </a:r>
            <a:r>
              <a:rPr lang="en-GB" dirty="0">
                <a:solidFill>
                  <a:schemeClr val="tx2">
                    <a:lumMod val="10000"/>
                  </a:schemeClr>
                </a:solidFill>
              </a:rPr>
              <a:t>’ in February 15</a:t>
            </a:r>
            <a:r>
              <a:rPr lang="en-GB" baseline="30000" dirty="0">
                <a:solidFill>
                  <a:schemeClr val="tx2">
                    <a:lumMod val="10000"/>
                  </a:schemeClr>
                </a:solidFill>
              </a:rPr>
              <a:t>th</a:t>
            </a:r>
            <a:r>
              <a:rPr lang="en-GB" dirty="0">
                <a:solidFill>
                  <a:schemeClr val="tx2">
                    <a:lumMod val="10000"/>
                  </a:schemeClr>
                </a:solidFill>
              </a:rPr>
              <a:t> or 22</a:t>
            </a:r>
            <a:r>
              <a:rPr lang="en-GB" baseline="30000" dirty="0">
                <a:solidFill>
                  <a:schemeClr val="tx2">
                    <a:lumMod val="10000"/>
                  </a:schemeClr>
                </a:solidFill>
              </a:rPr>
              <a:t>nd</a:t>
            </a:r>
            <a:r>
              <a:rPr lang="en-GB" dirty="0">
                <a:solidFill>
                  <a:schemeClr val="tx2">
                    <a:lumMod val="10000"/>
                  </a:schemeClr>
                </a:solidFill>
              </a:rPr>
              <a:t> 2024 (depending on your school)</a:t>
            </a:r>
          </a:p>
          <a:p>
            <a:pPr marL="635000" indent="-635000" defTabSz="825500" hangingPunct="1">
              <a:lnSpc>
                <a:spcPct val="100000"/>
              </a:lnSpc>
              <a:spcBef>
                <a:spcPts val="0"/>
              </a:spcBef>
              <a:defRPr sz="4300">
                <a:latin typeface="Calibri"/>
                <a:ea typeface="Calibri"/>
                <a:cs typeface="Calibri"/>
                <a:sym typeface="Calibri"/>
              </a:defRPr>
            </a:pPr>
            <a:r>
              <a:rPr lang="en-GB" dirty="0">
                <a:solidFill>
                  <a:schemeClr val="tx2">
                    <a:lumMod val="10000"/>
                  </a:schemeClr>
                </a:solidFill>
              </a:rPr>
              <a:t>One ‘</a:t>
            </a:r>
            <a:r>
              <a:rPr lang="en-GB" dirty="0">
                <a:solidFill>
                  <a:schemeClr val="accent1"/>
                </a:solidFill>
              </a:rPr>
              <a:t>Academic Discovery Day</a:t>
            </a:r>
            <a:r>
              <a:rPr lang="en-GB" dirty="0">
                <a:solidFill>
                  <a:schemeClr val="tx2">
                    <a:lumMod val="10000"/>
                  </a:schemeClr>
                </a:solidFill>
              </a:rPr>
              <a:t>’ in April 2024 (Easter Half Term) on either 10</a:t>
            </a:r>
            <a:r>
              <a:rPr lang="en-GB" baseline="30000" dirty="0">
                <a:solidFill>
                  <a:schemeClr val="tx2">
                    <a:lumMod val="10000"/>
                  </a:schemeClr>
                </a:solidFill>
              </a:rPr>
              <a:t>th</a:t>
            </a:r>
            <a:r>
              <a:rPr lang="en-GB" dirty="0">
                <a:solidFill>
                  <a:schemeClr val="tx2">
                    <a:lumMod val="10000"/>
                  </a:schemeClr>
                </a:solidFill>
              </a:rPr>
              <a:t>, 11</a:t>
            </a:r>
            <a:r>
              <a:rPr lang="en-GB" baseline="30000" dirty="0">
                <a:solidFill>
                  <a:schemeClr val="tx2">
                    <a:lumMod val="10000"/>
                  </a:schemeClr>
                </a:solidFill>
              </a:rPr>
              <a:t>th</a:t>
            </a:r>
            <a:r>
              <a:rPr lang="en-GB" dirty="0">
                <a:solidFill>
                  <a:schemeClr val="tx2">
                    <a:lumMod val="10000"/>
                  </a:schemeClr>
                </a:solidFill>
              </a:rPr>
              <a:t> and 12</a:t>
            </a:r>
            <a:r>
              <a:rPr lang="en-GB" baseline="30000" dirty="0">
                <a:solidFill>
                  <a:schemeClr val="tx2">
                    <a:lumMod val="10000"/>
                  </a:schemeClr>
                </a:solidFill>
              </a:rPr>
              <a:t>th</a:t>
            </a:r>
            <a:r>
              <a:rPr lang="en-GB" dirty="0">
                <a:solidFill>
                  <a:schemeClr val="tx2">
                    <a:lumMod val="10000"/>
                  </a:schemeClr>
                </a:solidFill>
              </a:rPr>
              <a:t> April (you book onto a date).</a:t>
            </a:r>
          </a:p>
          <a:p>
            <a:pPr marL="0" indent="0" defTabSz="825500" hangingPunct="1">
              <a:lnSpc>
                <a:spcPct val="100000"/>
              </a:lnSpc>
              <a:spcBef>
                <a:spcPts val="0"/>
              </a:spcBef>
              <a:buFontTx/>
              <a:buNone/>
              <a:defRPr sz="4300">
                <a:latin typeface="Calibri"/>
                <a:ea typeface="Calibri"/>
                <a:cs typeface="Calibri"/>
                <a:sym typeface="Calibri"/>
              </a:defRPr>
            </a:pPr>
            <a:endParaRPr lang="en-GB" dirty="0">
              <a:solidFill>
                <a:schemeClr val="tx2">
                  <a:lumMod val="10000"/>
                </a:schemeClr>
              </a:solidFill>
            </a:endParaRPr>
          </a:p>
        </p:txBody>
      </p:sp>
      <p:sp>
        <p:nvSpPr>
          <p:cNvPr id="4" name="Bullet…">
            <a:extLst>
              <a:ext uri="{FF2B5EF4-FFF2-40B4-BE49-F238E27FC236}">
                <a16:creationId xmlns:a16="http://schemas.microsoft.com/office/drawing/2014/main" id="{45982668-E747-4A53-824B-D72A1A5B6094}"/>
              </a:ext>
            </a:extLst>
          </p:cNvPr>
          <p:cNvSpPr txBox="1">
            <a:spLocks/>
          </p:cNvSpPr>
          <p:nvPr/>
        </p:nvSpPr>
        <p:spPr>
          <a:xfrm>
            <a:off x="9315929" y="5419611"/>
            <a:ext cx="7698442" cy="66635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a:lstStyle>
          <a:p>
            <a:pPr marL="635000" indent="-635000" defTabSz="825500" hangingPunct="1">
              <a:lnSpc>
                <a:spcPct val="100000"/>
              </a:lnSpc>
              <a:spcBef>
                <a:spcPts val="0"/>
              </a:spcBef>
              <a:defRPr sz="4300">
                <a:latin typeface="Calibri"/>
                <a:ea typeface="Calibri"/>
                <a:cs typeface="Calibri"/>
                <a:sym typeface="Calibri"/>
              </a:defRPr>
            </a:pPr>
            <a:r>
              <a:rPr lang="en-GB" sz="4300" dirty="0">
                <a:latin typeface="Calibri"/>
                <a:ea typeface="Calibri"/>
                <a:cs typeface="Calibri"/>
                <a:sym typeface="Calibri"/>
              </a:rPr>
              <a:t>To complete the programme you must complete a ‘</a:t>
            </a:r>
            <a:r>
              <a:rPr lang="en-GB" sz="4300" dirty="0">
                <a:solidFill>
                  <a:srgbClr val="009CDD"/>
                </a:solidFill>
                <a:latin typeface="Calibri"/>
                <a:ea typeface="Calibri"/>
                <a:cs typeface="Calibri"/>
                <a:sym typeface="Calibri"/>
              </a:rPr>
              <a:t>Reflection Piece</a:t>
            </a:r>
            <a:r>
              <a:rPr lang="en-GB" sz="4300" dirty="0">
                <a:latin typeface="Calibri"/>
                <a:ea typeface="Calibri"/>
                <a:cs typeface="Calibri"/>
                <a:sym typeface="Calibri"/>
              </a:rPr>
              <a:t>’. This is a short essay of 500 words reflecting on one of the events you have taken part in. </a:t>
            </a:r>
          </a:p>
          <a:p>
            <a:pPr marL="635000" indent="-635000" defTabSz="825500" hangingPunct="1">
              <a:lnSpc>
                <a:spcPct val="100000"/>
              </a:lnSpc>
              <a:spcBef>
                <a:spcPts val="0"/>
              </a:spcBef>
              <a:defRPr sz="4300">
                <a:latin typeface="Calibri"/>
                <a:ea typeface="Calibri"/>
                <a:cs typeface="Calibri"/>
                <a:sym typeface="Calibri"/>
              </a:defRPr>
            </a:pPr>
            <a:r>
              <a:rPr lang="en-GB" sz="4300" dirty="0">
                <a:latin typeface="Calibri"/>
                <a:ea typeface="Calibri"/>
                <a:cs typeface="Calibri"/>
                <a:sym typeface="Calibri"/>
              </a:rPr>
              <a:t>You will be given guidance and support to complete this</a:t>
            </a:r>
          </a:p>
          <a:p>
            <a:pPr marL="0" indent="0" defTabSz="825500" hangingPunct="1">
              <a:lnSpc>
                <a:spcPct val="100000"/>
              </a:lnSpc>
              <a:spcBef>
                <a:spcPts val="0"/>
              </a:spcBef>
              <a:buFontTx/>
              <a:buNone/>
              <a:defRPr sz="4300">
                <a:latin typeface="Calibri"/>
                <a:ea typeface="Calibri"/>
                <a:cs typeface="Calibri"/>
                <a:sym typeface="Calibri"/>
              </a:defRPr>
            </a:pPr>
            <a:endParaRPr lang="en-GB" sz="4300" dirty="0">
              <a:latin typeface="Calibri"/>
              <a:ea typeface="Calibri"/>
              <a:cs typeface="Calibri"/>
              <a:sym typeface="Calibri"/>
            </a:endParaRPr>
          </a:p>
        </p:txBody>
      </p:sp>
    </p:spTree>
    <p:extLst>
      <p:ext uri="{BB962C8B-B14F-4D97-AF65-F5344CB8AC3E}">
        <p14:creationId xmlns:p14="http://schemas.microsoft.com/office/powerpoint/2010/main" val="349081111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Heading"/>
          <p:cNvSpPr txBox="1"/>
          <p:nvPr/>
        </p:nvSpPr>
        <p:spPr>
          <a:xfrm>
            <a:off x="1343528" y="498475"/>
            <a:ext cx="22726755" cy="4648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pPr>
              <a:lnSpc>
                <a:spcPct val="80000"/>
              </a:lnSpc>
              <a:spcBef>
                <a:spcPts val="0"/>
              </a:spcBef>
              <a:defRPr sz="9800" b="1" spc="-195">
                <a:solidFill>
                  <a:srgbClr val="5E5E5E"/>
                </a:solidFill>
                <a:latin typeface="+mn-lt"/>
                <a:ea typeface="+mn-ea"/>
                <a:cs typeface="+mn-cs"/>
                <a:sym typeface="Helvetica Neue"/>
              </a:defRPr>
            </a:pPr>
            <a:r>
              <a:rPr lang="en-GB" dirty="0">
                <a:solidFill>
                  <a:srgbClr val="262F5D"/>
                </a:solidFill>
                <a:latin typeface="Calibri"/>
                <a:ea typeface="Calibri"/>
                <a:cs typeface="Calibri"/>
                <a:sym typeface="Calibri"/>
              </a:rPr>
              <a:t>Optional Activities</a:t>
            </a:r>
            <a:r>
              <a:rPr dirty="0"/>
              <a:t> </a:t>
            </a:r>
          </a:p>
        </p:txBody>
      </p:sp>
      <p:sp>
        <p:nvSpPr>
          <p:cNvPr id="88" name="Text…"/>
          <p:cNvSpPr txBox="1"/>
          <p:nvPr/>
        </p:nvSpPr>
        <p:spPr>
          <a:xfrm>
            <a:off x="1343528" y="5146675"/>
            <a:ext cx="15418956" cy="53963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825500">
              <a:lnSpc>
                <a:spcPct val="100000"/>
              </a:lnSpc>
              <a:spcBef>
                <a:spcPts val="0"/>
              </a:spcBef>
              <a:defRPr sz="4300">
                <a:solidFill>
                  <a:srgbClr val="FFFFFF"/>
                </a:solidFill>
                <a:latin typeface="Calibri"/>
                <a:ea typeface="Calibri"/>
                <a:cs typeface="Calibri"/>
                <a:sym typeface="Calibri"/>
              </a:defRPr>
            </a:pPr>
            <a:r>
              <a:rPr lang="en-GB" dirty="0"/>
              <a:t>As a Liverpool Scholar, you are prioritised for other events and activities. Take part in as much or as little as you like!</a:t>
            </a:r>
            <a:br>
              <a:rPr lang="en-GB" dirty="0"/>
            </a:br>
            <a:endParaRPr lang="en-GB" dirty="0"/>
          </a:p>
          <a:p>
            <a:pPr marL="571500" indent="-571500" defTabSz="825500">
              <a:lnSpc>
                <a:spcPct val="100000"/>
              </a:lnSpc>
              <a:spcBef>
                <a:spcPts val="0"/>
              </a:spcBef>
              <a:buFont typeface="Arial" panose="020B0604020202020204" pitchFamily="34" charset="0"/>
              <a:buChar char="•"/>
              <a:defRPr sz="4300">
                <a:solidFill>
                  <a:srgbClr val="FFFFFF"/>
                </a:solidFill>
                <a:latin typeface="Calibri"/>
                <a:ea typeface="Calibri"/>
                <a:cs typeface="Calibri"/>
                <a:sym typeface="Calibri"/>
              </a:defRPr>
            </a:pPr>
            <a:r>
              <a:rPr lang="en-GB" dirty="0"/>
              <a:t>Year 13 Mentoring Support for your A-Level and BTEC Level 3</a:t>
            </a:r>
          </a:p>
          <a:p>
            <a:pPr marL="571500" indent="-571500" defTabSz="825500">
              <a:lnSpc>
                <a:spcPct val="100000"/>
              </a:lnSpc>
              <a:spcBef>
                <a:spcPts val="0"/>
              </a:spcBef>
              <a:buFont typeface="Arial" panose="020B0604020202020204" pitchFamily="34" charset="0"/>
              <a:buChar char="•"/>
              <a:defRPr sz="4300">
                <a:solidFill>
                  <a:srgbClr val="FFFFFF"/>
                </a:solidFill>
                <a:latin typeface="Calibri"/>
                <a:ea typeface="Calibri"/>
                <a:cs typeface="Calibri"/>
                <a:sym typeface="Calibri"/>
              </a:defRPr>
            </a:pPr>
            <a:r>
              <a:rPr lang="en-GB" dirty="0"/>
              <a:t>UCAS Application Support </a:t>
            </a:r>
          </a:p>
          <a:p>
            <a:pPr marL="571500" indent="-571500" defTabSz="825500">
              <a:lnSpc>
                <a:spcPct val="100000"/>
              </a:lnSpc>
              <a:spcBef>
                <a:spcPts val="0"/>
              </a:spcBef>
              <a:buFont typeface="Arial" panose="020B0604020202020204" pitchFamily="34" charset="0"/>
              <a:buChar char="•"/>
              <a:defRPr sz="4300">
                <a:solidFill>
                  <a:srgbClr val="FFFFFF"/>
                </a:solidFill>
                <a:latin typeface="Calibri"/>
                <a:ea typeface="Calibri"/>
                <a:cs typeface="Calibri"/>
                <a:sym typeface="Calibri"/>
              </a:defRPr>
            </a:pPr>
            <a:r>
              <a:rPr lang="en-GB" dirty="0"/>
              <a:t>Personal Statement Checking Service </a:t>
            </a:r>
          </a:p>
          <a:p>
            <a:pPr marL="571500" indent="-571500" defTabSz="825500">
              <a:lnSpc>
                <a:spcPct val="100000"/>
              </a:lnSpc>
              <a:spcBef>
                <a:spcPts val="0"/>
              </a:spcBef>
              <a:buFont typeface="Arial" panose="020B0604020202020204" pitchFamily="34" charset="0"/>
              <a:buChar char="•"/>
              <a:defRPr sz="4300">
                <a:solidFill>
                  <a:srgbClr val="FFFFFF"/>
                </a:solidFill>
                <a:latin typeface="Calibri"/>
                <a:ea typeface="Calibri"/>
                <a:cs typeface="Calibri"/>
                <a:sym typeface="Calibri"/>
              </a:defRPr>
            </a:pPr>
            <a:r>
              <a:rPr lang="en-GB" dirty="0"/>
              <a:t>Subject Tasters such as STEM Masterclasses fully paid for by the Scholars Programme </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8E14BB25-940A-4C57-A683-069543BDE344}"/>
              </a:ext>
            </a:extLst>
          </p:cNvPr>
          <p:cNvSpPr txBox="1">
            <a:spLocks/>
          </p:cNvSpPr>
          <p:nvPr/>
        </p:nvSpPr>
        <p:spPr>
          <a:xfrm>
            <a:off x="1343528" y="498475"/>
            <a:ext cx="21971004" cy="4648200"/>
          </a:xfrm>
          <a:prstGeom prst="rect">
            <a:avLst/>
          </a:prstGeom>
        </p:spPr>
        <p:txBody>
          <a:bodyPr anchor="b"/>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5E5E5E"/>
                </a:solidFill>
              </a:defRPr>
            </a:pPr>
            <a:r>
              <a:rPr lang="en-GB" sz="9800" spc="-195" dirty="0">
                <a:solidFill>
                  <a:srgbClr val="5E5E5E"/>
                </a:solidFill>
                <a:latin typeface="Calibri"/>
                <a:ea typeface="Calibri"/>
                <a:cs typeface="Calibri"/>
                <a:sym typeface="Calibri"/>
              </a:rPr>
              <a:t>Destination Summer Schools</a:t>
            </a:r>
            <a:r>
              <a:rPr lang="en-GB" sz="9800" spc="-195" dirty="0">
                <a:solidFill>
                  <a:srgbClr val="5E5E5E"/>
                </a:solidFill>
              </a:rPr>
              <a:t> </a:t>
            </a:r>
          </a:p>
        </p:txBody>
      </p:sp>
      <p:sp>
        <p:nvSpPr>
          <p:cNvPr id="3" name="Bullet…">
            <a:extLst>
              <a:ext uri="{FF2B5EF4-FFF2-40B4-BE49-F238E27FC236}">
                <a16:creationId xmlns:a16="http://schemas.microsoft.com/office/drawing/2014/main" id="{3BFB76FD-681A-425E-990A-5BFD23DD704E}"/>
              </a:ext>
            </a:extLst>
          </p:cNvPr>
          <p:cNvSpPr txBox="1">
            <a:spLocks/>
          </p:cNvSpPr>
          <p:nvPr/>
        </p:nvSpPr>
        <p:spPr>
          <a:xfrm>
            <a:off x="1343528" y="5146675"/>
            <a:ext cx="14837886" cy="8070849"/>
          </a:xfrm>
          <a:prstGeom prst="rect">
            <a:avLst/>
          </a:prstGeom>
        </p:spPr>
        <p:txBody>
          <a:bodyPr>
            <a:normAutofit fontScale="70000" lnSpcReduction="20000"/>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0" indent="0" hangingPunct="1">
              <a:buFontTx/>
              <a:buNone/>
            </a:pPr>
            <a:r>
              <a:rPr lang="en-GB" sz="5700" b="1" dirty="0">
                <a:solidFill>
                  <a:schemeClr val="tx1"/>
                </a:solidFill>
                <a:latin typeface="Calibri" panose="020F0502020204030204" pitchFamily="34" charset="0"/>
                <a:cs typeface="Calibri" panose="020F0502020204030204" pitchFamily="34" charset="0"/>
              </a:rPr>
              <a:t>As Scholars, </a:t>
            </a:r>
            <a:r>
              <a:rPr lang="en-GB" sz="5700" b="1" dirty="0">
                <a:solidFill>
                  <a:schemeClr val="accent4"/>
                </a:solidFill>
                <a:latin typeface="Calibri" panose="020F0502020204030204" pitchFamily="34" charset="0"/>
                <a:cs typeface="Calibri" panose="020F0502020204030204" pitchFamily="34" charset="0"/>
              </a:rPr>
              <a:t>you will be prioritised </a:t>
            </a:r>
            <a:r>
              <a:rPr lang="en-GB" sz="5700" b="1" dirty="0">
                <a:solidFill>
                  <a:schemeClr val="tx1"/>
                </a:solidFill>
                <a:latin typeface="Calibri" panose="020F0502020204030204" pitchFamily="34" charset="0"/>
                <a:cs typeface="Calibri" panose="020F0502020204030204" pitchFamily="34" charset="0"/>
              </a:rPr>
              <a:t>for the Year 12 Clinical Summer Schools. </a:t>
            </a:r>
          </a:p>
          <a:p>
            <a:pPr marL="0" indent="0" hangingPunct="1">
              <a:buFontTx/>
              <a:buNone/>
            </a:pPr>
            <a:r>
              <a:rPr lang="en-GB" sz="5100" b="1" dirty="0">
                <a:solidFill>
                  <a:schemeClr val="tx1"/>
                </a:solidFill>
                <a:latin typeface="Calibri" panose="020F0502020204030204" pitchFamily="34" charset="0"/>
                <a:cs typeface="Calibri" panose="020F0502020204030204" pitchFamily="34" charset="0"/>
              </a:rPr>
              <a:t>Destination Medicine</a:t>
            </a:r>
          </a:p>
          <a:p>
            <a:pPr lvl="1" hangingPunct="1"/>
            <a:r>
              <a:rPr lang="en-GB" sz="5100" dirty="0">
                <a:solidFill>
                  <a:schemeClr val="tx1"/>
                </a:solidFill>
                <a:latin typeface="Calibri" panose="020F0502020204030204" pitchFamily="34" charset="0"/>
                <a:cs typeface="Calibri" panose="020F0502020204030204" pitchFamily="34" charset="0"/>
              </a:rPr>
              <a:t>3 day </a:t>
            </a:r>
            <a:r>
              <a:rPr lang="en-GB" sz="5100" b="1" dirty="0">
                <a:solidFill>
                  <a:schemeClr val="tx1"/>
                </a:solidFill>
                <a:latin typeface="Calibri" panose="020F0502020204030204" pitchFamily="34" charset="0"/>
                <a:cs typeface="Calibri" panose="020F0502020204030204" pitchFamily="34" charset="0"/>
              </a:rPr>
              <a:t>non residential </a:t>
            </a:r>
            <a:r>
              <a:rPr lang="en-GB" sz="5100" dirty="0">
                <a:solidFill>
                  <a:schemeClr val="tx1"/>
                </a:solidFill>
                <a:latin typeface="Calibri" panose="020F0502020204030204" pitchFamily="34" charset="0"/>
                <a:cs typeface="Calibri" panose="020F0502020204030204" pitchFamily="34" charset="0"/>
              </a:rPr>
              <a:t>event for students wishing to apply for Medicine at the University of Liverpool </a:t>
            </a:r>
          </a:p>
          <a:p>
            <a:pPr marL="0" indent="0" hangingPunct="1">
              <a:buFontTx/>
              <a:buNone/>
            </a:pPr>
            <a:r>
              <a:rPr lang="en-GB" sz="5100" b="1" dirty="0">
                <a:solidFill>
                  <a:schemeClr val="tx1"/>
                </a:solidFill>
                <a:latin typeface="Calibri" panose="020F0502020204030204" pitchFamily="34" charset="0"/>
                <a:cs typeface="Calibri" panose="020F0502020204030204" pitchFamily="34" charset="0"/>
              </a:rPr>
              <a:t>Destination Vets </a:t>
            </a:r>
          </a:p>
          <a:p>
            <a:pPr lvl="1" hangingPunct="1"/>
            <a:r>
              <a:rPr lang="en-GB" sz="5100" dirty="0">
                <a:solidFill>
                  <a:schemeClr val="tx1"/>
                </a:solidFill>
                <a:latin typeface="Calibri" panose="020F0502020204030204" pitchFamily="34" charset="0"/>
                <a:cs typeface="Calibri" panose="020F0502020204030204" pitchFamily="34" charset="0"/>
              </a:rPr>
              <a:t>3 day residential for students with an application into Veterinary Science at the University of Liverpool </a:t>
            </a:r>
          </a:p>
          <a:p>
            <a:pPr marL="0" indent="0" hangingPunct="1">
              <a:buFontTx/>
              <a:buNone/>
            </a:pPr>
            <a:r>
              <a:rPr lang="en-GB" sz="5100" b="1" dirty="0">
                <a:solidFill>
                  <a:schemeClr val="tx1"/>
                </a:solidFill>
                <a:latin typeface="Calibri" panose="020F0502020204030204" pitchFamily="34" charset="0"/>
                <a:cs typeface="Calibri" panose="020F0502020204030204" pitchFamily="34" charset="0"/>
              </a:rPr>
              <a:t>Destination Dentistry</a:t>
            </a:r>
          </a:p>
          <a:p>
            <a:pPr lvl="1" hangingPunct="1"/>
            <a:r>
              <a:rPr lang="en-GB" sz="5100" dirty="0">
                <a:solidFill>
                  <a:schemeClr val="tx1"/>
                </a:solidFill>
                <a:latin typeface="Calibri" panose="020F0502020204030204" pitchFamily="34" charset="0"/>
                <a:cs typeface="Calibri" panose="020F0502020204030204" pitchFamily="34" charset="0"/>
              </a:rPr>
              <a:t>3 day residential event for Year 12 students hoping to apply for Dentistry and/or Dental Therapy</a:t>
            </a:r>
          </a:p>
          <a:p>
            <a:pPr marL="609600" lvl="1" indent="0" hangingPunct="1">
              <a:buFontTx/>
              <a:buNone/>
            </a:pPr>
            <a:endParaRPr lang="en-GB" dirty="0"/>
          </a:p>
        </p:txBody>
      </p:sp>
      <p:pic>
        <p:nvPicPr>
          <p:cNvPr id="4" name="Picture 3">
            <a:extLst>
              <a:ext uri="{FF2B5EF4-FFF2-40B4-BE49-F238E27FC236}">
                <a16:creationId xmlns:a16="http://schemas.microsoft.com/office/drawing/2014/main" id="{13A0550F-C8D5-4FA1-A36F-F52B9831FC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11180" y="8390756"/>
            <a:ext cx="5629292" cy="4132548"/>
          </a:xfrm>
          <a:prstGeom prst="rect">
            <a:avLst/>
          </a:prstGeom>
        </p:spPr>
      </p:pic>
      <p:pic>
        <p:nvPicPr>
          <p:cNvPr id="5" name="Picture 4">
            <a:extLst>
              <a:ext uri="{FF2B5EF4-FFF2-40B4-BE49-F238E27FC236}">
                <a16:creationId xmlns:a16="http://schemas.microsoft.com/office/drawing/2014/main" id="{61C843FE-3E6D-4453-A175-B5C8F41A13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48702" y="4159807"/>
            <a:ext cx="5591770" cy="3578087"/>
          </a:xfrm>
          <a:prstGeom prst="rect">
            <a:avLst/>
          </a:prstGeom>
        </p:spPr>
      </p:pic>
      <p:pic>
        <p:nvPicPr>
          <p:cNvPr id="6" name="Picture 5">
            <a:extLst>
              <a:ext uri="{FF2B5EF4-FFF2-40B4-BE49-F238E27FC236}">
                <a16:creationId xmlns:a16="http://schemas.microsoft.com/office/drawing/2014/main" id="{1FE48D0F-6219-4BFD-B994-DABCC41D55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11989" y="8390756"/>
            <a:ext cx="5629292" cy="4132548"/>
          </a:xfrm>
          <a:prstGeom prst="rect">
            <a:avLst/>
          </a:prstGeom>
        </p:spPr>
      </p:pic>
      <p:pic>
        <p:nvPicPr>
          <p:cNvPr id="7" name="Picture 6">
            <a:extLst>
              <a:ext uri="{FF2B5EF4-FFF2-40B4-BE49-F238E27FC236}">
                <a16:creationId xmlns:a16="http://schemas.microsoft.com/office/drawing/2014/main" id="{6CDA6395-30A8-4EF2-BE3B-30B1612607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49511" y="4159807"/>
            <a:ext cx="5591770" cy="3578087"/>
          </a:xfrm>
          <a:prstGeom prst="rect">
            <a:avLst/>
          </a:prstGeom>
        </p:spPr>
      </p:pic>
    </p:spTree>
    <p:extLst>
      <p:ext uri="{BB962C8B-B14F-4D97-AF65-F5344CB8AC3E}">
        <p14:creationId xmlns:p14="http://schemas.microsoft.com/office/powerpoint/2010/main" val="3792840725"/>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4829C45C-7443-4823-AEC4-E2473B38B924}"/>
              </a:ext>
            </a:extLst>
          </p:cNvPr>
          <p:cNvSpPr txBox="1">
            <a:spLocks/>
          </p:cNvSpPr>
          <p:nvPr/>
        </p:nvSpPr>
        <p:spPr>
          <a:xfrm>
            <a:off x="1343528" y="498475"/>
            <a:ext cx="21971004" cy="4648200"/>
          </a:xfrm>
          <a:prstGeom prst="rect">
            <a:avLst/>
          </a:prstGeom>
        </p:spPr>
        <p:txBody>
          <a:bodyPr anchor="b"/>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5E5E5E"/>
                </a:solidFill>
              </a:defRPr>
            </a:pPr>
            <a:r>
              <a:rPr lang="en-GB" sz="9800" spc="-195">
                <a:solidFill>
                  <a:srgbClr val="5E5E5E"/>
                </a:solidFill>
                <a:latin typeface="Calibri"/>
                <a:ea typeface="Calibri"/>
                <a:cs typeface="Calibri"/>
                <a:sym typeface="Calibri"/>
              </a:rPr>
              <a:t>Destination Summer Schools</a:t>
            </a:r>
            <a:r>
              <a:rPr lang="en-GB" sz="9800" spc="-195">
                <a:solidFill>
                  <a:srgbClr val="5E5E5E"/>
                </a:solidFill>
              </a:rPr>
              <a:t> </a:t>
            </a:r>
            <a:endParaRPr lang="en-GB" sz="9800" spc="-195" dirty="0">
              <a:solidFill>
                <a:srgbClr val="5E5E5E"/>
              </a:solidFill>
            </a:endParaRPr>
          </a:p>
        </p:txBody>
      </p:sp>
      <p:sp>
        <p:nvSpPr>
          <p:cNvPr id="3" name="Bullet…">
            <a:extLst>
              <a:ext uri="{FF2B5EF4-FFF2-40B4-BE49-F238E27FC236}">
                <a16:creationId xmlns:a16="http://schemas.microsoft.com/office/drawing/2014/main" id="{49920D17-28EF-4696-9919-B7A219DC7633}"/>
              </a:ext>
            </a:extLst>
          </p:cNvPr>
          <p:cNvSpPr txBox="1">
            <a:spLocks/>
          </p:cNvSpPr>
          <p:nvPr/>
        </p:nvSpPr>
        <p:spPr>
          <a:xfrm>
            <a:off x="1338374" y="5394390"/>
            <a:ext cx="15041313" cy="7427088"/>
          </a:xfrm>
          <a:prstGeom prst="rect">
            <a:avLst/>
          </a:prstGeom>
        </p:spPr>
        <p:txBody>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0" indent="0" defTabSz="825500" hangingPunct="1">
              <a:lnSpc>
                <a:spcPct val="100000"/>
              </a:lnSpc>
              <a:spcBef>
                <a:spcPts val="0"/>
              </a:spcBef>
              <a:buFontTx/>
              <a:buNone/>
              <a:defRPr sz="4300">
                <a:solidFill>
                  <a:srgbClr val="FFFFFF"/>
                </a:solidFill>
                <a:latin typeface="Calibri"/>
                <a:ea typeface="Calibri"/>
                <a:cs typeface="Calibri"/>
                <a:sym typeface="Calibri"/>
              </a:defRPr>
            </a:pPr>
            <a:r>
              <a:rPr lang="en-GB" u="sng"/>
              <a:t>What do these summer schools provide?</a:t>
            </a:r>
          </a:p>
          <a:p>
            <a:pPr marL="0" indent="0" defTabSz="825500" hangingPunct="1">
              <a:lnSpc>
                <a:spcPct val="100000"/>
              </a:lnSpc>
              <a:spcBef>
                <a:spcPts val="0"/>
              </a:spcBef>
              <a:buFontTx/>
              <a:buNone/>
              <a:defRPr sz="4300">
                <a:solidFill>
                  <a:srgbClr val="FFFFFF"/>
                </a:solidFill>
                <a:latin typeface="Calibri"/>
                <a:ea typeface="Calibri"/>
                <a:cs typeface="Calibri"/>
                <a:sym typeface="Calibri"/>
              </a:defRPr>
            </a:pPr>
            <a:endParaRPr lang="en-GB"/>
          </a:p>
          <a:p>
            <a:pPr marL="635000" indent="-635000" defTabSz="825500" hangingPunct="1">
              <a:lnSpc>
                <a:spcPct val="100000"/>
              </a:lnSpc>
              <a:spcBef>
                <a:spcPts val="0"/>
              </a:spcBef>
              <a:defRPr sz="4300">
                <a:solidFill>
                  <a:srgbClr val="FFFFFF"/>
                </a:solidFill>
                <a:latin typeface="Calibri"/>
                <a:ea typeface="Calibri"/>
                <a:cs typeface="Calibri"/>
                <a:sym typeface="Calibri"/>
              </a:defRPr>
            </a:pPr>
            <a:r>
              <a:rPr lang="en-GB"/>
              <a:t>A chance to </a:t>
            </a:r>
            <a:r>
              <a:rPr lang="en-GB" b="1">
                <a:solidFill>
                  <a:srgbClr val="FFFF00"/>
                </a:solidFill>
              </a:rPr>
              <a:t>experience</a:t>
            </a:r>
            <a:r>
              <a:rPr lang="en-GB"/>
              <a:t> life a student in that field at the University of Liverpool</a:t>
            </a:r>
          </a:p>
          <a:p>
            <a:pPr marL="635000" indent="-635000" defTabSz="825500" hangingPunct="1">
              <a:lnSpc>
                <a:spcPct val="100000"/>
              </a:lnSpc>
              <a:spcBef>
                <a:spcPts val="0"/>
              </a:spcBef>
              <a:defRPr sz="4300">
                <a:solidFill>
                  <a:srgbClr val="FFFFFF"/>
                </a:solidFill>
                <a:latin typeface="Calibri"/>
                <a:ea typeface="Calibri"/>
                <a:cs typeface="Calibri"/>
                <a:sym typeface="Calibri"/>
              </a:defRPr>
            </a:pPr>
            <a:r>
              <a:rPr lang="en-GB"/>
              <a:t>The opportunity to </a:t>
            </a:r>
            <a:r>
              <a:rPr lang="en-GB" b="1">
                <a:solidFill>
                  <a:srgbClr val="FFFF00"/>
                </a:solidFill>
              </a:rPr>
              <a:t>meet</a:t>
            </a:r>
            <a:r>
              <a:rPr lang="en-GB">
                <a:solidFill>
                  <a:srgbClr val="FFFF00"/>
                </a:solidFill>
              </a:rPr>
              <a:t> </a:t>
            </a:r>
            <a:r>
              <a:rPr lang="en-GB"/>
              <a:t>and chat to Undergraduate students in that field at the University of Liverpool</a:t>
            </a:r>
          </a:p>
          <a:p>
            <a:pPr marL="635000" indent="-635000" defTabSz="825500" hangingPunct="1">
              <a:lnSpc>
                <a:spcPct val="100000"/>
              </a:lnSpc>
              <a:spcBef>
                <a:spcPts val="0"/>
              </a:spcBef>
              <a:defRPr sz="4300">
                <a:solidFill>
                  <a:srgbClr val="FFFFFF"/>
                </a:solidFill>
                <a:latin typeface="Calibri"/>
                <a:ea typeface="Calibri"/>
                <a:cs typeface="Calibri"/>
                <a:sym typeface="Calibri"/>
              </a:defRPr>
            </a:pPr>
            <a:r>
              <a:rPr lang="en-GB"/>
              <a:t>A moment to understand, think about and discuss the </a:t>
            </a:r>
            <a:r>
              <a:rPr lang="en-GB" b="1">
                <a:solidFill>
                  <a:srgbClr val="FFFF00"/>
                </a:solidFill>
              </a:rPr>
              <a:t>admissions process </a:t>
            </a:r>
            <a:r>
              <a:rPr lang="en-GB"/>
              <a:t>with the University organisers (admissions team) and discuss how to prepare to apply </a:t>
            </a:r>
          </a:p>
          <a:p>
            <a:pPr marL="635000" indent="-635000" defTabSz="825500" hangingPunct="1">
              <a:lnSpc>
                <a:spcPct val="100000"/>
              </a:lnSpc>
              <a:spcBef>
                <a:spcPts val="0"/>
              </a:spcBef>
              <a:defRPr sz="4300">
                <a:solidFill>
                  <a:srgbClr val="FFFFFF"/>
                </a:solidFill>
                <a:latin typeface="Calibri"/>
                <a:ea typeface="Calibri"/>
                <a:cs typeface="Calibri"/>
                <a:sym typeface="Calibri"/>
              </a:defRPr>
            </a:pPr>
            <a:r>
              <a:rPr lang="en-GB"/>
              <a:t>Gain a</a:t>
            </a:r>
            <a:r>
              <a:rPr lang="en-GB" b="1"/>
              <a:t> </a:t>
            </a:r>
            <a:r>
              <a:rPr lang="en-GB" b="1">
                <a:solidFill>
                  <a:srgbClr val="FFFF00"/>
                </a:solidFill>
              </a:rPr>
              <a:t>taster</a:t>
            </a:r>
            <a:r>
              <a:rPr lang="en-GB" b="1"/>
              <a:t> </a:t>
            </a:r>
            <a:r>
              <a:rPr lang="en-GB"/>
              <a:t>into studying that field</a:t>
            </a:r>
            <a:endParaRPr lang="en-GB" dirty="0"/>
          </a:p>
        </p:txBody>
      </p:sp>
      <p:pic>
        <p:nvPicPr>
          <p:cNvPr id="4" name="Picture 3">
            <a:extLst>
              <a:ext uri="{FF2B5EF4-FFF2-40B4-BE49-F238E27FC236}">
                <a16:creationId xmlns:a16="http://schemas.microsoft.com/office/drawing/2014/main" id="{66D14B93-7B89-4C31-8A83-A68BA8BD34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79687" y="7007294"/>
            <a:ext cx="7136295" cy="4963271"/>
          </a:xfrm>
          <a:prstGeom prst="rect">
            <a:avLst/>
          </a:prstGeom>
        </p:spPr>
      </p:pic>
    </p:spTree>
    <p:extLst>
      <p:ext uri="{BB962C8B-B14F-4D97-AF65-F5344CB8AC3E}">
        <p14:creationId xmlns:p14="http://schemas.microsoft.com/office/powerpoint/2010/main" val="1513809300"/>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7C781912-0F1F-45F7-AFA8-A19225896E03}"/>
              </a:ext>
            </a:extLst>
          </p:cNvPr>
          <p:cNvSpPr txBox="1">
            <a:spLocks/>
          </p:cNvSpPr>
          <p:nvPr/>
        </p:nvSpPr>
        <p:spPr>
          <a:xfrm>
            <a:off x="1343528" y="3622431"/>
            <a:ext cx="7835641" cy="1524244"/>
          </a:xfrm>
          <a:prstGeom prst="rect">
            <a:avLst/>
          </a:prstGeom>
        </p:spPr>
        <p:txBody>
          <a:bodyPr anchor="b">
            <a:normAutofit/>
          </a:bodyPr>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009CDD"/>
                </a:solidFill>
              </a:defRPr>
            </a:pPr>
            <a:r>
              <a:rPr lang="en-GB" sz="8000" spc="-195">
                <a:solidFill>
                  <a:srgbClr val="009CDD"/>
                </a:solidFill>
              </a:rPr>
              <a:t>What we </a:t>
            </a:r>
            <a:r>
              <a:rPr lang="en-GB" sz="8000" spc="-195">
                <a:solidFill>
                  <a:srgbClr val="00A58C"/>
                </a:solidFill>
              </a:rPr>
              <a:t>do</a:t>
            </a:r>
            <a:r>
              <a:rPr lang="en-GB" sz="8000" spc="-195">
                <a:solidFill>
                  <a:srgbClr val="009CDD"/>
                </a:solidFill>
              </a:rPr>
              <a:t>:</a:t>
            </a:r>
            <a:endParaRPr lang="en-GB" sz="8000" spc="-195" dirty="0">
              <a:solidFill>
                <a:srgbClr val="009CDD"/>
              </a:solidFill>
            </a:endParaRPr>
          </a:p>
        </p:txBody>
      </p:sp>
      <p:sp>
        <p:nvSpPr>
          <p:cNvPr id="3" name="Bullet…">
            <a:extLst>
              <a:ext uri="{FF2B5EF4-FFF2-40B4-BE49-F238E27FC236}">
                <a16:creationId xmlns:a16="http://schemas.microsoft.com/office/drawing/2014/main" id="{E1B67D8C-F0FB-40EA-9767-343B6FB4CBED}"/>
              </a:ext>
            </a:extLst>
          </p:cNvPr>
          <p:cNvSpPr txBox="1">
            <a:spLocks/>
          </p:cNvSpPr>
          <p:nvPr/>
        </p:nvSpPr>
        <p:spPr>
          <a:xfrm>
            <a:off x="722913" y="5394390"/>
            <a:ext cx="7835641" cy="7512718"/>
          </a:xfrm>
          <a:prstGeom prst="rect">
            <a:avLst/>
          </a:prstGeom>
        </p:spPr>
        <p:txBody>
          <a:bodyPr>
            <a:normAutofit fontScale="85000" lnSpcReduction="20000"/>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lvl="1" hangingPunct="1"/>
            <a:r>
              <a:rPr lang="en-GB" dirty="0">
                <a:solidFill>
                  <a:schemeClr val="tx2">
                    <a:lumMod val="10000"/>
                  </a:schemeClr>
                </a:solidFill>
                <a:latin typeface="Calibri" panose="020F0502020204030204" pitchFamily="34" charset="0"/>
                <a:cs typeface="Calibri" panose="020F0502020204030204" pitchFamily="34" charset="0"/>
              </a:rPr>
              <a:t>Introducing you to higher education and do everything we can to give you the opportunity to progress onto The University of Liverpool </a:t>
            </a:r>
          </a:p>
          <a:p>
            <a:pPr lvl="1" hangingPunct="1"/>
            <a:r>
              <a:rPr lang="en-GB" dirty="0">
                <a:solidFill>
                  <a:schemeClr val="tx2">
                    <a:lumMod val="10000"/>
                  </a:schemeClr>
                </a:solidFill>
                <a:latin typeface="Calibri" panose="020F0502020204030204" pitchFamily="34" charset="0"/>
                <a:cs typeface="Calibri" panose="020F0502020204030204" pitchFamily="34" charset="0"/>
              </a:rPr>
              <a:t>Introducing you to academic skills which will help you succeed in higher education </a:t>
            </a:r>
          </a:p>
          <a:p>
            <a:pPr lvl="1" hangingPunct="1"/>
            <a:r>
              <a:rPr lang="en-GB" dirty="0">
                <a:solidFill>
                  <a:schemeClr val="tx2">
                    <a:lumMod val="10000"/>
                  </a:schemeClr>
                </a:solidFill>
                <a:latin typeface="Calibri" panose="020F0502020204030204" pitchFamily="34" charset="0"/>
                <a:cs typeface="Calibri" panose="020F0502020204030204" pitchFamily="34" charset="0"/>
              </a:rPr>
              <a:t>Offer you the opportunity to get involved in wider university activities </a:t>
            </a:r>
          </a:p>
          <a:p>
            <a:pPr lvl="1" hangingPunct="1"/>
            <a:r>
              <a:rPr lang="en-GB" dirty="0">
                <a:solidFill>
                  <a:schemeClr val="tx2">
                    <a:lumMod val="10000"/>
                  </a:schemeClr>
                </a:solidFill>
                <a:latin typeface="Calibri" panose="020F0502020204030204" pitchFamily="34" charset="0"/>
                <a:cs typeface="Calibri" panose="020F0502020204030204" pitchFamily="34" charset="0"/>
              </a:rPr>
              <a:t>Prioritise you for as many opportunities as we possibly can</a:t>
            </a:r>
          </a:p>
          <a:p>
            <a:pPr marL="0" indent="0" defTabSz="825500" hangingPunct="1">
              <a:lnSpc>
                <a:spcPct val="100000"/>
              </a:lnSpc>
              <a:spcBef>
                <a:spcPts val="0"/>
              </a:spcBef>
              <a:buFontTx/>
              <a:buNone/>
              <a:defRPr sz="4300">
                <a:latin typeface="Calibri"/>
                <a:ea typeface="Calibri"/>
                <a:cs typeface="Calibri"/>
                <a:sym typeface="Calibri"/>
              </a:defRPr>
            </a:pPr>
            <a:endParaRPr lang="en-GB" dirty="0">
              <a:solidFill>
                <a:schemeClr val="tx2">
                  <a:lumMod val="10000"/>
                </a:schemeClr>
              </a:solidFill>
              <a:latin typeface="Calibri" panose="020F0502020204030204" pitchFamily="34" charset="0"/>
              <a:cs typeface="Calibri" panose="020F0502020204030204" pitchFamily="34" charset="0"/>
            </a:endParaRPr>
          </a:p>
        </p:txBody>
      </p:sp>
      <p:sp>
        <p:nvSpPr>
          <p:cNvPr id="4" name="Bullet…">
            <a:extLst>
              <a:ext uri="{FF2B5EF4-FFF2-40B4-BE49-F238E27FC236}">
                <a16:creationId xmlns:a16="http://schemas.microsoft.com/office/drawing/2014/main" id="{DAA7A5BD-D5DF-4BA3-A56C-2E885E161A77}"/>
              </a:ext>
            </a:extLst>
          </p:cNvPr>
          <p:cNvSpPr txBox="1">
            <a:spLocks/>
          </p:cNvSpPr>
          <p:nvPr/>
        </p:nvSpPr>
        <p:spPr>
          <a:xfrm>
            <a:off x="9179169" y="5419612"/>
            <a:ext cx="7835641" cy="70027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a:lstStyle>
          <a:p>
            <a:r>
              <a:rPr lang="en-GB" sz="3700" dirty="0">
                <a:latin typeface="Calibri" panose="020F0502020204030204" pitchFamily="34" charset="0"/>
                <a:cs typeface="Calibri" panose="020F0502020204030204" pitchFamily="34" charset="0"/>
              </a:rPr>
              <a:t>Commitment and an interest in applying for the University of Liverpool</a:t>
            </a:r>
          </a:p>
          <a:p>
            <a:r>
              <a:rPr lang="en-GB" sz="3700" dirty="0">
                <a:latin typeface="Calibri" panose="020F0502020204030204" pitchFamily="34" charset="0"/>
                <a:cs typeface="Calibri" panose="020F0502020204030204" pitchFamily="34" charset="0"/>
              </a:rPr>
              <a:t>To attend all the compulsory dates (one per half term)</a:t>
            </a:r>
          </a:p>
          <a:p>
            <a:r>
              <a:rPr lang="en-GB" sz="3700" dirty="0">
                <a:latin typeface="Calibri" panose="020F0502020204030204" pitchFamily="34" charset="0"/>
                <a:cs typeface="Calibri" panose="020F0502020204030204" pitchFamily="34" charset="0"/>
              </a:rPr>
              <a:t>Communicate with us when you need to</a:t>
            </a:r>
            <a:endParaRPr lang="en-GB" sz="3700" dirty="0">
              <a:latin typeface="Calibri" panose="020F0502020204030204" pitchFamily="34" charset="0"/>
              <a:cs typeface="Calibri" panose="020F0502020204030204" pitchFamily="34" charset="0"/>
              <a:sym typeface="Wingdings" panose="05000000000000000000" pitchFamily="2" charset="2"/>
            </a:endParaRPr>
          </a:p>
          <a:p>
            <a:r>
              <a:rPr lang="en-GB" sz="3700" dirty="0">
                <a:latin typeface="Calibri" panose="020F0502020204030204" pitchFamily="34" charset="0"/>
                <a:cs typeface="Calibri" panose="020F0502020204030204" pitchFamily="34" charset="0"/>
                <a:sym typeface="Wingdings" panose="05000000000000000000" pitchFamily="2" charset="2"/>
              </a:rPr>
              <a:t>Enjoy the experience and grow as future Scholars!</a:t>
            </a:r>
            <a:endParaRPr lang="en-GB" sz="3700" dirty="0">
              <a:latin typeface="Calibri" panose="020F0502020204030204" pitchFamily="34" charset="0"/>
              <a:cs typeface="Calibri" panose="020F0502020204030204" pitchFamily="34" charset="0"/>
            </a:endParaRPr>
          </a:p>
          <a:p>
            <a:pPr marL="0" indent="0" defTabSz="825500" hangingPunct="1">
              <a:lnSpc>
                <a:spcPct val="100000"/>
              </a:lnSpc>
              <a:spcBef>
                <a:spcPts val="0"/>
              </a:spcBef>
              <a:buFontTx/>
              <a:buNone/>
              <a:defRPr sz="4300">
                <a:latin typeface="Calibri"/>
                <a:ea typeface="Calibri"/>
                <a:cs typeface="Calibri"/>
                <a:sym typeface="Calibri"/>
              </a:defRPr>
            </a:pPr>
            <a:endParaRPr lang="en-GB" sz="4300" dirty="0">
              <a:latin typeface="Calibri"/>
              <a:ea typeface="Calibri"/>
              <a:cs typeface="Calibri"/>
              <a:sym typeface="Calibri"/>
            </a:endParaRPr>
          </a:p>
        </p:txBody>
      </p:sp>
      <p:sp>
        <p:nvSpPr>
          <p:cNvPr id="5" name="Heading">
            <a:extLst>
              <a:ext uri="{FF2B5EF4-FFF2-40B4-BE49-F238E27FC236}">
                <a16:creationId xmlns:a16="http://schemas.microsoft.com/office/drawing/2014/main" id="{949AA999-1218-4CB8-BF84-3F3BC5BEA4F5}"/>
              </a:ext>
            </a:extLst>
          </p:cNvPr>
          <p:cNvSpPr txBox="1">
            <a:spLocks/>
          </p:cNvSpPr>
          <p:nvPr/>
        </p:nvSpPr>
        <p:spPr>
          <a:xfrm>
            <a:off x="9315929" y="3616570"/>
            <a:ext cx="7835641" cy="15242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009CDD"/>
                </a:solidFill>
              </a:defRPr>
            </a:pPr>
            <a:r>
              <a:rPr lang="en-GB" sz="8000" spc="-195" dirty="0">
                <a:solidFill>
                  <a:srgbClr val="009CDD"/>
                </a:solidFill>
              </a:rPr>
              <a:t>What we </a:t>
            </a:r>
            <a:r>
              <a:rPr lang="en-GB" sz="8000" spc="-195" dirty="0">
                <a:solidFill>
                  <a:srgbClr val="00A58C"/>
                </a:solidFill>
              </a:rPr>
              <a:t>ask</a:t>
            </a:r>
            <a:r>
              <a:rPr lang="en-GB" sz="8000" spc="-195" dirty="0">
                <a:solidFill>
                  <a:srgbClr val="009CDD"/>
                </a:solidFill>
              </a:rPr>
              <a:t>:</a:t>
            </a:r>
          </a:p>
        </p:txBody>
      </p:sp>
    </p:spTree>
    <p:extLst>
      <p:ext uri="{BB962C8B-B14F-4D97-AF65-F5344CB8AC3E}">
        <p14:creationId xmlns:p14="http://schemas.microsoft.com/office/powerpoint/2010/main" val="2022978865"/>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7E88A331-F125-4D6F-87A0-77AB43C31C5D}"/>
              </a:ext>
            </a:extLst>
          </p:cNvPr>
          <p:cNvSpPr txBox="1">
            <a:spLocks/>
          </p:cNvSpPr>
          <p:nvPr/>
        </p:nvSpPr>
        <p:spPr>
          <a:xfrm>
            <a:off x="1343528" y="498475"/>
            <a:ext cx="21971004" cy="4648200"/>
          </a:xfrm>
          <a:prstGeom prst="rect">
            <a:avLst/>
          </a:prstGeom>
        </p:spPr>
        <p:txBody>
          <a:bodyPr anchor="b">
            <a:normAutofit/>
          </a:bodyPr>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031F73"/>
                </a:solidFill>
              </a:defRPr>
            </a:pPr>
            <a:r>
              <a:rPr lang="en-GB" sz="9000" spc="-195">
                <a:solidFill>
                  <a:srgbClr val="00A58D"/>
                </a:solidFill>
                <a:latin typeface="Calibri"/>
                <a:ea typeface="Calibri"/>
                <a:cs typeface="Calibri"/>
                <a:sym typeface="Calibri"/>
              </a:rPr>
              <a:t>Eligibility to apply</a:t>
            </a:r>
            <a:endParaRPr lang="en-GB" sz="9000" spc="-195" dirty="0">
              <a:solidFill>
                <a:srgbClr val="031F73"/>
              </a:solidFill>
            </a:endParaRPr>
          </a:p>
        </p:txBody>
      </p:sp>
      <p:sp>
        <p:nvSpPr>
          <p:cNvPr id="3" name="Text Text Text">
            <a:extLst>
              <a:ext uri="{FF2B5EF4-FFF2-40B4-BE49-F238E27FC236}">
                <a16:creationId xmlns:a16="http://schemas.microsoft.com/office/drawing/2014/main" id="{BC654819-8FD1-4CEA-8677-0FC1AD27CD1A}"/>
              </a:ext>
            </a:extLst>
          </p:cNvPr>
          <p:cNvSpPr txBox="1">
            <a:spLocks/>
          </p:cNvSpPr>
          <p:nvPr/>
        </p:nvSpPr>
        <p:spPr>
          <a:xfrm>
            <a:off x="1343528" y="5516352"/>
            <a:ext cx="13186517" cy="6105948"/>
          </a:xfrm>
          <a:prstGeom prst="rect">
            <a:avLst/>
          </a:prstGeom>
        </p:spPr>
        <p:txBody>
          <a:bodyPr>
            <a:normAutofit/>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hangingPunct="1"/>
            <a:r>
              <a:rPr lang="en-GB" sz="4400" dirty="0">
                <a:solidFill>
                  <a:schemeClr val="tx2">
                    <a:lumMod val="10000"/>
                  </a:schemeClr>
                </a:solidFill>
                <a:latin typeface="Calibri" panose="020F0502020204030204" pitchFamily="34" charset="0"/>
                <a:cs typeface="Calibri" panose="020F0502020204030204" pitchFamily="34" charset="0"/>
              </a:rPr>
              <a:t>Not everyone is eligible for the Liverpool Scholars Programme </a:t>
            </a:r>
          </a:p>
          <a:p>
            <a:pPr hangingPunct="1"/>
            <a:r>
              <a:rPr lang="en-GB" sz="4400" dirty="0">
                <a:solidFill>
                  <a:schemeClr val="tx2">
                    <a:lumMod val="10000"/>
                  </a:schemeClr>
                </a:solidFill>
                <a:latin typeface="Calibri" panose="020F0502020204030204" pitchFamily="34" charset="0"/>
                <a:cs typeface="Calibri" panose="020F0502020204030204" pitchFamily="34" charset="0"/>
              </a:rPr>
              <a:t>There are a number of things we look for in our Scholars – check </a:t>
            </a:r>
            <a:r>
              <a:rPr lang="en-GB" sz="4400" dirty="0">
                <a:solidFill>
                  <a:schemeClr val="tx2">
                    <a:lumMod val="10000"/>
                  </a:schemeClr>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www.liverpool.ac.uk/scholars</a:t>
            </a:r>
            <a:r>
              <a:rPr lang="en-GB" sz="4400" dirty="0">
                <a:solidFill>
                  <a:schemeClr val="tx2">
                    <a:lumMod val="10000"/>
                  </a:schemeClr>
                </a:solidFill>
                <a:latin typeface="Calibri" panose="020F0502020204030204" pitchFamily="34" charset="0"/>
                <a:cs typeface="Calibri" panose="020F0502020204030204" pitchFamily="34" charset="0"/>
              </a:rPr>
              <a:t> </a:t>
            </a:r>
          </a:p>
          <a:p>
            <a:pPr hangingPunct="1"/>
            <a:r>
              <a:rPr lang="en-GB" sz="4400" dirty="0">
                <a:solidFill>
                  <a:schemeClr val="tx2">
                    <a:lumMod val="10000"/>
                  </a:schemeClr>
                </a:solidFill>
                <a:latin typeface="Calibri" panose="020F0502020204030204" pitchFamily="34" charset="0"/>
                <a:cs typeface="Calibri" panose="020F0502020204030204" pitchFamily="34" charset="0"/>
              </a:rPr>
              <a:t>For questions regarding eligibility, please talk to your scholars contact teacher or email the Scholars Team on </a:t>
            </a:r>
            <a:r>
              <a:rPr lang="en-GB" sz="4400" dirty="0">
                <a:solidFill>
                  <a:schemeClr val="tx2">
                    <a:lumMod val="10000"/>
                  </a:schemeClr>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scholars@liverpool.ac.uk</a:t>
            </a:r>
            <a:r>
              <a:rPr lang="en-GB" sz="4400" dirty="0">
                <a:solidFill>
                  <a:schemeClr val="tx2">
                    <a:lumMod val="10000"/>
                  </a:schemeClr>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90939677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ing">
            <a:extLst>
              <a:ext uri="{FF2B5EF4-FFF2-40B4-BE49-F238E27FC236}">
                <a16:creationId xmlns:a16="http://schemas.microsoft.com/office/drawing/2014/main" id="{4F7B9491-7EF9-4352-9C8B-B317D0653E64}"/>
              </a:ext>
            </a:extLst>
          </p:cNvPr>
          <p:cNvSpPr txBox="1">
            <a:spLocks/>
          </p:cNvSpPr>
          <p:nvPr/>
        </p:nvSpPr>
        <p:spPr>
          <a:xfrm>
            <a:off x="1343528" y="498475"/>
            <a:ext cx="21971004" cy="4648200"/>
          </a:xfrm>
          <a:prstGeom prst="rect">
            <a:avLst/>
          </a:prstGeom>
        </p:spPr>
        <p:txBody>
          <a:bodyPr anchor="b"/>
          <a:lst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a:lstStyle>
          <a:p>
            <a:pPr hangingPunct="1">
              <a:defRPr sz="9800" spc="-195">
                <a:solidFill>
                  <a:srgbClr val="285C4D"/>
                </a:solidFill>
              </a:defRPr>
            </a:pPr>
            <a:r>
              <a:rPr lang="en-GB" sz="9800" spc="-195">
                <a:solidFill>
                  <a:srgbClr val="5E5E5E"/>
                </a:solidFill>
                <a:latin typeface="Calibri"/>
                <a:ea typeface="Calibri"/>
                <a:cs typeface="Calibri"/>
                <a:sym typeface="Calibri"/>
              </a:rPr>
              <a:t>How to apply</a:t>
            </a:r>
            <a:endParaRPr lang="en-GB" sz="9800" spc="-195" dirty="0">
              <a:solidFill>
                <a:srgbClr val="285C4D"/>
              </a:solidFill>
            </a:endParaRPr>
          </a:p>
        </p:txBody>
      </p:sp>
      <p:sp>
        <p:nvSpPr>
          <p:cNvPr id="3" name="Text Text Text">
            <a:extLst>
              <a:ext uri="{FF2B5EF4-FFF2-40B4-BE49-F238E27FC236}">
                <a16:creationId xmlns:a16="http://schemas.microsoft.com/office/drawing/2014/main" id="{97D7E429-5E50-4443-B6AE-694FBDE3A5F8}"/>
              </a:ext>
            </a:extLst>
          </p:cNvPr>
          <p:cNvSpPr txBox="1">
            <a:spLocks/>
          </p:cNvSpPr>
          <p:nvPr/>
        </p:nvSpPr>
        <p:spPr>
          <a:xfrm>
            <a:off x="1338375" y="5394390"/>
            <a:ext cx="16193488" cy="5847845"/>
          </a:xfrm>
          <a:prstGeom prst="rect">
            <a:avLst/>
          </a:prstGeom>
        </p:spPr>
        <p:txBody>
          <a:bodyPr>
            <a:normAutofit lnSpcReduction="10000"/>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0" indent="0" defTabSz="825500" hangingPunct="1">
              <a:lnSpc>
                <a:spcPct val="100000"/>
              </a:lnSpc>
              <a:spcBef>
                <a:spcPts val="0"/>
              </a:spcBef>
              <a:buSzTx/>
              <a:buFontTx/>
              <a:buNone/>
              <a:defRPr sz="4300">
                <a:solidFill>
                  <a:srgbClr val="FFFFFF"/>
                </a:solidFill>
                <a:latin typeface="Calibri"/>
                <a:ea typeface="Calibri"/>
                <a:cs typeface="Calibri"/>
                <a:sym typeface="Calibri"/>
              </a:defRPr>
            </a:pPr>
            <a:r>
              <a:rPr lang="en-GB" dirty="0"/>
              <a:t>You must apply online, via the University of Liverpool website. </a:t>
            </a:r>
          </a:p>
          <a:p>
            <a:pPr marL="0" indent="0" defTabSz="825500" hangingPunct="1">
              <a:lnSpc>
                <a:spcPct val="100000"/>
              </a:lnSpc>
              <a:spcBef>
                <a:spcPts val="0"/>
              </a:spcBef>
              <a:buSzTx/>
              <a:buFontTx/>
              <a:buNone/>
              <a:defRPr sz="4300">
                <a:solidFill>
                  <a:srgbClr val="FFFFFF"/>
                </a:solidFill>
                <a:latin typeface="Calibri"/>
                <a:ea typeface="Calibri"/>
                <a:cs typeface="Calibri"/>
                <a:sym typeface="Calibri"/>
              </a:defRPr>
            </a:pPr>
            <a:endParaRPr lang="en-GB" dirty="0"/>
          </a:p>
          <a:p>
            <a:pPr defTabSz="825500" hangingPunct="1">
              <a:lnSpc>
                <a:spcPct val="100000"/>
              </a:lnSpc>
              <a:spcBef>
                <a:spcPts val="0"/>
              </a:spcBef>
              <a:buSzTx/>
              <a:defRPr sz="4300">
                <a:solidFill>
                  <a:srgbClr val="FFFFFF"/>
                </a:solidFill>
                <a:latin typeface="Calibri"/>
                <a:ea typeface="Calibri"/>
                <a:cs typeface="Calibri"/>
                <a:sym typeface="Calibri"/>
              </a:defRPr>
            </a:pPr>
            <a:r>
              <a:rPr lang="en-GB" dirty="0"/>
              <a:t>Direct link: </a:t>
            </a:r>
            <a:r>
              <a:rPr lang="en-GB" sz="4400" dirty="0">
                <a:hlinkClick r:id="rId2"/>
              </a:rPr>
              <a:t>https://scholars-apply.liv.ac.uk/</a:t>
            </a:r>
            <a:endParaRPr lang="en-GB" sz="4400" dirty="0"/>
          </a:p>
          <a:p>
            <a:pPr defTabSz="825500" hangingPunct="1">
              <a:lnSpc>
                <a:spcPct val="100000"/>
              </a:lnSpc>
              <a:spcBef>
                <a:spcPts val="0"/>
              </a:spcBef>
              <a:buSzTx/>
              <a:defRPr sz="4300">
                <a:solidFill>
                  <a:srgbClr val="FFFFFF"/>
                </a:solidFill>
                <a:latin typeface="Calibri"/>
                <a:ea typeface="Calibri"/>
                <a:cs typeface="Calibri"/>
                <a:sym typeface="Calibri"/>
              </a:defRPr>
            </a:pPr>
            <a:r>
              <a:rPr lang="en-GB" sz="4400" dirty="0"/>
              <a:t>Or Google ‘Liverpool Uni Scholars Programme’ and select ‘Scholars Apply’.</a:t>
            </a:r>
            <a:endParaRPr lang="en-GB" dirty="0"/>
          </a:p>
          <a:p>
            <a:pPr defTabSz="825500" hangingPunct="1">
              <a:lnSpc>
                <a:spcPct val="100000"/>
              </a:lnSpc>
              <a:spcBef>
                <a:spcPts val="0"/>
              </a:spcBef>
              <a:buSzTx/>
              <a:defRPr sz="4300">
                <a:solidFill>
                  <a:srgbClr val="FFFFFF"/>
                </a:solidFill>
                <a:latin typeface="Calibri"/>
                <a:ea typeface="Calibri"/>
                <a:cs typeface="Calibri"/>
                <a:sym typeface="Calibri"/>
              </a:defRPr>
            </a:pPr>
            <a:r>
              <a:rPr lang="en-GB" dirty="0"/>
              <a:t>Apply by Wednesday 8</a:t>
            </a:r>
            <a:r>
              <a:rPr lang="en-GB" baseline="30000" dirty="0"/>
              <a:t>th</a:t>
            </a:r>
            <a:r>
              <a:rPr lang="en-GB" dirty="0"/>
              <a:t> November (early applications are crucial).</a:t>
            </a:r>
          </a:p>
          <a:p>
            <a:pPr defTabSz="825500" hangingPunct="1">
              <a:lnSpc>
                <a:spcPct val="100000"/>
              </a:lnSpc>
              <a:spcBef>
                <a:spcPts val="0"/>
              </a:spcBef>
              <a:buSzTx/>
              <a:defRPr sz="4300">
                <a:solidFill>
                  <a:srgbClr val="FFFFFF"/>
                </a:solidFill>
                <a:latin typeface="Calibri"/>
                <a:ea typeface="Calibri"/>
                <a:cs typeface="Calibri"/>
                <a:sym typeface="Calibri"/>
              </a:defRPr>
            </a:pPr>
            <a:r>
              <a:rPr lang="en-GB" dirty="0"/>
              <a:t>You must include a personal statement about why you would like to take part and how it will benefit you. It should be no more than 200 words. </a:t>
            </a:r>
          </a:p>
        </p:txBody>
      </p:sp>
    </p:spTree>
    <p:extLst>
      <p:ext uri="{BB962C8B-B14F-4D97-AF65-F5344CB8AC3E}">
        <p14:creationId xmlns:p14="http://schemas.microsoft.com/office/powerpoint/2010/main" val="2482110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Heading"/>
          <p:cNvSpPr txBox="1"/>
          <p:nvPr/>
        </p:nvSpPr>
        <p:spPr>
          <a:xfrm>
            <a:off x="1343528" y="498475"/>
            <a:ext cx="22726755" cy="4648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pPr>
              <a:lnSpc>
                <a:spcPct val="80000"/>
              </a:lnSpc>
              <a:spcBef>
                <a:spcPts val="0"/>
              </a:spcBef>
              <a:defRPr sz="9800" b="1" spc="-195">
                <a:solidFill>
                  <a:srgbClr val="5E5E5E"/>
                </a:solidFill>
                <a:latin typeface="+mn-lt"/>
                <a:ea typeface="+mn-ea"/>
                <a:cs typeface="+mn-cs"/>
                <a:sym typeface="Helvetica Neue"/>
              </a:defRPr>
            </a:pPr>
            <a:r>
              <a:rPr lang="en-GB" dirty="0">
                <a:solidFill>
                  <a:srgbClr val="5E5E5E"/>
                </a:solidFill>
              </a:rPr>
              <a:t>Applications open </a:t>
            </a:r>
            <a:r>
              <a:rPr lang="en-GB" u="sng" dirty="0">
                <a:solidFill>
                  <a:schemeClr val="tx2"/>
                </a:solidFill>
              </a:rPr>
              <a:t>now</a:t>
            </a:r>
            <a:endParaRPr dirty="0"/>
          </a:p>
        </p:txBody>
      </p:sp>
      <p:pic>
        <p:nvPicPr>
          <p:cNvPr id="4" name="Picture 3">
            <a:extLst>
              <a:ext uri="{FF2B5EF4-FFF2-40B4-BE49-F238E27FC236}">
                <a16:creationId xmlns:a16="http://schemas.microsoft.com/office/drawing/2014/main" id="{D6C73822-159A-4B0A-A99A-9556550558F3}"/>
              </a:ext>
            </a:extLst>
          </p:cNvPr>
          <p:cNvPicPr>
            <a:picLocks noChangeAspect="1"/>
          </p:cNvPicPr>
          <p:nvPr/>
        </p:nvPicPr>
        <p:blipFill>
          <a:blip r:embed="rId2"/>
          <a:stretch>
            <a:fillRect/>
          </a:stretch>
        </p:blipFill>
        <p:spPr>
          <a:xfrm>
            <a:off x="1707652" y="5394390"/>
            <a:ext cx="13262092" cy="7301702"/>
          </a:xfrm>
          <a:prstGeom prst="rect">
            <a:avLst/>
          </a:prstGeom>
          <a:ln w="57150">
            <a:solidFill>
              <a:srgbClr val="04A5A7"/>
            </a:solidFill>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ullet…">
            <a:extLst>
              <a:ext uri="{FF2B5EF4-FFF2-40B4-BE49-F238E27FC236}">
                <a16:creationId xmlns:a16="http://schemas.microsoft.com/office/drawing/2014/main" id="{40B475B2-B86F-4F1D-91A3-FA6DCD5DDB91}"/>
              </a:ext>
            </a:extLst>
          </p:cNvPr>
          <p:cNvSpPr txBox="1">
            <a:spLocks/>
          </p:cNvSpPr>
          <p:nvPr/>
        </p:nvSpPr>
        <p:spPr>
          <a:xfrm>
            <a:off x="1338376" y="5292790"/>
            <a:ext cx="8720026" cy="5847845"/>
          </a:xfrm>
          <a:prstGeom prst="rect">
            <a:avLst/>
          </a:prstGeom>
        </p:spPr>
        <p:txBody>
          <a:bodyPr/>
          <a:lstStyle>
            <a:lvl1pPr marL="546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1pPr>
            <a:lvl2pPr marL="1155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2pPr>
            <a:lvl3pPr marL="1765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3pPr>
            <a:lvl4pPr marL="2374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4pPr>
            <a:lvl5pPr marL="29845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5pPr>
            <a:lvl6pPr marL="35941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6pPr>
            <a:lvl7pPr marL="42037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7pPr>
            <a:lvl8pPr marL="48133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8pPr>
            <a:lvl9pPr marL="5422900" marR="0" indent="-546100" algn="l" defTabSz="2438338" rtl="0" latinLnBrk="0">
              <a:lnSpc>
                <a:spcPct val="90000"/>
              </a:lnSpc>
              <a:spcBef>
                <a:spcPts val="4500"/>
              </a:spcBef>
              <a:spcAft>
                <a:spcPts val="0"/>
              </a:spcAft>
              <a:buClrTx/>
              <a:buSzPct val="123000"/>
              <a:buFontTx/>
              <a:buChar char="•"/>
              <a:tabLst/>
              <a:defRPr sz="4300" b="0" i="0" u="none" strike="noStrike" cap="none" spc="0" baseline="0">
                <a:solidFill>
                  <a:srgbClr val="FFFFFF"/>
                </a:solidFill>
                <a:uFillTx/>
                <a:latin typeface="Calibri"/>
                <a:ea typeface="Calibri"/>
                <a:cs typeface="Calibri"/>
                <a:sym typeface="Calibri"/>
              </a:defRPr>
            </a:lvl9pPr>
          </a:lstStyle>
          <a:p>
            <a:pPr marL="0" indent="0" hangingPunct="1">
              <a:buFontTx/>
              <a:buNone/>
            </a:pPr>
            <a:r>
              <a:rPr lang="en-GB">
                <a:hlinkClick r:id="rId2"/>
              </a:rPr>
              <a:t>https://www.liverpool.ac.uk/widening-participation/post-sixteen/scholars/scholars-stories/</a:t>
            </a:r>
            <a:r>
              <a:rPr lang="en-GB"/>
              <a:t> </a:t>
            </a:r>
            <a:endParaRPr lang="en-GB" dirty="0"/>
          </a:p>
        </p:txBody>
      </p:sp>
      <p:pic>
        <p:nvPicPr>
          <p:cNvPr id="3" name="Picture 2">
            <a:extLst>
              <a:ext uri="{FF2B5EF4-FFF2-40B4-BE49-F238E27FC236}">
                <a16:creationId xmlns:a16="http://schemas.microsoft.com/office/drawing/2014/main" id="{89CC0209-5058-4811-BAB4-E9A1F2D72950}"/>
              </a:ext>
            </a:extLst>
          </p:cNvPr>
          <p:cNvPicPr>
            <a:picLocks noChangeAspect="1"/>
          </p:cNvPicPr>
          <p:nvPr/>
        </p:nvPicPr>
        <p:blipFill>
          <a:blip r:embed="rId3"/>
          <a:stretch>
            <a:fillRect/>
          </a:stretch>
        </p:blipFill>
        <p:spPr>
          <a:xfrm>
            <a:off x="8196025" y="7568882"/>
            <a:ext cx="7991949" cy="5167871"/>
          </a:xfrm>
          <a:prstGeom prst="rect">
            <a:avLst/>
          </a:prstGeom>
        </p:spPr>
      </p:pic>
    </p:spTree>
    <p:extLst>
      <p:ext uri="{BB962C8B-B14F-4D97-AF65-F5344CB8AC3E}">
        <p14:creationId xmlns:p14="http://schemas.microsoft.com/office/powerpoint/2010/main" val="3159331959"/>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AC1BE3-6D41-4F9A-B241-86E1012FF935}"/>
              </a:ext>
            </a:extLst>
          </p:cNvPr>
          <p:cNvPicPr>
            <a:picLocks noChangeAspect="1"/>
          </p:cNvPicPr>
          <p:nvPr/>
        </p:nvPicPr>
        <p:blipFill>
          <a:blip r:embed="rId2"/>
          <a:stretch>
            <a:fillRect/>
          </a:stretch>
        </p:blipFill>
        <p:spPr>
          <a:xfrm>
            <a:off x="5915025" y="2734502"/>
            <a:ext cx="9749045" cy="9749045"/>
          </a:xfrm>
          <a:prstGeom prst="rect">
            <a:avLst/>
          </a:prstGeom>
        </p:spPr>
      </p:pic>
    </p:spTree>
    <p:extLst>
      <p:ext uri="{BB962C8B-B14F-4D97-AF65-F5344CB8AC3E}">
        <p14:creationId xmlns:p14="http://schemas.microsoft.com/office/powerpoint/2010/main" val="1602950169"/>
      </p:ext>
    </p:extLst>
  </p:cSld>
  <p:clrMapOvr>
    <a:masterClrMapping/>
  </p:clrMapOvr>
  <p:transition spd="med"/>
</p:sld>
</file>

<file path=ppt/theme/theme1.xml><?xml version="1.0" encoding="utf-8"?>
<a:theme xmlns:a="http://schemas.openxmlformats.org/drawingml/2006/main" name="21_BasicWhite">
  <a:themeElements>
    <a:clrScheme name="21_BasicWhite">
      <a:dk1>
        <a:srgbClr val="BA00FF"/>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300" b="0" i="0" u="none" strike="noStrike" cap="none" spc="0" normalizeH="0" baseline="0">
            <a:ln>
              <a:noFill/>
            </a:ln>
            <a:solidFill>
              <a:srgbClr val="FFFFFF"/>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3435</TotalTime>
  <Words>1275</Words>
  <Application>Microsoft Office PowerPoint</Application>
  <PresentationFormat>Custom</PresentationFormat>
  <Paragraphs>87</Paragraphs>
  <Slides>14</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Helvetica Neue</vt:lpstr>
      <vt:lpstr>Wingdings</vt:lpstr>
      <vt:lpstr>21_BasicWhite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Brooks, Victoria [vbrooks]</dc:creator>
  <cp:lastModifiedBy>Redican, Lydia Pari</cp:lastModifiedBy>
  <cp:revision>19</cp:revision>
  <dcterms:modified xsi:type="dcterms:W3CDTF">2023-10-04T11:08:19Z</dcterms:modified>
</cp:coreProperties>
</file>