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72" r:id="rId3"/>
    <p:sldId id="405" r:id="rId4"/>
    <p:sldId id="406" r:id="rId5"/>
    <p:sldId id="407" r:id="rId6"/>
    <p:sldId id="408" r:id="rId7"/>
    <p:sldId id="409" r:id="rId8"/>
    <p:sldId id="410" r:id="rId9"/>
    <p:sldId id="411" r:id="rId10"/>
    <p:sldId id="413" r:id="rId11"/>
    <p:sldId id="414" r:id="rId12"/>
    <p:sldId id="412" r:id="rId13"/>
    <p:sldId id="416" r:id="rId14"/>
    <p:sldId id="417" r:id="rId15"/>
    <p:sldId id="415" r:id="rId16"/>
    <p:sldId id="418" r:id="rId17"/>
    <p:sldId id="421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9CC2B"/>
    <a:srgbClr val="982A37"/>
    <a:srgbClr val="95B181"/>
    <a:srgbClr val="90A779"/>
    <a:srgbClr val="EBB436"/>
    <a:srgbClr val="BEC5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4" d="100"/>
          <a:sy n="84" d="100"/>
        </p:scale>
        <p:origin x="78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EEC4DF7-3785-45AD-AD19-732D5AD71D68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80DAFF-A142-4D47-AF6E-7A6D3CC8A1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08151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C2F5C2-C32B-4695-A9DB-2E4AF996EFF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439514E-47A2-4D25-87B7-993B092E7B8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05BE4A-CFA0-45A0-9B6A-39007D4E95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FEDD6-35F9-4E38-A03B-3E619A2D5E7F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481DBB-FB09-4DE3-8DCC-84D933D68E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CE9F2A-2DD0-4470-B57F-19E0AF6A62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16425-29B2-40AA-BD87-4BFA702EE8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40394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28066C-92A7-44FF-9AB1-A4435F4511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616F9-0840-41EC-95A4-46BEDA498B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9D3FB7-9B44-456D-BBE8-375CF99114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FEDD6-35F9-4E38-A03B-3E619A2D5E7F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861D0A-A534-4487-91B5-09F75C4723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197D39-1E1F-4F30-8A09-51608E7E1C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16425-29B2-40AA-BD87-4BFA702EE8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66719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0BC4F0-7028-4E1D-992B-F409411643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31C9BB-857A-475C-B3B9-F563DAFA82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CF5ADD-E264-4F46-94A6-5323A51500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FEDD6-35F9-4E38-A03B-3E619A2D5E7F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5C1F7D-FE03-4E74-AADC-185629700E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3D5684-CA4F-44B9-ACD0-B137803CB4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16425-29B2-40AA-BD87-4BFA702EE8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52661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721B10-B6C3-4533-AC58-5DF0312147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0CAC52-BC60-4132-93FB-7A00A6648EC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5EB6ADD-D3FE-4A6A-B044-F11BF5E23C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EAB660D-D444-4A17-BFCA-DF556013BE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FEDD6-35F9-4E38-A03B-3E619A2D5E7F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1BAD771-6F87-4CE0-ADB8-E3E3EB3E4C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A915F25-BA18-40C4-8C21-C57E01A3EF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16425-29B2-40AA-BD87-4BFA702EE8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75217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E7EB7A-60ED-49E2-B7A5-B61771D7F0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B7A9944-0D4C-4F2C-BADF-A6DF0BA7F9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71E5134-DBBB-4AFF-9E53-529B763E991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69F071F-F2FB-41B4-AB35-C98A1F0E913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CD514C9-90ED-42FA-B72F-54E2EE8AFE4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A5FDB8E-43FD-4F6D-A76B-58EF29843A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FEDD6-35F9-4E38-A03B-3E619A2D5E7F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2FD7819-8D3F-422E-A6BD-DBF99D8944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3264556-779D-4581-90E6-05BCBB60C9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16425-29B2-40AA-BD87-4BFA702EE8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12799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E201C1-2740-40CF-BEA5-1864B4285E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036AB71-2DBE-459B-95F0-9378FD7313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FEDD6-35F9-4E38-A03B-3E619A2D5E7F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24C00E1-2575-48E4-BDF7-EF22E69A25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789AA6-C79C-400E-9BC1-38098DBE26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16425-29B2-40AA-BD87-4BFA702EE8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22141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E2FE061-A38B-4CF1-877A-21058D2D9C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FEDD6-35F9-4E38-A03B-3E619A2D5E7F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88F37FF-E26E-4F9E-B2B1-2F47A7BA57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56AA03-6A20-4BB8-9DBE-0D5E4E54B5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16425-29B2-40AA-BD87-4BFA702EE8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73851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5AE6C6-141B-4A9A-9E2F-A3D7534B66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0CB7B9-4AB4-46CE-A6E0-612F14CB03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65E60FC-F429-4E68-8699-53EB2C0B98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FA88AEF-053D-4A40-8801-379E622DDF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FEDD6-35F9-4E38-A03B-3E619A2D5E7F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D1A9E6-FC96-4123-8586-F31DA8E119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900FD53-6151-43B2-AE92-864CE87B2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16425-29B2-40AA-BD87-4BFA702EE8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25245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589ADD-191C-4E1B-84BE-DC69A11EBF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D934572-64F4-4B67-8875-AE5CF58A16C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BF2E605-E60F-4164-9662-C829C34F799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B9155E6-3B9B-4F96-9212-CD604EAB81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FEDD6-35F9-4E38-A03B-3E619A2D5E7F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976F838-440A-40B1-903F-662E76E20F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77659B5-CD53-4FF4-8B23-605E01E5A5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16425-29B2-40AA-BD87-4BFA702EE8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03468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A56384-E32C-4F54-9A5A-9D1B1F91C1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4633D98-730D-4F1E-B452-CD1E5F49081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4DC8C5-9E4C-4DE5-A0EE-31DB90A7BF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FEDD6-35F9-4E38-A03B-3E619A2D5E7F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4E5455-5B8B-49D8-BA53-B231EF4A18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C5F752-88CA-4132-8EFD-412D245CDE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16425-29B2-40AA-BD87-4BFA702EE8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81958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B25B980-B14D-4267-9CB5-268A1B76B76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158CC4D-CFB1-4FF5-B054-9FB2F86D7C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C65387-C6DB-4633-B746-D280CF2A54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FEDD6-35F9-4E38-A03B-3E619A2D5E7F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FBB250-DC33-457B-9715-93E55A6DB1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365863-706F-4558-B43A-7D066A9315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16425-29B2-40AA-BD87-4BFA702EE8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33252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71DF702-A779-4226-ADB2-1CEF4D99F9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114C42-8898-4DA2-94C3-8221937FF3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490837-AF95-470E-9587-1E5E0E213F9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3FEDD6-35F9-4E38-A03B-3E619A2D5E7F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60FC64-541D-448F-9E8A-B4920CB13C0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483C23-3AA2-4EFC-82C3-B3DC9E76308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716425-29B2-40AA-BD87-4BFA702EE8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8340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jpe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9.tmp"/><Relationship Id="rId5" Type="http://schemas.openxmlformats.org/officeDocument/2006/relationships/image" Target="../media/image18.tmp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0.tm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Relationship Id="rId6" Type="http://schemas.openxmlformats.org/officeDocument/2006/relationships/hyperlink" Target="https://www.youtube.com/watch?v=lC_R3t-9_Q0&amp;t=26s" TargetMode="External"/><Relationship Id="rId5" Type="http://schemas.openxmlformats.org/officeDocument/2006/relationships/image" Target="../media/image22.tmp"/><Relationship Id="rId4" Type="http://schemas.openxmlformats.org/officeDocument/2006/relationships/image" Target="../media/image21.tm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1.tmp"/><Relationship Id="rId4" Type="http://schemas.openxmlformats.org/officeDocument/2006/relationships/image" Target="../media/image23.tm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1.tmp"/><Relationship Id="rId4" Type="http://schemas.openxmlformats.org/officeDocument/2006/relationships/image" Target="../media/image24.tm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1.tm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6.tmp"/><Relationship Id="rId4" Type="http://schemas.openxmlformats.org/officeDocument/2006/relationships/image" Target="../media/image25.tm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7.tmp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8.tmp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s://aspireliverpool.org.uk/" TargetMode="External"/><Relationship Id="rId3" Type="http://schemas.openxmlformats.org/officeDocument/2006/relationships/image" Target="../media/image12.png"/><Relationship Id="rId7" Type="http://schemas.openxmlformats.org/officeDocument/2006/relationships/hyperlink" Target="https://www.suttontrust.com/our-programmes/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Relationship Id="rId6" Type="http://schemas.openxmlformats.org/officeDocument/2006/relationships/hyperlink" Target="https://www.arts-emergency.org/apply" TargetMode="External"/><Relationship Id="rId5" Type="http://schemas.openxmlformats.org/officeDocument/2006/relationships/hyperlink" Target="https://scholars-apply.liv.ac.uk/" TargetMode="External"/><Relationship Id="rId4" Type="http://schemas.openxmlformats.org/officeDocument/2006/relationships/hyperlink" Target="https://www.socialmobility.org.uk/student" TargetMode="External"/><Relationship Id="rId9" Type="http://schemas.openxmlformats.org/officeDocument/2006/relationships/hyperlink" Target="https://www.zerogravity.co.uk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toy, street&#10;&#10;Description automatically generated">
            <a:extLst>
              <a:ext uri="{FF2B5EF4-FFF2-40B4-BE49-F238E27FC236}">
                <a16:creationId xmlns:a16="http://schemas.microsoft.com/office/drawing/2014/main" id="{B73DB6A5-D227-4A8B-938A-4BE2ED5B76C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528" t="849" r="15560" b="2"/>
          <a:stretch/>
        </p:blipFill>
        <p:spPr>
          <a:xfrm>
            <a:off x="5305778" y="0"/>
            <a:ext cx="6886222" cy="623146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BD9863F-2B40-436B-9400-114CAD1B4A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609" y="237066"/>
            <a:ext cx="4187457" cy="634896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EA03506-FC2F-4FEF-8B38-235902A26929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487378" y="6190916"/>
            <a:ext cx="1524000" cy="609600"/>
          </a:xfrm>
          <a:prstGeom prst="rect">
            <a:avLst/>
          </a:prstGeom>
        </p:spPr>
      </p:pic>
      <p:pic>
        <p:nvPicPr>
          <p:cNvPr id="1026" name="Picture 2" descr="Costa Coffee - Home | Facebook">
            <a:extLst>
              <a:ext uri="{FF2B5EF4-FFF2-40B4-BE49-F238E27FC236}">
                <a16:creationId xmlns:a16="http://schemas.microsoft.com/office/drawing/2014/main" id="{B9EFF6EE-35B0-4415-8AB4-DD898ABDBE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hqprint">
            <a:clrChange>
              <a:clrFrom>
                <a:srgbClr val="FFEFF8"/>
              </a:clrFrom>
              <a:clrTo>
                <a:srgbClr val="FFEFF8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7019" y="6231579"/>
            <a:ext cx="609600" cy="60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F115864-01CE-4A11-A711-0545CDE07A65}"/>
              </a:ext>
            </a:extLst>
          </p:cNvPr>
          <p:cNvPicPr>
            <a:picLocks noChangeAspect="1"/>
          </p:cNvPicPr>
          <p:nvPr/>
        </p:nvPicPr>
        <p:blipFill>
          <a:blip r:embed="rId6">
            <a:clrChange>
              <a:clrFrom>
                <a:srgbClr val="FEFFFF"/>
              </a:clrFrom>
              <a:clrTo>
                <a:srgbClr val="FE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907621" y="6145432"/>
            <a:ext cx="706921" cy="70692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88FB077-1BA2-443E-BD5A-6A1D53134363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85" t="40823" r="15103" b="45350"/>
          <a:stretch/>
        </p:blipFill>
        <p:spPr>
          <a:xfrm>
            <a:off x="7507112" y="5384800"/>
            <a:ext cx="4684888" cy="948267"/>
          </a:xfrm>
          <a:prstGeom prst="rect">
            <a:avLst/>
          </a:prstGeom>
        </p:spPr>
      </p:pic>
      <p:pic>
        <p:nvPicPr>
          <p:cNvPr id="3074" name="Picture 2" descr="The great Gatsby Benchmark debate and meaningful schools engagement - 106  Comms">
            <a:extLst>
              <a:ext uri="{FF2B5EF4-FFF2-40B4-BE49-F238E27FC236}">
                <a16:creationId xmlns:a16="http://schemas.microsoft.com/office/drawing/2014/main" id="{78307DFC-84E7-4CC1-BB6B-C35C973C0A4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77" t="13149" r="20689" b="10634"/>
          <a:stretch/>
        </p:blipFill>
        <p:spPr bwMode="auto">
          <a:xfrm>
            <a:off x="5246018" y="6172943"/>
            <a:ext cx="609600" cy="6561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Unifrog | London GB | Facebook">
            <a:extLst>
              <a:ext uri="{FF2B5EF4-FFF2-40B4-BE49-F238E27FC236}">
                <a16:creationId xmlns:a16="http://schemas.microsoft.com/office/drawing/2014/main" id="{6622E5EE-E896-47B4-A9E6-7ED1DBDAEC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hqprint">
            <a:clrChange>
              <a:clrFrom>
                <a:srgbClr val="ECF0F1"/>
              </a:clrFrom>
              <a:clrTo>
                <a:srgbClr val="ECF0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3128" y="6208318"/>
            <a:ext cx="609600" cy="60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UCAS - Wikipedia">
            <a:extLst>
              <a:ext uri="{FF2B5EF4-FFF2-40B4-BE49-F238E27FC236}">
                <a16:creationId xmlns:a16="http://schemas.microsoft.com/office/drawing/2014/main" id="{2028EFF8-B30F-4D18-BD71-5C3F05C2BF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817" y="6333067"/>
            <a:ext cx="1132113" cy="377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UK University &amp; Apprenticeship Search Virtual Fairs">
            <a:extLst>
              <a:ext uri="{FF2B5EF4-FFF2-40B4-BE49-F238E27FC236}">
                <a16:creationId xmlns:a16="http://schemas.microsoft.com/office/drawing/2014/main" id="{C3777AE9-B89F-4F55-8E64-884D6CE0BB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442" y="6168654"/>
            <a:ext cx="1358564" cy="654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35650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6068C02D-ED33-4C0F-A8F2-BFB9676BCF24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549" b="53101"/>
          <a:stretch/>
        </p:blipFill>
        <p:spPr>
          <a:xfrm>
            <a:off x="-1" y="6311901"/>
            <a:ext cx="12192001" cy="546100"/>
          </a:xfrm>
        </p:spPr>
      </p:pic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F682181B-EAE3-4CF2-BAC8-E016AA176A9D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436"/>
          <a:stretch/>
        </p:blipFill>
        <p:spPr>
          <a:xfrm>
            <a:off x="10780889" y="79584"/>
            <a:ext cx="1224845" cy="1273293"/>
          </a:xfrm>
        </p:spPr>
      </p:pic>
      <p:pic>
        <p:nvPicPr>
          <p:cNvPr id="7" name="Content Placeholder 7">
            <a:extLst>
              <a:ext uri="{FF2B5EF4-FFF2-40B4-BE49-F238E27FC236}">
                <a16:creationId xmlns:a16="http://schemas.microsoft.com/office/drawing/2014/main" id="{0A7B1FA4-4A68-46DA-9BBD-5D8C300F183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436"/>
          <a:stretch/>
        </p:blipFill>
        <p:spPr>
          <a:xfrm>
            <a:off x="186263" y="79584"/>
            <a:ext cx="1224845" cy="1273293"/>
          </a:xfrm>
          <a:prstGeom prst="rect">
            <a:avLst/>
          </a:prstGeom>
        </p:spPr>
      </p:pic>
      <p:pic>
        <p:nvPicPr>
          <p:cNvPr id="10" name="Content Placeholder 2">
            <a:extLst>
              <a:ext uri="{FF2B5EF4-FFF2-40B4-BE49-F238E27FC236}">
                <a16:creationId xmlns:a16="http://schemas.microsoft.com/office/drawing/2014/main" id="{56B311DF-E67E-4E48-BD20-1214BB2821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37028" y="0"/>
            <a:ext cx="6085785" cy="6157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83967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6068C02D-ED33-4C0F-A8F2-BFB9676BCF24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549" b="53101"/>
          <a:stretch/>
        </p:blipFill>
        <p:spPr>
          <a:xfrm>
            <a:off x="-1" y="6311901"/>
            <a:ext cx="12192001" cy="546100"/>
          </a:xfrm>
        </p:spPr>
      </p:pic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F682181B-EAE3-4CF2-BAC8-E016AA176A9D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436"/>
          <a:stretch/>
        </p:blipFill>
        <p:spPr>
          <a:xfrm>
            <a:off x="10780889" y="79584"/>
            <a:ext cx="1224845" cy="1273293"/>
          </a:xfrm>
        </p:spPr>
      </p:pic>
      <p:pic>
        <p:nvPicPr>
          <p:cNvPr id="7" name="Content Placeholder 7">
            <a:extLst>
              <a:ext uri="{FF2B5EF4-FFF2-40B4-BE49-F238E27FC236}">
                <a16:creationId xmlns:a16="http://schemas.microsoft.com/office/drawing/2014/main" id="{0A7B1FA4-4A68-46DA-9BBD-5D8C300F183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436"/>
          <a:stretch/>
        </p:blipFill>
        <p:spPr>
          <a:xfrm>
            <a:off x="186263" y="79584"/>
            <a:ext cx="1224845" cy="1273293"/>
          </a:xfrm>
          <a:prstGeom prst="rect">
            <a:avLst/>
          </a:prstGeom>
        </p:spPr>
      </p:pic>
      <p:sp>
        <p:nvSpPr>
          <p:cNvPr id="9" name="Content Placeholder 1">
            <a:extLst>
              <a:ext uri="{FF2B5EF4-FFF2-40B4-BE49-F238E27FC236}">
                <a16:creationId xmlns:a16="http://schemas.microsoft.com/office/drawing/2014/main" id="{C528153D-DB5C-48C0-B538-14B22F684716}"/>
              </a:ext>
            </a:extLst>
          </p:cNvPr>
          <p:cNvSpPr txBox="1">
            <a:spLocks/>
          </p:cNvSpPr>
          <p:nvPr/>
        </p:nvSpPr>
        <p:spPr>
          <a:xfrm>
            <a:off x="1762697" y="579807"/>
            <a:ext cx="8269995" cy="49685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4400" dirty="0"/>
              <a:t>What is Social Mobility?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  <a:p>
            <a:r>
              <a:rPr lang="en-GB" dirty="0"/>
              <a:t>Provide greater access to opportunities </a:t>
            </a:r>
          </a:p>
          <a:p>
            <a:r>
              <a:rPr lang="en-GB" dirty="0"/>
              <a:t>Support students from areas where progress into HE are low in relation to the rest of the country</a:t>
            </a:r>
          </a:p>
          <a:p>
            <a:r>
              <a:rPr lang="en-GB" dirty="0"/>
              <a:t>“Level up” the playing field for students </a:t>
            </a:r>
          </a:p>
          <a:p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265603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6068C02D-ED33-4C0F-A8F2-BFB9676BCF24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549" b="53101"/>
          <a:stretch/>
        </p:blipFill>
        <p:spPr>
          <a:xfrm>
            <a:off x="-1" y="6311901"/>
            <a:ext cx="12192001" cy="546100"/>
          </a:xfrm>
        </p:spPr>
      </p:pic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F682181B-EAE3-4CF2-BAC8-E016AA176A9D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436"/>
          <a:stretch/>
        </p:blipFill>
        <p:spPr>
          <a:xfrm>
            <a:off x="10780889" y="79584"/>
            <a:ext cx="1224845" cy="1273293"/>
          </a:xfrm>
        </p:spPr>
      </p:pic>
      <p:pic>
        <p:nvPicPr>
          <p:cNvPr id="7" name="Content Placeholder 7">
            <a:extLst>
              <a:ext uri="{FF2B5EF4-FFF2-40B4-BE49-F238E27FC236}">
                <a16:creationId xmlns:a16="http://schemas.microsoft.com/office/drawing/2014/main" id="{0A7B1FA4-4A68-46DA-9BBD-5D8C300F183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436"/>
          <a:stretch/>
        </p:blipFill>
        <p:spPr>
          <a:xfrm>
            <a:off x="186263" y="79584"/>
            <a:ext cx="1224845" cy="1273293"/>
          </a:xfrm>
          <a:prstGeom prst="rect">
            <a:avLst/>
          </a:prstGeom>
        </p:spPr>
      </p:pic>
      <p:sp>
        <p:nvSpPr>
          <p:cNvPr id="9" name="Content Placeholder 1">
            <a:extLst>
              <a:ext uri="{FF2B5EF4-FFF2-40B4-BE49-F238E27FC236}">
                <a16:creationId xmlns:a16="http://schemas.microsoft.com/office/drawing/2014/main" id="{DB838CFE-0D9F-4F3C-95BC-C82A5C072A57}"/>
              </a:ext>
            </a:extLst>
          </p:cNvPr>
          <p:cNvSpPr txBox="1">
            <a:spLocks/>
          </p:cNvSpPr>
          <p:nvPr/>
        </p:nvSpPr>
        <p:spPr>
          <a:xfrm>
            <a:off x="568489" y="636252"/>
            <a:ext cx="11055019" cy="49685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4400" dirty="0"/>
              <a:t>What programmes do we offer?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Social Mobility Foundation (Applications open. Assembly 3</a:t>
            </a:r>
            <a:r>
              <a:rPr lang="en-GB" baseline="30000" dirty="0"/>
              <a:t>rd</a:t>
            </a:r>
            <a:r>
              <a:rPr lang="en-GB" dirty="0"/>
              <a:t> Oct </a:t>
            </a:r>
            <a:r>
              <a:rPr lang="en-GB" b="1" dirty="0">
                <a:solidFill>
                  <a:srgbClr val="FF0000"/>
                </a:solidFill>
              </a:rPr>
              <a:t>Closes December</a:t>
            </a:r>
            <a:r>
              <a:rPr lang="en-GB" dirty="0"/>
              <a:t>)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Liverpool Scholars (Assembly TBC. </a:t>
            </a:r>
            <a:r>
              <a:rPr lang="en-GB" b="1" dirty="0">
                <a:solidFill>
                  <a:srgbClr val="FF0000"/>
                </a:solidFill>
              </a:rPr>
              <a:t>Closes November</a:t>
            </a:r>
            <a:r>
              <a:rPr lang="en-GB" dirty="0"/>
              <a:t>)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The Sutton Trust (Applications open. </a:t>
            </a:r>
            <a:r>
              <a:rPr lang="en-GB" b="1" dirty="0">
                <a:solidFill>
                  <a:srgbClr val="FF0000"/>
                </a:solidFill>
              </a:rPr>
              <a:t>Closes end of October</a:t>
            </a:r>
            <a:r>
              <a:rPr lang="en-GB" dirty="0"/>
              <a:t>)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Arts Emergency (Applications open. </a:t>
            </a:r>
            <a:r>
              <a:rPr lang="en-GB" b="1" dirty="0">
                <a:solidFill>
                  <a:srgbClr val="FF0000"/>
                </a:solidFill>
              </a:rPr>
              <a:t>Closes September 30</a:t>
            </a:r>
            <a:r>
              <a:rPr lang="en-GB" b="1" baseline="30000" dirty="0">
                <a:solidFill>
                  <a:srgbClr val="FF0000"/>
                </a:solidFill>
              </a:rPr>
              <a:t>th</a:t>
            </a:r>
            <a:r>
              <a:rPr lang="en-GB" dirty="0"/>
              <a:t>)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Aspire (Applications open. Apply to Mr Phipps)</a:t>
            </a:r>
          </a:p>
        </p:txBody>
      </p:sp>
    </p:spTree>
    <p:extLst>
      <p:ext uri="{BB962C8B-B14F-4D97-AF65-F5344CB8AC3E}">
        <p14:creationId xmlns:p14="http://schemas.microsoft.com/office/powerpoint/2010/main" val="13423508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6068C02D-ED33-4C0F-A8F2-BFB9676BCF24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549" b="53101"/>
          <a:stretch/>
        </p:blipFill>
        <p:spPr>
          <a:xfrm>
            <a:off x="-1" y="6311901"/>
            <a:ext cx="12192001" cy="546100"/>
          </a:xfrm>
        </p:spPr>
      </p:pic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F682181B-EAE3-4CF2-BAC8-E016AA176A9D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436"/>
          <a:stretch/>
        </p:blipFill>
        <p:spPr>
          <a:xfrm>
            <a:off x="10780889" y="79584"/>
            <a:ext cx="1224845" cy="1273293"/>
          </a:xfrm>
        </p:spPr>
      </p:pic>
      <p:pic>
        <p:nvPicPr>
          <p:cNvPr id="7" name="Content Placeholder 7">
            <a:extLst>
              <a:ext uri="{FF2B5EF4-FFF2-40B4-BE49-F238E27FC236}">
                <a16:creationId xmlns:a16="http://schemas.microsoft.com/office/drawing/2014/main" id="{0A7B1FA4-4A68-46DA-9BBD-5D8C300F183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436"/>
          <a:stretch/>
        </p:blipFill>
        <p:spPr>
          <a:xfrm>
            <a:off x="186263" y="79584"/>
            <a:ext cx="1224845" cy="1273293"/>
          </a:xfrm>
          <a:prstGeom prst="rect">
            <a:avLst/>
          </a:prstGeom>
        </p:spPr>
      </p:pic>
      <p:pic>
        <p:nvPicPr>
          <p:cNvPr id="9" name="Content Placeholder 2">
            <a:extLst>
              <a:ext uri="{FF2B5EF4-FFF2-40B4-BE49-F238E27FC236}">
                <a16:creationId xmlns:a16="http://schemas.microsoft.com/office/drawing/2014/main" id="{D4CC69F1-A6B4-4460-86C7-398D68FC138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263" y="1897380"/>
            <a:ext cx="5696991" cy="320297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F2E9829-0EE3-41A3-BDE4-B763F5E6AD1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23766" y="1897380"/>
            <a:ext cx="5469987" cy="3076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35165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6068C02D-ED33-4C0F-A8F2-BFB9676BCF24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549" b="53101"/>
          <a:stretch/>
        </p:blipFill>
        <p:spPr>
          <a:xfrm>
            <a:off x="-1" y="6311901"/>
            <a:ext cx="12192001" cy="546100"/>
          </a:xfrm>
        </p:spPr>
      </p:pic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F682181B-EAE3-4CF2-BAC8-E016AA176A9D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436"/>
          <a:stretch/>
        </p:blipFill>
        <p:spPr>
          <a:xfrm>
            <a:off x="10780889" y="79584"/>
            <a:ext cx="1224845" cy="1273293"/>
          </a:xfrm>
        </p:spPr>
      </p:pic>
      <p:pic>
        <p:nvPicPr>
          <p:cNvPr id="7" name="Content Placeholder 7">
            <a:extLst>
              <a:ext uri="{FF2B5EF4-FFF2-40B4-BE49-F238E27FC236}">
                <a16:creationId xmlns:a16="http://schemas.microsoft.com/office/drawing/2014/main" id="{0A7B1FA4-4A68-46DA-9BBD-5D8C300F183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436"/>
          <a:stretch/>
        </p:blipFill>
        <p:spPr>
          <a:xfrm>
            <a:off x="186263" y="79584"/>
            <a:ext cx="1224845" cy="1273293"/>
          </a:xfrm>
          <a:prstGeom prst="rect">
            <a:avLst/>
          </a:prstGeom>
        </p:spPr>
      </p:pic>
      <p:pic>
        <p:nvPicPr>
          <p:cNvPr id="9" name="Content Placeholder 2">
            <a:extLst>
              <a:ext uri="{FF2B5EF4-FFF2-40B4-BE49-F238E27FC236}">
                <a16:creationId xmlns:a16="http://schemas.microsoft.com/office/drawing/2014/main" id="{1E4F5CEE-06ED-4432-8A31-0DA26737B8F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43226"/>
          <a:stretch/>
        </p:blipFill>
        <p:spPr>
          <a:xfrm>
            <a:off x="4777217" y="79584"/>
            <a:ext cx="4286250" cy="1368152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E47734E-B96F-46DA-AA4F-7891B15AD8D0}"/>
              </a:ext>
            </a:extLst>
          </p:cNvPr>
          <p:cNvSpPr/>
          <p:nvPr/>
        </p:nvSpPr>
        <p:spPr>
          <a:xfrm>
            <a:off x="1670461" y="1874728"/>
            <a:ext cx="6768752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/>
              <a:t>Eligibility Criteria </a:t>
            </a:r>
          </a:p>
          <a:p>
            <a:endParaRPr lang="en-GB" sz="2800" dirty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2800" dirty="0"/>
              <a:t>Currently in Year 12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2800" dirty="0"/>
              <a:t>Achieved 4 or 5 Grade 7s at GCSE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2800" dirty="0"/>
              <a:t>Predicted ABB at A Level or equivalent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2800" dirty="0"/>
              <a:t>Eligible for free school meals OR first generation to attend university</a:t>
            </a:r>
          </a:p>
        </p:txBody>
      </p:sp>
    </p:spTree>
    <p:extLst>
      <p:ext uri="{BB962C8B-B14F-4D97-AF65-F5344CB8AC3E}">
        <p14:creationId xmlns:p14="http://schemas.microsoft.com/office/powerpoint/2010/main" val="8755292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6068C02D-ED33-4C0F-A8F2-BFB9676BCF24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549" b="53101"/>
          <a:stretch/>
        </p:blipFill>
        <p:spPr>
          <a:xfrm>
            <a:off x="-1" y="6311901"/>
            <a:ext cx="12192001" cy="546100"/>
          </a:xfrm>
        </p:spPr>
      </p:pic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F682181B-EAE3-4CF2-BAC8-E016AA176A9D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436"/>
          <a:stretch/>
        </p:blipFill>
        <p:spPr>
          <a:xfrm>
            <a:off x="10780889" y="79584"/>
            <a:ext cx="1224845" cy="1273293"/>
          </a:xfrm>
        </p:spPr>
      </p:pic>
      <p:pic>
        <p:nvPicPr>
          <p:cNvPr id="7" name="Content Placeholder 7">
            <a:extLst>
              <a:ext uri="{FF2B5EF4-FFF2-40B4-BE49-F238E27FC236}">
                <a16:creationId xmlns:a16="http://schemas.microsoft.com/office/drawing/2014/main" id="{0A7B1FA4-4A68-46DA-9BBD-5D8C300F183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436"/>
          <a:stretch/>
        </p:blipFill>
        <p:spPr>
          <a:xfrm>
            <a:off x="186263" y="79584"/>
            <a:ext cx="1224845" cy="1273293"/>
          </a:xfrm>
          <a:prstGeom prst="rect">
            <a:avLst/>
          </a:prstGeom>
        </p:spPr>
      </p:pic>
      <p:sp>
        <p:nvSpPr>
          <p:cNvPr id="9" name="Content Placeholder 1">
            <a:extLst>
              <a:ext uri="{FF2B5EF4-FFF2-40B4-BE49-F238E27FC236}">
                <a16:creationId xmlns:a16="http://schemas.microsoft.com/office/drawing/2014/main" id="{FB6A430A-1CC4-4BD1-908E-4AA8F6873537}"/>
              </a:ext>
            </a:extLst>
          </p:cNvPr>
          <p:cNvSpPr txBox="1">
            <a:spLocks/>
          </p:cNvSpPr>
          <p:nvPr/>
        </p:nvSpPr>
        <p:spPr>
          <a:xfrm>
            <a:off x="1707185" y="1172795"/>
            <a:ext cx="8784976" cy="17281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000" dirty="0"/>
              <a:t>Take part in a range of activities aimed at supporting entry into higher education </a:t>
            </a:r>
          </a:p>
          <a:p>
            <a:r>
              <a:rPr lang="en-GB" sz="2000" dirty="0"/>
              <a:t>Application guidance masterclasses, lectures and academic key skills workshops. </a:t>
            </a:r>
          </a:p>
          <a:p>
            <a:r>
              <a:rPr lang="en-GB" sz="2000" dirty="0"/>
              <a:t>Culminating in Scholars completing an academic assignment.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928BBEE-201B-44BB-B8FA-D0C434EC44A0}"/>
              </a:ext>
            </a:extLst>
          </p:cNvPr>
          <p:cNvSpPr/>
          <p:nvPr/>
        </p:nvSpPr>
        <p:spPr>
          <a:xfrm>
            <a:off x="345194" y="2288981"/>
            <a:ext cx="11501609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/>
              <a:t>Benefits: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2800" b="1" dirty="0"/>
              <a:t>A guaranteed conditional offer of a place at the University of Liverpool</a:t>
            </a:r>
            <a:r>
              <a:rPr lang="en-GB" sz="2800" dirty="0"/>
              <a:t>*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2800" dirty="0"/>
              <a:t>An </a:t>
            </a:r>
            <a:r>
              <a:rPr lang="en-GB" sz="2800" b="1" dirty="0"/>
              <a:t>offer reduced by up to 2 A Level</a:t>
            </a:r>
            <a:r>
              <a:rPr lang="en-GB" sz="2800" dirty="0"/>
              <a:t> grades or equivalent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2800" dirty="0"/>
              <a:t>Scholars students applying to </a:t>
            </a:r>
            <a:r>
              <a:rPr lang="en-GB" sz="2800" b="1" dirty="0"/>
              <a:t>Medicine, Dentistry and Veterinary Science </a:t>
            </a:r>
            <a:r>
              <a:rPr lang="en-GB" sz="2800" dirty="0"/>
              <a:t>at the University of Liverpool may not be required to meet the strict GCSE entry requirements outlined in the University's guidelines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2800" dirty="0"/>
              <a:t>On completion of the Scholars programme you get the Liverpool Scholars Award (</a:t>
            </a:r>
            <a:r>
              <a:rPr lang="en-GB" sz="2800" b="1" dirty="0"/>
              <a:t>a non-repayable</a:t>
            </a:r>
            <a:r>
              <a:rPr lang="en-GB" sz="2800" dirty="0"/>
              <a:t> </a:t>
            </a:r>
            <a:r>
              <a:rPr lang="en-GB" sz="2800" b="1" dirty="0"/>
              <a:t>financial bursary </a:t>
            </a:r>
            <a:r>
              <a:rPr lang="en-GB" sz="2800" dirty="0"/>
              <a:t>to help towards tuition fees and living costs if you study at Uni of Liverpool.)</a:t>
            </a:r>
          </a:p>
          <a:p>
            <a:endParaRPr lang="en-GB" dirty="0"/>
          </a:p>
        </p:txBody>
      </p:sp>
      <p:pic>
        <p:nvPicPr>
          <p:cNvPr id="12" name="Content Placeholder 2">
            <a:extLst>
              <a:ext uri="{FF2B5EF4-FFF2-40B4-BE49-F238E27FC236}">
                <a16:creationId xmlns:a16="http://schemas.microsoft.com/office/drawing/2014/main" id="{A732DBC9-0231-4863-BF62-725D660B3E2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07185" y="236691"/>
            <a:ext cx="4824536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9228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6068C02D-ED33-4C0F-A8F2-BFB9676BCF24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549" b="53101"/>
          <a:stretch/>
        </p:blipFill>
        <p:spPr>
          <a:xfrm>
            <a:off x="-1" y="6311901"/>
            <a:ext cx="12192001" cy="546100"/>
          </a:xfrm>
        </p:spPr>
      </p:pic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F682181B-EAE3-4CF2-BAC8-E016AA176A9D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436"/>
          <a:stretch/>
        </p:blipFill>
        <p:spPr>
          <a:xfrm>
            <a:off x="10780889" y="79584"/>
            <a:ext cx="1224845" cy="1273293"/>
          </a:xfrm>
        </p:spPr>
      </p:pic>
      <p:pic>
        <p:nvPicPr>
          <p:cNvPr id="7" name="Content Placeholder 7">
            <a:extLst>
              <a:ext uri="{FF2B5EF4-FFF2-40B4-BE49-F238E27FC236}">
                <a16:creationId xmlns:a16="http://schemas.microsoft.com/office/drawing/2014/main" id="{0A7B1FA4-4A68-46DA-9BBD-5D8C300F183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436"/>
          <a:stretch/>
        </p:blipFill>
        <p:spPr>
          <a:xfrm>
            <a:off x="186263" y="79584"/>
            <a:ext cx="1224845" cy="1273293"/>
          </a:xfrm>
          <a:prstGeom prst="rect">
            <a:avLst/>
          </a:prstGeom>
        </p:spPr>
      </p:pic>
      <p:pic>
        <p:nvPicPr>
          <p:cNvPr id="9" name="Content Placeholder 2">
            <a:extLst>
              <a:ext uri="{FF2B5EF4-FFF2-40B4-BE49-F238E27FC236}">
                <a16:creationId xmlns:a16="http://schemas.microsoft.com/office/drawing/2014/main" id="{CF2400EA-C3A6-49E2-B626-75FE3A975ED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91918" y="269741"/>
            <a:ext cx="4772025" cy="9525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DDE206DC-C26D-462C-8FB3-5DE54EC3246B}"/>
              </a:ext>
            </a:extLst>
          </p:cNvPr>
          <p:cNvSpPr/>
          <p:nvPr/>
        </p:nvSpPr>
        <p:spPr>
          <a:xfrm>
            <a:off x="1631502" y="1023494"/>
            <a:ext cx="9036496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u="sng" dirty="0">
                <a:solidFill>
                  <a:srgbClr val="031F73"/>
                </a:solidFill>
              </a:rPr>
              <a:t>Step one:</a:t>
            </a:r>
          </a:p>
          <a:p>
            <a:r>
              <a:rPr lang="en-GB" b="1" dirty="0">
                <a:solidFill>
                  <a:srgbClr val="444444"/>
                </a:solidFill>
              </a:rPr>
              <a:t>In order to be eligible to apply for the Liverpool Scholars Programme students must meet </a:t>
            </a:r>
            <a:r>
              <a:rPr lang="en-GB" b="1" u="sng" dirty="0">
                <a:solidFill>
                  <a:srgbClr val="444444"/>
                </a:solidFill>
              </a:rPr>
              <a:t>all </a:t>
            </a:r>
            <a:r>
              <a:rPr lang="en-GB" b="1" dirty="0">
                <a:solidFill>
                  <a:srgbClr val="444444"/>
                </a:solidFill>
              </a:rPr>
              <a:t>of the following criteria:</a:t>
            </a:r>
          </a:p>
          <a:p>
            <a:endParaRPr lang="en-GB" dirty="0">
              <a:solidFill>
                <a:srgbClr val="444444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>
                <a:solidFill>
                  <a:srgbClr val="333333"/>
                </a:solidFill>
              </a:rPr>
              <a:t>Have achieved at least </a:t>
            </a:r>
            <a:r>
              <a:rPr lang="en-GB" b="1" u="sng" dirty="0">
                <a:solidFill>
                  <a:srgbClr val="333333"/>
                </a:solidFill>
              </a:rPr>
              <a:t>five grade 9 – 6 </a:t>
            </a:r>
            <a:r>
              <a:rPr lang="en-GB" dirty="0">
                <a:solidFill>
                  <a:srgbClr val="333333"/>
                </a:solidFill>
              </a:rPr>
              <a:t>at GCSE (or equivalent, </a:t>
            </a:r>
            <a:r>
              <a:rPr lang="en-GB" dirty="0" err="1">
                <a:solidFill>
                  <a:srgbClr val="333333"/>
                </a:solidFill>
              </a:rPr>
              <a:t>eg</a:t>
            </a:r>
            <a:r>
              <a:rPr lang="en-GB" dirty="0">
                <a:solidFill>
                  <a:srgbClr val="333333"/>
                </a:solidFill>
              </a:rPr>
              <a:t> BTEC certificate); if this does not include English Language and Mathematics you must have achieved at least a grade 4 in these subjects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en-GB" dirty="0">
              <a:solidFill>
                <a:srgbClr val="333333"/>
              </a:solidFill>
            </a:endParaRPr>
          </a:p>
          <a:p>
            <a:r>
              <a:rPr lang="en-GB" b="1" u="sng" dirty="0">
                <a:solidFill>
                  <a:srgbClr val="031F73"/>
                </a:solidFill>
              </a:rPr>
              <a:t>Step two:</a:t>
            </a:r>
          </a:p>
          <a:p>
            <a:r>
              <a:rPr lang="en-GB" b="1" dirty="0">
                <a:solidFill>
                  <a:srgbClr val="444444"/>
                </a:solidFill>
              </a:rPr>
              <a:t>Students must also meet </a:t>
            </a:r>
            <a:r>
              <a:rPr lang="en-GB" b="1" u="sng" dirty="0">
                <a:solidFill>
                  <a:srgbClr val="444444"/>
                </a:solidFill>
              </a:rPr>
              <a:t>at least two </a:t>
            </a:r>
            <a:r>
              <a:rPr lang="en-GB" b="1" dirty="0">
                <a:solidFill>
                  <a:srgbClr val="444444"/>
                </a:solidFill>
              </a:rPr>
              <a:t>of the following criteria:</a:t>
            </a:r>
            <a:endParaRPr lang="en-GB" dirty="0">
              <a:solidFill>
                <a:srgbClr val="444444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>
                <a:solidFill>
                  <a:srgbClr val="333333"/>
                </a:solidFill>
              </a:rPr>
              <a:t>Live in a neighbourhood which has a low progression rate to higher education or an area which has a high level of financial, social or economic deprivation. This is defined by home postcode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>
                <a:solidFill>
                  <a:srgbClr val="333333"/>
                </a:solidFill>
              </a:rPr>
              <a:t>Come from a home where neither parent attended university in the UK or abroad.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>
                <a:solidFill>
                  <a:srgbClr val="333333"/>
                </a:solidFill>
              </a:rPr>
              <a:t>Be in receipt of or entitled to discretionary payments/16-19 bursary/Pupil Premium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>
                <a:solidFill>
                  <a:srgbClr val="333333"/>
                </a:solidFill>
              </a:rPr>
              <a:t>Be in receipt of or entitled to free school meals, or have been entitled to them at a point in the last six years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3F3C9B0-136B-451C-94EA-B77921375653}"/>
              </a:ext>
            </a:extLst>
          </p:cNvPr>
          <p:cNvSpPr/>
          <p:nvPr/>
        </p:nvSpPr>
        <p:spPr>
          <a:xfrm>
            <a:off x="1523999" y="269741"/>
            <a:ext cx="382361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b="1" u="sng" dirty="0">
                <a:solidFill>
                  <a:srgbClr val="A87B26"/>
                </a:solidFill>
              </a:rPr>
              <a:t>Eligibility Criteria</a:t>
            </a:r>
            <a:endParaRPr lang="en-GB" sz="4000" b="1" u="sng" dirty="0">
              <a:solidFill>
                <a:srgbClr val="44444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13410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C9D63472-E9C8-413F-B9D7-392EA40EEBE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815" t="8692" r="13845" b="10397"/>
          <a:stretch/>
        </p:blipFill>
        <p:spPr>
          <a:xfrm>
            <a:off x="1411108" y="236753"/>
            <a:ext cx="1765034" cy="2232248"/>
          </a:xfrm>
          <a:prstGeom prst="rect">
            <a:avLst/>
          </a:prstGeom>
        </p:spPr>
      </p:pic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6068C02D-ED33-4C0F-A8F2-BFB9676BCF24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549" b="53101"/>
          <a:stretch/>
        </p:blipFill>
        <p:spPr>
          <a:xfrm>
            <a:off x="-1" y="6311901"/>
            <a:ext cx="12192001" cy="546100"/>
          </a:xfrm>
        </p:spPr>
      </p:pic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F682181B-EAE3-4CF2-BAC8-E016AA176A9D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436"/>
          <a:stretch/>
        </p:blipFill>
        <p:spPr>
          <a:xfrm>
            <a:off x="10780889" y="79584"/>
            <a:ext cx="1224845" cy="1273293"/>
          </a:xfrm>
        </p:spPr>
      </p:pic>
      <p:pic>
        <p:nvPicPr>
          <p:cNvPr id="7" name="Content Placeholder 7">
            <a:extLst>
              <a:ext uri="{FF2B5EF4-FFF2-40B4-BE49-F238E27FC236}">
                <a16:creationId xmlns:a16="http://schemas.microsoft.com/office/drawing/2014/main" id="{0A7B1FA4-4A68-46DA-9BBD-5D8C300F183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436"/>
          <a:stretch/>
        </p:blipFill>
        <p:spPr>
          <a:xfrm>
            <a:off x="186263" y="79584"/>
            <a:ext cx="1224845" cy="1273293"/>
          </a:xfrm>
          <a:prstGeom prst="rect">
            <a:avLst/>
          </a:prstGeom>
        </p:spPr>
      </p:pic>
      <p:pic>
        <p:nvPicPr>
          <p:cNvPr id="9" name="Content Placeholder 3">
            <a:extLst>
              <a:ext uri="{FF2B5EF4-FFF2-40B4-BE49-F238E27FC236}">
                <a16:creationId xmlns:a16="http://schemas.microsoft.com/office/drawing/2014/main" id="{C9E4EACF-7976-496E-B4EB-941C703C0BA1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3" t="13302" r="5739" b="12073"/>
          <a:stretch/>
        </p:blipFill>
        <p:spPr>
          <a:xfrm>
            <a:off x="3133780" y="454387"/>
            <a:ext cx="7344817" cy="223224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1E226E3-AD22-40B6-A044-4A1229589BE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6809" y="3166232"/>
            <a:ext cx="7344817" cy="2230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0548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6068C02D-ED33-4C0F-A8F2-BFB9676BCF24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549" b="53101"/>
          <a:stretch/>
        </p:blipFill>
        <p:spPr>
          <a:xfrm>
            <a:off x="-1" y="6311901"/>
            <a:ext cx="12192001" cy="546100"/>
          </a:xfrm>
        </p:spPr>
      </p:pic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F682181B-EAE3-4CF2-BAC8-E016AA176A9D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436"/>
          <a:stretch/>
        </p:blipFill>
        <p:spPr>
          <a:xfrm>
            <a:off x="10780889" y="79584"/>
            <a:ext cx="1224845" cy="1273293"/>
          </a:xfrm>
        </p:spPr>
      </p:pic>
      <p:pic>
        <p:nvPicPr>
          <p:cNvPr id="7" name="Content Placeholder 7">
            <a:extLst>
              <a:ext uri="{FF2B5EF4-FFF2-40B4-BE49-F238E27FC236}">
                <a16:creationId xmlns:a16="http://schemas.microsoft.com/office/drawing/2014/main" id="{0A7B1FA4-4A68-46DA-9BBD-5D8C300F183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436"/>
          <a:stretch/>
        </p:blipFill>
        <p:spPr>
          <a:xfrm>
            <a:off x="186263" y="79584"/>
            <a:ext cx="1224845" cy="127329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97A04B2-6437-49E3-9E6F-D36C7B0D03B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391" y="539827"/>
            <a:ext cx="9015215" cy="5591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52568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6068C02D-ED33-4C0F-A8F2-BFB9676BCF24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549" b="53101"/>
          <a:stretch/>
        </p:blipFill>
        <p:spPr>
          <a:xfrm>
            <a:off x="-1" y="6311901"/>
            <a:ext cx="12192001" cy="546100"/>
          </a:xfrm>
        </p:spPr>
      </p:pic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F682181B-EAE3-4CF2-BAC8-E016AA176A9D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436"/>
          <a:stretch/>
        </p:blipFill>
        <p:spPr>
          <a:xfrm>
            <a:off x="10780889" y="79584"/>
            <a:ext cx="1224845" cy="1273293"/>
          </a:xfrm>
        </p:spPr>
      </p:pic>
      <p:pic>
        <p:nvPicPr>
          <p:cNvPr id="7" name="Content Placeholder 7">
            <a:extLst>
              <a:ext uri="{FF2B5EF4-FFF2-40B4-BE49-F238E27FC236}">
                <a16:creationId xmlns:a16="http://schemas.microsoft.com/office/drawing/2014/main" id="{0A7B1FA4-4A68-46DA-9BBD-5D8C300F183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436"/>
          <a:stretch/>
        </p:blipFill>
        <p:spPr>
          <a:xfrm>
            <a:off x="186263" y="79584"/>
            <a:ext cx="1224845" cy="1273293"/>
          </a:xfrm>
          <a:prstGeom prst="rect">
            <a:avLst/>
          </a:prstGeom>
        </p:spPr>
      </p:pic>
      <p:pic>
        <p:nvPicPr>
          <p:cNvPr id="9" name="Content Placeholder 2">
            <a:extLst>
              <a:ext uri="{FF2B5EF4-FFF2-40B4-BE49-F238E27FC236}">
                <a16:creationId xmlns:a16="http://schemas.microsoft.com/office/drawing/2014/main" id="{AC7A1693-3B8A-4873-AACC-533026F6224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69"/>
          <a:stretch/>
        </p:blipFill>
        <p:spPr>
          <a:xfrm>
            <a:off x="1524000" y="0"/>
            <a:ext cx="9144000" cy="236477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2E836F5-9F97-4E81-AB52-0D9EAD1E06A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4529" y="2131469"/>
            <a:ext cx="9204687" cy="3269975"/>
          </a:xfrm>
          <a:prstGeom prst="rect">
            <a:avLst/>
          </a:prstGeom>
        </p:spPr>
      </p:pic>
      <p:sp>
        <p:nvSpPr>
          <p:cNvPr id="13" name="Rectangle 12">
            <a:hlinkClick r:id="rId6"/>
            <a:extLst>
              <a:ext uri="{FF2B5EF4-FFF2-40B4-BE49-F238E27FC236}">
                <a16:creationId xmlns:a16="http://schemas.microsoft.com/office/drawing/2014/main" id="{69B5760A-67B5-4FB6-B55F-4CF045D41E24}"/>
              </a:ext>
            </a:extLst>
          </p:cNvPr>
          <p:cNvSpPr/>
          <p:nvPr/>
        </p:nvSpPr>
        <p:spPr>
          <a:xfrm>
            <a:off x="8472264" y="5613194"/>
            <a:ext cx="2088232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en-GB" dirty="0"/>
              <a:t>Click here for video</a:t>
            </a:r>
          </a:p>
        </p:txBody>
      </p:sp>
    </p:spTree>
    <p:extLst>
      <p:ext uri="{BB962C8B-B14F-4D97-AF65-F5344CB8AC3E}">
        <p14:creationId xmlns:p14="http://schemas.microsoft.com/office/powerpoint/2010/main" val="3147582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6068C02D-ED33-4C0F-A8F2-BFB9676BCF24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549" b="53101"/>
          <a:stretch/>
        </p:blipFill>
        <p:spPr>
          <a:xfrm>
            <a:off x="-1" y="6311901"/>
            <a:ext cx="12192001" cy="546100"/>
          </a:xfrm>
        </p:spPr>
      </p:pic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F682181B-EAE3-4CF2-BAC8-E016AA176A9D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436"/>
          <a:stretch/>
        </p:blipFill>
        <p:spPr>
          <a:xfrm>
            <a:off x="10780889" y="79584"/>
            <a:ext cx="1224845" cy="1273293"/>
          </a:xfrm>
        </p:spPr>
      </p:pic>
      <p:pic>
        <p:nvPicPr>
          <p:cNvPr id="7" name="Content Placeholder 7">
            <a:extLst>
              <a:ext uri="{FF2B5EF4-FFF2-40B4-BE49-F238E27FC236}">
                <a16:creationId xmlns:a16="http://schemas.microsoft.com/office/drawing/2014/main" id="{0A7B1FA4-4A68-46DA-9BBD-5D8C300F183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436"/>
          <a:stretch/>
        </p:blipFill>
        <p:spPr>
          <a:xfrm>
            <a:off x="186263" y="79584"/>
            <a:ext cx="1224845" cy="1273293"/>
          </a:xfrm>
          <a:prstGeom prst="rect">
            <a:avLst/>
          </a:prstGeom>
        </p:spPr>
      </p:pic>
      <p:pic>
        <p:nvPicPr>
          <p:cNvPr id="9" name="Content Placeholder 3">
            <a:extLst>
              <a:ext uri="{FF2B5EF4-FFF2-40B4-BE49-F238E27FC236}">
                <a16:creationId xmlns:a16="http://schemas.microsoft.com/office/drawing/2014/main" id="{B6EFAE10-8D49-4B10-92D1-9F5DC5CA236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98"/>
          <a:stretch/>
        </p:blipFill>
        <p:spPr>
          <a:xfrm>
            <a:off x="1500743" y="2572393"/>
            <a:ext cx="7059363" cy="372576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2DC635E-3D58-4C7D-8F58-6E8F5085588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69"/>
          <a:stretch/>
        </p:blipFill>
        <p:spPr>
          <a:xfrm>
            <a:off x="1500743" y="1"/>
            <a:ext cx="9144000" cy="2607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82446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6068C02D-ED33-4C0F-A8F2-BFB9676BCF24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549" b="53101"/>
          <a:stretch/>
        </p:blipFill>
        <p:spPr>
          <a:xfrm>
            <a:off x="-1" y="6311901"/>
            <a:ext cx="12192001" cy="546100"/>
          </a:xfrm>
        </p:spPr>
      </p:pic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F682181B-EAE3-4CF2-BAC8-E016AA176A9D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436"/>
          <a:stretch/>
        </p:blipFill>
        <p:spPr>
          <a:xfrm>
            <a:off x="10780889" y="79584"/>
            <a:ext cx="1224845" cy="1273293"/>
          </a:xfrm>
        </p:spPr>
      </p:pic>
      <p:pic>
        <p:nvPicPr>
          <p:cNvPr id="7" name="Content Placeholder 7">
            <a:extLst>
              <a:ext uri="{FF2B5EF4-FFF2-40B4-BE49-F238E27FC236}">
                <a16:creationId xmlns:a16="http://schemas.microsoft.com/office/drawing/2014/main" id="{0A7B1FA4-4A68-46DA-9BBD-5D8C300F183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436"/>
          <a:stretch/>
        </p:blipFill>
        <p:spPr>
          <a:xfrm>
            <a:off x="186263" y="79584"/>
            <a:ext cx="1224845" cy="1273293"/>
          </a:xfrm>
          <a:prstGeom prst="rect">
            <a:avLst/>
          </a:prstGeom>
        </p:spPr>
      </p:pic>
      <p:pic>
        <p:nvPicPr>
          <p:cNvPr id="9" name="Content Placeholder 3">
            <a:extLst>
              <a:ext uri="{FF2B5EF4-FFF2-40B4-BE49-F238E27FC236}">
                <a16:creationId xmlns:a16="http://schemas.microsoft.com/office/drawing/2014/main" id="{FBFC7552-8495-458E-AE19-F1CCEACF4F1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2693860"/>
            <a:ext cx="8505768" cy="309634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1C23DEB-A95B-4037-A6B6-BC71C654BA3F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69"/>
          <a:stretch/>
        </p:blipFill>
        <p:spPr>
          <a:xfrm>
            <a:off x="1500743" y="1"/>
            <a:ext cx="9144000" cy="2607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91636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6068C02D-ED33-4C0F-A8F2-BFB9676BCF24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549" b="53101"/>
          <a:stretch/>
        </p:blipFill>
        <p:spPr>
          <a:xfrm>
            <a:off x="-1" y="6311901"/>
            <a:ext cx="12192001" cy="546100"/>
          </a:xfrm>
        </p:spPr>
      </p:pic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F682181B-EAE3-4CF2-BAC8-E016AA176A9D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436"/>
          <a:stretch/>
        </p:blipFill>
        <p:spPr>
          <a:xfrm>
            <a:off x="10780889" y="79584"/>
            <a:ext cx="1224845" cy="1273293"/>
          </a:xfrm>
        </p:spPr>
      </p:pic>
      <p:pic>
        <p:nvPicPr>
          <p:cNvPr id="7" name="Content Placeholder 7">
            <a:extLst>
              <a:ext uri="{FF2B5EF4-FFF2-40B4-BE49-F238E27FC236}">
                <a16:creationId xmlns:a16="http://schemas.microsoft.com/office/drawing/2014/main" id="{0A7B1FA4-4A68-46DA-9BBD-5D8C300F183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436"/>
          <a:stretch/>
        </p:blipFill>
        <p:spPr>
          <a:xfrm>
            <a:off x="186263" y="79584"/>
            <a:ext cx="1224845" cy="1273293"/>
          </a:xfrm>
          <a:prstGeom prst="rect">
            <a:avLst/>
          </a:prstGeom>
        </p:spPr>
      </p:pic>
      <p:sp>
        <p:nvSpPr>
          <p:cNvPr id="9" name="Content Placeholder 1">
            <a:extLst>
              <a:ext uri="{FF2B5EF4-FFF2-40B4-BE49-F238E27FC236}">
                <a16:creationId xmlns:a16="http://schemas.microsoft.com/office/drawing/2014/main" id="{B2C79F8A-6C32-4069-84FB-3C0D9D710C2F}"/>
              </a:ext>
            </a:extLst>
          </p:cNvPr>
          <p:cNvSpPr txBox="1">
            <a:spLocks/>
          </p:cNvSpPr>
          <p:nvPr/>
        </p:nvSpPr>
        <p:spPr>
          <a:xfrm>
            <a:off x="1547257" y="1403248"/>
            <a:ext cx="8291264" cy="4968553"/>
          </a:xfrm>
          <a:prstGeom prst="rect">
            <a:avLst/>
          </a:prstGeom>
        </p:spPr>
        <p:txBody>
          <a:bodyPr vert="horz" lIns="91440" tIns="45720" rIns="91440" bIns="45720" rtlCol="0">
            <a:normAutofit fontScale="40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3500" b="1" dirty="0"/>
              <a:t>Who can apply?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3500" dirty="0"/>
              <a:t>We try to work with young people who most need the support of an Arts Emergency mentor, and therefore every mentee must tick at least one of the criteria below: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  <a:p>
            <a:r>
              <a:rPr lang="en-GB" sz="3500" dirty="0"/>
              <a:t>Neither of my parents went to university</a:t>
            </a:r>
          </a:p>
          <a:p>
            <a:r>
              <a:rPr lang="en-GB" sz="3500" dirty="0"/>
              <a:t>My family’s household income is below £25,000 per year</a:t>
            </a:r>
          </a:p>
          <a:p>
            <a:r>
              <a:rPr lang="en-GB" sz="3500" dirty="0"/>
              <a:t>Me or my family receive Universal Credit</a:t>
            </a:r>
          </a:p>
          <a:p>
            <a:r>
              <a:rPr lang="en-GB" sz="3500" dirty="0"/>
              <a:t>I am currently in care</a:t>
            </a:r>
          </a:p>
          <a:p>
            <a:r>
              <a:rPr lang="en-GB" sz="3500" dirty="0"/>
              <a:t>I have previously been in care</a:t>
            </a:r>
          </a:p>
          <a:p>
            <a:r>
              <a:rPr lang="en-GB" sz="3500" dirty="0"/>
              <a:t>I am currently eligible for Free School Meals</a:t>
            </a:r>
          </a:p>
          <a:p>
            <a:r>
              <a:rPr lang="en-GB" sz="3500" dirty="0"/>
              <a:t>I was eligible for Free School Meals between year 7 and year 11</a:t>
            </a:r>
          </a:p>
          <a:p>
            <a:r>
              <a:rPr lang="en-GB" sz="3500" dirty="0"/>
              <a:t>I was or am a recipient of a 16-19 bursary</a:t>
            </a:r>
          </a:p>
          <a:p>
            <a:r>
              <a:rPr lang="en-GB" sz="3500" dirty="0"/>
              <a:t>I am a refugee or asylum seeker</a:t>
            </a:r>
          </a:p>
          <a:p>
            <a:r>
              <a:rPr lang="en-GB" sz="3500" dirty="0"/>
              <a:t>I would describe myself as Black, Asian or from an ethnic minority background</a:t>
            </a:r>
          </a:p>
          <a:p>
            <a:r>
              <a:rPr lang="en-GB" sz="3500" dirty="0"/>
              <a:t>I have a disability*</a:t>
            </a:r>
          </a:p>
          <a:p>
            <a:r>
              <a:rPr lang="en-GB" sz="3500" dirty="0"/>
              <a:t>I have a learning disability and/or I have special educational needs*</a:t>
            </a:r>
          </a:p>
          <a:p>
            <a:r>
              <a:rPr lang="en-GB" sz="3500" dirty="0"/>
              <a:t>I am a young parent</a:t>
            </a:r>
          </a:p>
          <a:p>
            <a:r>
              <a:rPr lang="en-GB" sz="3500" dirty="0"/>
              <a:t>I am a young carer</a:t>
            </a:r>
          </a:p>
          <a:p>
            <a:endParaRPr lang="en-GB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5C9D5A5-BBB8-4696-B9A1-FFD49347E83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69" b="43184"/>
          <a:stretch/>
        </p:blipFill>
        <p:spPr>
          <a:xfrm>
            <a:off x="1500743" y="1"/>
            <a:ext cx="9144000" cy="1412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395044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6068C02D-ED33-4C0F-A8F2-BFB9676BCF24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549" b="53101"/>
          <a:stretch/>
        </p:blipFill>
        <p:spPr>
          <a:xfrm>
            <a:off x="-1" y="6311901"/>
            <a:ext cx="12192001" cy="546100"/>
          </a:xfrm>
        </p:spPr>
      </p:pic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F682181B-EAE3-4CF2-BAC8-E016AA176A9D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436"/>
          <a:stretch/>
        </p:blipFill>
        <p:spPr>
          <a:xfrm>
            <a:off x="10780889" y="79584"/>
            <a:ext cx="1224845" cy="1273293"/>
          </a:xfrm>
        </p:spPr>
      </p:pic>
      <p:pic>
        <p:nvPicPr>
          <p:cNvPr id="7" name="Content Placeholder 7">
            <a:extLst>
              <a:ext uri="{FF2B5EF4-FFF2-40B4-BE49-F238E27FC236}">
                <a16:creationId xmlns:a16="http://schemas.microsoft.com/office/drawing/2014/main" id="{0A7B1FA4-4A68-46DA-9BBD-5D8C300F183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436"/>
          <a:stretch/>
        </p:blipFill>
        <p:spPr>
          <a:xfrm>
            <a:off x="186263" y="79584"/>
            <a:ext cx="1224845" cy="1273293"/>
          </a:xfrm>
          <a:prstGeom prst="rect">
            <a:avLst/>
          </a:prstGeom>
        </p:spPr>
      </p:pic>
      <p:pic>
        <p:nvPicPr>
          <p:cNvPr id="9" name="Content Placeholder 3">
            <a:extLst>
              <a:ext uri="{FF2B5EF4-FFF2-40B4-BE49-F238E27FC236}">
                <a16:creationId xmlns:a16="http://schemas.microsoft.com/office/drawing/2014/main" id="{1C692972-B430-4456-9C26-51567E692CE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8742" y="79584"/>
            <a:ext cx="7752202" cy="308485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9507924-8E23-40B6-9432-67735A712AC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8742" y="3164440"/>
            <a:ext cx="7752202" cy="2903919"/>
          </a:xfrm>
          <a:prstGeom prst="rect">
            <a:avLst/>
          </a:prstGeom>
        </p:spPr>
      </p:pic>
      <p:pic>
        <p:nvPicPr>
          <p:cNvPr id="12" name="Content Placeholder 3">
            <a:extLst>
              <a:ext uri="{FF2B5EF4-FFF2-40B4-BE49-F238E27FC236}">
                <a16:creationId xmlns:a16="http://schemas.microsoft.com/office/drawing/2014/main" id="{5AE03318-B92F-4C1B-A3FF-503C9E58B4A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9759" y="79584"/>
            <a:ext cx="7741185" cy="308047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BEDE8CC-4D29-4BEF-8C80-F84B318F586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9759" y="3164441"/>
            <a:ext cx="7741185" cy="2899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7787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0CD6305-C254-433F-BE92-18C633FBB6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6998"/>
            <a:ext cx="9000782" cy="4138323"/>
          </a:xfrm>
          <a:prstGeom prst="rect">
            <a:avLst/>
          </a:prstGeom>
        </p:spPr>
      </p:pic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6068C02D-ED33-4C0F-A8F2-BFB9676BCF24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549" b="53101"/>
          <a:stretch/>
        </p:blipFill>
        <p:spPr>
          <a:xfrm>
            <a:off x="-1" y="6311901"/>
            <a:ext cx="12192001" cy="546100"/>
          </a:xfrm>
        </p:spPr>
      </p:pic>
      <p:pic>
        <p:nvPicPr>
          <p:cNvPr id="12" name="Content Placeholder 3">
            <a:extLst>
              <a:ext uri="{FF2B5EF4-FFF2-40B4-BE49-F238E27FC236}">
                <a16:creationId xmlns:a16="http://schemas.microsoft.com/office/drawing/2014/main" id="{353D38DF-0769-46C2-82C2-DFB7F50333C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9" b="56455"/>
          <a:stretch/>
        </p:blipFill>
        <p:spPr>
          <a:xfrm>
            <a:off x="8591601" y="0"/>
            <a:ext cx="3600399" cy="3021648"/>
          </a:xfrm>
          <a:prstGeom prst="rect">
            <a:avLst/>
          </a:prstGeom>
        </p:spPr>
      </p:pic>
      <p:pic>
        <p:nvPicPr>
          <p:cNvPr id="13" name="Content Placeholder 3">
            <a:extLst>
              <a:ext uri="{FF2B5EF4-FFF2-40B4-BE49-F238E27FC236}">
                <a16:creationId xmlns:a16="http://schemas.microsoft.com/office/drawing/2014/main" id="{5D9871EB-7CB7-4CAA-89D1-681BDD78E5F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067"/>
          <a:stretch/>
        </p:blipFill>
        <p:spPr>
          <a:xfrm>
            <a:off x="8591601" y="2856395"/>
            <a:ext cx="3515936" cy="3466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815889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6068C02D-ED33-4C0F-A8F2-BFB9676BCF24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549" b="53101"/>
          <a:stretch/>
        </p:blipFill>
        <p:spPr>
          <a:xfrm>
            <a:off x="-1" y="6311901"/>
            <a:ext cx="12192001" cy="546100"/>
          </a:xfrm>
        </p:spPr>
      </p:pic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F682181B-EAE3-4CF2-BAC8-E016AA176A9D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436"/>
          <a:stretch/>
        </p:blipFill>
        <p:spPr>
          <a:xfrm>
            <a:off x="10780889" y="79584"/>
            <a:ext cx="1224845" cy="1273293"/>
          </a:xfrm>
        </p:spPr>
      </p:pic>
      <p:pic>
        <p:nvPicPr>
          <p:cNvPr id="7" name="Content Placeholder 7">
            <a:extLst>
              <a:ext uri="{FF2B5EF4-FFF2-40B4-BE49-F238E27FC236}">
                <a16:creationId xmlns:a16="http://schemas.microsoft.com/office/drawing/2014/main" id="{0A7B1FA4-4A68-46DA-9BBD-5D8C300F183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436"/>
          <a:stretch/>
        </p:blipFill>
        <p:spPr>
          <a:xfrm>
            <a:off x="186263" y="79584"/>
            <a:ext cx="1224845" cy="127329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4D52C598-286F-4F26-BBE2-54A8F53F83FC}"/>
              </a:ext>
            </a:extLst>
          </p:cNvPr>
          <p:cNvSpPr/>
          <p:nvPr/>
        </p:nvSpPr>
        <p:spPr>
          <a:xfrm>
            <a:off x="2148288" y="64037"/>
            <a:ext cx="8240618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u="sng" dirty="0">
                <a:solidFill>
                  <a:srgbClr val="FF0000"/>
                </a:solidFill>
              </a:rPr>
              <a:t>Find out more and apply for these opportunities</a:t>
            </a:r>
          </a:p>
          <a:p>
            <a:r>
              <a:rPr lang="en-GB" sz="2800" dirty="0"/>
              <a:t>Social Mobility Foundation</a:t>
            </a:r>
          </a:p>
          <a:p>
            <a:r>
              <a:rPr lang="en-GB" sz="2800" dirty="0">
                <a:hlinkClick r:id="rId4"/>
              </a:rPr>
              <a:t>https://www.socialmobility.org.uk/student</a:t>
            </a:r>
            <a:r>
              <a:rPr lang="en-GB" sz="2800" dirty="0"/>
              <a:t> </a:t>
            </a:r>
          </a:p>
          <a:p>
            <a:r>
              <a:rPr lang="en-GB" sz="2800" dirty="0"/>
              <a:t>Liverpool Scholars</a:t>
            </a:r>
          </a:p>
          <a:p>
            <a:r>
              <a:rPr lang="en-GB" sz="2800" dirty="0">
                <a:hlinkClick r:id="rId5"/>
              </a:rPr>
              <a:t>https://scholars-apply.liv.ac.uk/</a:t>
            </a:r>
            <a:endParaRPr lang="en-GB" sz="2800" dirty="0"/>
          </a:p>
          <a:p>
            <a:r>
              <a:rPr lang="en-GB" sz="2800" dirty="0"/>
              <a:t>Arts Emergency</a:t>
            </a:r>
          </a:p>
          <a:p>
            <a:r>
              <a:rPr lang="en-GB" sz="2800" dirty="0">
                <a:hlinkClick r:id="rId6"/>
              </a:rPr>
              <a:t>https://www.arts-emergency.org/apply</a:t>
            </a:r>
            <a:r>
              <a:rPr lang="en-GB" sz="2800" dirty="0"/>
              <a:t> </a:t>
            </a:r>
          </a:p>
          <a:p>
            <a:r>
              <a:rPr lang="en-GB" sz="2800" dirty="0"/>
              <a:t>Sutton Trust</a:t>
            </a:r>
          </a:p>
          <a:p>
            <a:r>
              <a:rPr lang="en-GB" sz="2800" dirty="0">
                <a:hlinkClick r:id="rId7"/>
              </a:rPr>
              <a:t>https://www.suttontrust.com/our-programmes/</a:t>
            </a:r>
            <a:r>
              <a:rPr lang="en-GB" sz="2800" dirty="0"/>
              <a:t> </a:t>
            </a:r>
          </a:p>
          <a:p>
            <a:r>
              <a:rPr lang="en-GB" sz="2800" dirty="0"/>
              <a:t>Aspire Liverpool</a:t>
            </a:r>
          </a:p>
          <a:p>
            <a:r>
              <a:rPr lang="en-GB" sz="2800" dirty="0">
                <a:hlinkClick r:id="rId8"/>
              </a:rPr>
              <a:t>https://aspireliverpool.org.uk/</a:t>
            </a:r>
            <a:r>
              <a:rPr lang="en-GB" sz="2800" dirty="0"/>
              <a:t> </a:t>
            </a:r>
          </a:p>
          <a:p>
            <a:r>
              <a:rPr lang="en-GB" sz="2800" dirty="0"/>
              <a:t>Find out more about Zero Gravity here</a:t>
            </a:r>
          </a:p>
          <a:p>
            <a:r>
              <a:rPr lang="en-GB" sz="2800" dirty="0">
                <a:hlinkClick r:id="rId9"/>
              </a:rPr>
              <a:t>https://www.zerogravity.co.uk/</a:t>
            </a:r>
            <a:r>
              <a:rPr lang="en-GB" sz="2800" dirty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793813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1422</TotalTime>
  <Words>664</Words>
  <Application>Microsoft Office PowerPoint</Application>
  <PresentationFormat>Widescreen</PresentationFormat>
  <Paragraphs>69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Aimee McCabe</dc:creator>
  <cp:lastModifiedBy>Thomas Phipps</cp:lastModifiedBy>
  <cp:revision>97</cp:revision>
  <dcterms:created xsi:type="dcterms:W3CDTF">2022-10-12T11:44:59Z</dcterms:created>
  <dcterms:modified xsi:type="dcterms:W3CDTF">2025-09-10T06:58:21Z</dcterms:modified>
</cp:coreProperties>
</file>