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Archivo" panose="020B0604020202020204" charset="0"/>
      <p:regular r:id="rId16"/>
      <p:bold r:id="rId17"/>
      <p:italic r:id="rId18"/>
      <p:boldItalic r:id="rId19"/>
    </p:embeddedFont>
    <p:embeddedFont>
      <p:font typeface="Archivo Black" panose="020B0604020202020204" charset="0"/>
      <p:regular r:id="rId20"/>
    </p:embeddedFont>
    <p:embeddedFont>
      <p:font typeface="Calibri" panose="020F0502020204030204" pitchFamily="34" charset="0"/>
      <p:regular r:id="rId21"/>
      <p:bold r:id="rId22"/>
      <p:italic r:id="rId23"/>
      <p:boldItalic r:id="rId24"/>
    </p:embeddedFont>
    <p:embeddedFont>
      <p:font typeface="Roboto" panose="020B060402020202020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27">
          <p15:clr>
            <a:srgbClr val="A4A3A4"/>
          </p15:clr>
        </p15:guide>
        <p15:guide id="2" pos="2880">
          <p15:clr>
            <a:srgbClr val="A4A3A4"/>
          </p15:clr>
        </p15:guide>
        <p15:guide id="3" pos="2976">
          <p15:clr>
            <a:srgbClr val="9AA0A6"/>
          </p15:clr>
        </p15:guide>
        <p15:guide id="4" orient="horz" pos="1971">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258127F-9040-4D74-B3F9-8E0A6ED5E1E2}">
  <a:tblStyle styleId="{E258127F-9040-4D74-B3F9-8E0A6ED5E1E2}" styleName="Table_0">
    <a:wholeTbl>
      <a:tcTxStyle b="off" i="off">
        <a:font>
          <a:latin typeface="Calibri"/>
          <a:ea typeface="Calibri"/>
          <a:cs typeface="Calibri"/>
        </a:font>
        <a:srgbClr val="000000"/>
      </a:tcTxStyle>
      <a:tcStyle>
        <a:tcBdr>
          <a:left>
            <a:ln w="12700" cap="flat" cmpd="sng">
              <a:solidFill>
                <a:srgbClr val="FFFFFF"/>
              </a:solidFill>
              <a:prstDash val="solid"/>
              <a:round/>
              <a:headEnd type="none" w="sm" len="sm"/>
              <a:tailEnd type="none" w="sm" len="sm"/>
            </a:ln>
          </a:left>
          <a:right>
            <a:ln w="12700" cap="flat" cmpd="sng">
              <a:solidFill>
                <a:srgbClr val="FFFFFF"/>
              </a:solidFill>
              <a:prstDash val="solid"/>
              <a:round/>
              <a:headEnd type="none" w="sm" len="sm"/>
              <a:tailEnd type="none" w="sm" len="sm"/>
            </a:ln>
          </a:right>
          <a:top>
            <a:ln w="12700" cap="flat" cmpd="sng">
              <a:solidFill>
                <a:srgbClr val="FFFFFF"/>
              </a:solidFill>
              <a:prstDash val="solid"/>
              <a:round/>
              <a:headEnd type="none" w="sm" len="sm"/>
              <a:tailEnd type="none" w="sm" len="sm"/>
            </a:ln>
          </a:top>
          <a:bottom>
            <a:ln w="12700" cap="flat" cmpd="sng">
              <a:solidFill>
                <a:srgbClr val="FFFFFF"/>
              </a:solidFill>
              <a:prstDash val="solid"/>
              <a:round/>
              <a:headEnd type="none" w="sm" len="sm"/>
              <a:tailEnd type="none" w="sm" len="sm"/>
            </a:ln>
          </a:bottom>
          <a:insideH>
            <a:ln w="12700" cap="flat" cmpd="sng">
              <a:solidFill>
                <a:srgbClr val="FFFFFF"/>
              </a:solidFill>
              <a:prstDash val="solid"/>
              <a:round/>
              <a:headEnd type="none" w="sm" len="sm"/>
              <a:tailEnd type="none" w="sm" len="sm"/>
            </a:ln>
          </a:insideH>
          <a:insideV>
            <a:ln w="12700" cap="flat" cmpd="sng">
              <a:solidFill>
                <a:srgbClr val="FFFFFF"/>
              </a:solidFill>
              <a:prstDash val="solid"/>
              <a:round/>
              <a:headEnd type="none" w="sm" len="sm"/>
              <a:tailEnd type="none" w="sm" len="sm"/>
            </a:ln>
          </a:insideV>
        </a:tcBdr>
        <a:fill>
          <a:solidFill>
            <a:srgbClr val="E9EFF7"/>
          </a:solidFill>
        </a:fill>
      </a:tcStyle>
    </a:wholeTbl>
    <a:band1H>
      <a:tcTxStyle b="off" i="off"/>
      <a:tcStyle>
        <a:tcBdr/>
        <a:fill>
          <a:solidFill>
            <a:srgbClr val="D0DEEF"/>
          </a:solidFill>
        </a:fill>
      </a:tcStyle>
    </a:band1H>
    <a:band2H>
      <a:tcTxStyle b="off" i="off"/>
      <a:tcStyle>
        <a:tcBdr/>
      </a:tcStyle>
    </a:band2H>
    <a:band1V>
      <a:tcTxStyle b="off" i="off"/>
      <a:tcStyle>
        <a:tcBdr/>
        <a:fill>
          <a:solidFill>
            <a:srgbClr val="D0DEEF"/>
          </a:solidFill>
        </a:fill>
      </a:tcStyle>
    </a:band1V>
    <a:band2V>
      <a:tcTxStyle b="off" i="off"/>
      <a:tcStyle>
        <a:tcBdr/>
      </a:tcStyle>
    </a:band2V>
    <a:lastCol>
      <a:tcTxStyle b="on" i="off">
        <a:font>
          <a:latin typeface="Calibri"/>
          <a:ea typeface="Calibri"/>
          <a:cs typeface="Calibri"/>
        </a:font>
        <a:srgbClr val="FFFFFF"/>
      </a:tcTxStyle>
      <a:tcStyle>
        <a:tcBdr/>
        <a:fill>
          <a:solidFill>
            <a:srgbClr val="5B9BD5"/>
          </a:solidFill>
        </a:fill>
      </a:tcStyle>
    </a:lastCol>
    <a:firstCol>
      <a:tcTxStyle b="on" i="off">
        <a:font>
          <a:latin typeface="Calibri"/>
          <a:ea typeface="Calibri"/>
          <a:cs typeface="Calibri"/>
        </a:font>
        <a:srgbClr val="FFFFFF"/>
      </a:tcTxStyle>
      <a:tcStyle>
        <a:tcBdr/>
        <a:fill>
          <a:solidFill>
            <a:srgbClr val="5B9BD5"/>
          </a:solidFill>
        </a:fill>
      </a:tcStyle>
    </a:firstCol>
    <a:lastRow>
      <a:tcTxStyle b="on" i="off">
        <a:font>
          <a:latin typeface="Calibri"/>
          <a:ea typeface="Calibri"/>
          <a:cs typeface="Calibri"/>
        </a:font>
        <a:srgbClr val="FFFFFF"/>
      </a:tcTxStyle>
      <a:tcStyle>
        <a:tcBdr>
          <a:top>
            <a:ln w="38100" cap="flat" cmpd="sng">
              <a:solidFill>
                <a:srgbClr val="FFFFFF"/>
              </a:solidFill>
              <a:prstDash val="solid"/>
              <a:round/>
              <a:headEnd type="none" w="sm" len="sm"/>
              <a:tailEnd type="none" w="sm" len="sm"/>
            </a:ln>
          </a:top>
        </a:tcBdr>
        <a:fill>
          <a:solidFill>
            <a:srgbClr val="5B9BD5"/>
          </a:solidFill>
        </a:fill>
      </a:tcStyle>
    </a:lastRow>
    <a:seCell>
      <a:tcTxStyle b="off" i="off"/>
      <a:tcStyle>
        <a:tcBdr/>
      </a:tcStyle>
    </a:seCell>
    <a:swCell>
      <a:tcTxStyle b="off" i="off"/>
      <a:tcStyle>
        <a:tcBdr/>
      </a:tcStyle>
    </a:swCell>
    <a:firstRow>
      <a:tcTxStyle b="on" i="off">
        <a:font>
          <a:latin typeface="Calibri"/>
          <a:ea typeface="Calibri"/>
          <a:cs typeface="Calibri"/>
        </a:font>
        <a:srgbClr val="FFFFFF"/>
      </a:tcTxStyle>
      <a:tcStyle>
        <a:tcBdr>
          <a:bottom>
            <a:ln w="38100" cap="flat" cmpd="sng">
              <a:solidFill>
                <a:srgbClr val="FFFFFF"/>
              </a:solidFill>
              <a:prstDash val="solid"/>
              <a:round/>
              <a:headEnd type="none" w="sm" len="sm"/>
              <a:tailEnd type="none" w="sm" len="sm"/>
            </a:ln>
          </a:bottom>
        </a:tcBdr>
        <a:fill>
          <a:solidFill>
            <a:srgbClr val="5B9BD5"/>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4" d="100"/>
          <a:sy n="114" d="100"/>
        </p:scale>
        <p:origin x="714" y="108"/>
      </p:cViewPr>
      <p:guideLst>
        <p:guide orient="horz" pos="227"/>
        <p:guide pos="2880"/>
        <p:guide pos="2976"/>
        <p:guide orient="horz" pos="197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9248da2447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9248da2447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SzPts val="1100"/>
              <a:buChar char="-"/>
            </a:pPr>
            <a:r>
              <a:rPr lang="en-GB"/>
              <a:t>I’m here today to talk about an opportunity for all those interested in creative and humanities subjects.</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9248da2447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9248da2447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Put your hand up if you do study an arts or humanities subject -  History, Music, Art, English? </a:t>
            </a:r>
            <a:endParaRPr sz="1200">
              <a:solidFill>
                <a:schemeClr val="dk1"/>
              </a:solidFill>
              <a:latin typeface="Calibri"/>
              <a:ea typeface="Calibri"/>
              <a:cs typeface="Calibri"/>
              <a:sym typeface="Calibri"/>
            </a:endParaRPr>
          </a:p>
          <a:p>
            <a:pPr marL="457200" lvl="0"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Keep your hand up if you’ve ever considered a career in that subject area, but you’re unsure how to get there? </a:t>
            </a:r>
            <a:endParaRPr sz="1200">
              <a:solidFill>
                <a:schemeClr val="dk1"/>
              </a:solidFill>
              <a:latin typeface="Calibri"/>
              <a:ea typeface="Calibri"/>
              <a:cs typeface="Calibri"/>
              <a:sym typeface="Calibri"/>
            </a:endParaRPr>
          </a:p>
          <a:p>
            <a:pPr marL="457200" lvl="0"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This is an opportunity for you! </a:t>
            </a:r>
            <a:endParaRPr sz="1200">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91b6323aec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91b6323aec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Starts with mentoring on a 12 month programme</a:t>
            </a:r>
            <a:endParaRPr sz="1200">
              <a:solidFill>
                <a:schemeClr val="dk1"/>
              </a:solidFill>
              <a:latin typeface="Calibri"/>
              <a:ea typeface="Calibri"/>
              <a:cs typeface="Calibri"/>
              <a:sym typeface="Calibri"/>
            </a:endParaRPr>
          </a:p>
          <a:p>
            <a:pPr marL="457200" lvl="0"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We provide our Young Talent with opportunities, throughout their time on the programme through our newsletter and connecting them with professionals.</a:t>
            </a:r>
            <a:endParaRPr sz="1200">
              <a:solidFill>
                <a:schemeClr val="dk1"/>
              </a:solidFill>
              <a:latin typeface="Calibri"/>
              <a:ea typeface="Calibri"/>
              <a:cs typeface="Calibri"/>
              <a:sym typeface="Calibri"/>
            </a:endParaRPr>
          </a:p>
          <a:p>
            <a:pPr marL="457200" lvl="0"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When the 12 month programme is finished you join our Young Community which will continue to support you until you turn 26. You can do take part in our coaching programme, gain access to paid work/free events/talks. Ways to build your experience.</a:t>
            </a:r>
            <a:endParaRPr sz="1200">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e6c808d729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e6c808d729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SzPts val="1100"/>
              <a:buChar char="●"/>
            </a:pPr>
            <a:r>
              <a:rPr lang="en-GB"/>
              <a:t>We will use this to pair you up with a mentor who can best support you throughout the year. </a:t>
            </a:r>
            <a:endParaRPr/>
          </a:p>
          <a:p>
            <a:pPr marL="457200" lvl="0" indent="-298450" algn="l" rtl="0">
              <a:spcBef>
                <a:spcPts val="0"/>
              </a:spcBef>
              <a:spcAft>
                <a:spcPts val="0"/>
              </a:spcAft>
              <a:buSzPts val="1100"/>
              <a:buChar char="●"/>
            </a:pPr>
            <a:r>
              <a:rPr lang="en-GB"/>
              <a:t>Throughout the year you will meet with your mentor once a month. </a:t>
            </a:r>
            <a:endParaRPr/>
          </a:p>
          <a:p>
            <a:pPr marL="457200" lvl="0" indent="-298450" algn="l" rtl="0">
              <a:spcBef>
                <a:spcPts val="0"/>
              </a:spcBef>
              <a:spcAft>
                <a:spcPts val="0"/>
              </a:spcAft>
              <a:buSzPts val="1100"/>
              <a:buChar char="●"/>
            </a:pPr>
            <a:r>
              <a:rPr lang="en-GB"/>
              <a:t>This can be in person in a public place, over Zoom or both! You can let us know your preferences before we pair you up. </a:t>
            </a:r>
            <a:endParaRPr/>
          </a:p>
          <a:p>
            <a:pPr marL="457200" lvl="0" indent="-298450" algn="l" rtl="0">
              <a:spcBef>
                <a:spcPts val="0"/>
              </a:spcBef>
              <a:spcAft>
                <a:spcPts val="0"/>
              </a:spcAft>
              <a:buSzPts val="1100"/>
              <a:buChar char="●"/>
            </a:pPr>
            <a:r>
              <a:rPr lang="en-GB"/>
              <a:t>Over the year, you and your mentor will work together to set yourself goals and work on ways to achieve them. You will have the opportunity to meet a range of professionals in different creative industries.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e6c808d729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e6c808d729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The great thing about the programme is that you can build it to your liking. You and your mentor discuss what you out of the meetings and go from there. </a:t>
            </a:r>
            <a:endParaRPr sz="1050">
              <a:solidFill>
                <a:srgbClr val="3C4043"/>
              </a:solidFill>
              <a:highlight>
                <a:srgbClr val="FFFFFF"/>
              </a:highlight>
              <a:latin typeface="Roboto"/>
              <a:ea typeface="Roboto"/>
              <a:cs typeface="Roboto"/>
              <a:sym typeface="Roboto"/>
            </a:endParaRPr>
          </a:p>
          <a:p>
            <a:pPr marL="914400" lvl="1"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Wish List</a:t>
            </a:r>
            <a:endParaRPr sz="1200">
              <a:solidFill>
                <a:schemeClr val="dk1"/>
              </a:solidFill>
              <a:latin typeface="Calibri"/>
              <a:ea typeface="Calibri"/>
              <a:cs typeface="Calibri"/>
              <a:sym typeface="Calibri"/>
            </a:endParaRPr>
          </a:p>
          <a:p>
            <a:pPr marL="914400" lvl="1"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Ruby Ticket Scheme</a:t>
            </a:r>
            <a:endParaRPr sz="1200">
              <a:solidFill>
                <a:schemeClr val="dk1"/>
              </a:solidFill>
              <a:latin typeface="Calibri"/>
              <a:ea typeface="Calibri"/>
              <a:cs typeface="Calibri"/>
              <a:sym typeface="Calibri"/>
            </a:endParaRPr>
          </a:p>
          <a:p>
            <a:pPr marL="914400" lvl="1"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Ask Arts Emergency</a:t>
            </a:r>
            <a:endParaRPr sz="1200">
              <a:solidFill>
                <a:schemeClr val="dk1"/>
              </a:solidFill>
              <a:latin typeface="Calibri"/>
              <a:ea typeface="Calibri"/>
              <a:cs typeface="Calibri"/>
              <a:sym typeface="Calibri"/>
            </a:endParaRPr>
          </a:p>
          <a:p>
            <a:pPr marL="914400" lvl="1"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Travel Bursary</a:t>
            </a:r>
            <a:endParaRPr sz="1200">
              <a:solidFill>
                <a:schemeClr val="dk1"/>
              </a:solidFill>
              <a:latin typeface="Calibri"/>
              <a:ea typeface="Calibri"/>
              <a:cs typeface="Calibri"/>
              <a:sym typeface="Calibri"/>
            </a:endParaRPr>
          </a:p>
          <a:p>
            <a:pPr marL="457200" lvl="0" indent="-304800" algn="l" rtl="0">
              <a:spcBef>
                <a:spcPts val="0"/>
              </a:spcBef>
              <a:spcAft>
                <a:spcPts val="0"/>
              </a:spcAft>
              <a:buClr>
                <a:schemeClr val="dk1"/>
              </a:buClr>
              <a:buSzPts val="1200"/>
              <a:buChar char="●"/>
            </a:pPr>
            <a:r>
              <a:rPr lang="en-GB" sz="1200" b="1">
                <a:solidFill>
                  <a:schemeClr val="dk1"/>
                </a:solidFill>
                <a:latin typeface="Calibri"/>
                <a:ea typeface="Calibri"/>
                <a:cs typeface="Calibri"/>
                <a:sym typeface="Calibri"/>
              </a:rPr>
              <a:t>The one thing that ALL our young people say at the end of the year is that they feel more confident IN THEMSELVES and IN WHAT THEY ARE GOING TO DO NEXT!!!</a:t>
            </a:r>
            <a:endParaRPr b="1"/>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e9fe8c0604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e9fe8c0604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Here are some of the areas our mentors have helped our mentees explore. </a:t>
            </a:r>
            <a:endParaRPr sz="1200">
              <a:solidFill>
                <a:schemeClr val="dk1"/>
              </a:solidFill>
              <a:latin typeface="Calibri"/>
              <a:ea typeface="Calibri"/>
              <a:cs typeface="Calibri"/>
              <a:sym typeface="Calibri"/>
            </a:endParaRPr>
          </a:p>
          <a:p>
            <a:pPr marL="457200" lvl="0" indent="-304800" algn="l" rtl="0">
              <a:spcBef>
                <a:spcPts val="0"/>
              </a:spcBef>
              <a:spcAft>
                <a:spcPts val="0"/>
              </a:spcAft>
              <a:buClr>
                <a:schemeClr val="dk1"/>
              </a:buClr>
              <a:buSzPts val="1200"/>
              <a:buFont typeface="Calibri"/>
              <a:buChar char="●"/>
            </a:pPr>
            <a:r>
              <a:rPr lang="en-GB" sz="1200">
                <a:solidFill>
                  <a:schemeClr val="dk1"/>
                </a:solidFill>
                <a:latin typeface="Calibri"/>
                <a:ea typeface="Calibri"/>
                <a:cs typeface="Calibri"/>
                <a:sym typeface="Calibri"/>
              </a:rPr>
              <a:t>However, if there’s a creative area you’re interested in we will do our best to put you in touch with someone who can.</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9248da2447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9248da2447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lnSpc>
                <a:spcPct val="115000"/>
              </a:lnSpc>
              <a:spcBef>
                <a:spcPts val="1000"/>
              </a:spcBef>
              <a:spcAft>
                <a:spcPts val="0"/>
              </a:spcAft>
              <a:buSzPts val="1100"/>
              <a:buChar char="-"/>
            </a:pPr>
            <a:r>
              <a:rPr lang="en-GB" sz="1300">
                <a:solidFill>
                  <a:schemeClr val="dk1"/>
                </a:solidFill>
                <a:highlight>
                  <a:srgbClr val="FFFFFF"/>
                </a:highlight>
                <a:latin typeface="Archivo"/>
                <a:ea typeface="Archivo"/>
                <a:cs typeface="Archivo"/>
                <a:sym typeface="Archivo"/>
              </a:rPr>
              <a:t>There is no pressure to know exactly what you want to do, you can spend the year exploring this but you will need to be curious!</a:t>
            </a:r>
            <a:endParaRPr sz="1300">
              <a:solidFill>
                <a:schemeClr val="dk1"/>
              </a:solidFill>
              <a:highlight>
                <a:srgbClr val="FFFFFF"/>
              </a:highlight>
              <a:latin typeface="Archivo"/>
              <a:ea typeface="Archivo"/>
              <a:cs typeface="Archivo"/>
              <a:sym typeface="Archivo"/>
            </a:endParaRPr>
          </a:p>
          <a:p>
            <a:pPr marL="457200" lvl="0" indent="-311150" algn="l" rtl="0">
              <a:lnSpc>
                <a:spcPct val="115000"/>
              </a:lnSpc>
              <a:spcBef>
                <a:spcPts val="0"/>
              </a:spcBef>
              <a:spcAft>
                <a:spcPts val="0"/>
              </a:spcAft>
              <a:buClr>
                <a:schemeClr val="dk1"/>
              </a:buClr>
              <a:buSzPts val="1300"/>
              <a:buFont typeface="Archivo"/>
              <a:buChar char="-"/>
            </a:pPr>
            <a:r>
              <a:rPr lang="en-GB" sz="1300">
                <a:solidFill>
                  <a:schemeClr val="dk1"/>
                </a:solidFill>
                <a:highlight>
                  <a:srgbClr val="FFFFFF"/>
                </a:highlight>
                <a:latin typeface="Archivo"/>
                <a:ea typeface="Archivo"/>
                <a:cs typeface="Archivo"/>
                <a:sym typeface="Archivo"/>
              </a:rPr>
              <a:t>We ask that you commit yourself to the programme fully. This is so you can get the most out of it! With this comes good communication. Want to make sure you’re making the most of the year. Attending meetings/ sharing interests/ taking part</a:t>
            </a:r>
            <a:endParaRPr sz="1300">
              <a:solidFill>
                <a:schemeClr val="dk1"/>
              </a:solidFill>
              <a:highlight>
                <a:srgbClr val="FFFFFF"/>
              </a:highlight>
              <a:latin typeface="Archivo"/>
              <a:ea typeface="Archivo"/>
              <a:cs typeface="Archivo"/>
              <a:sym typeface="Archivo"/>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e93b80920d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e93b80920d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en-GB">
                <a:solidFill>
                  <a:schemeClr val="dk1"/>
                </a:solidFill>
              </a:rPr>
              <a:t>These are our criteria, </a:t>
            </a:r>
            <a:endParaRPr>
              <a:solidFill>
                <a:schemeClr val="dk1"/>
              </a:solidFill>
            </a:endParaRPr>
          </a:p>
          <a:p>
            <a:pPr marL="457200" lvl="0" indent="-298450" algn="l" rtl="0">
              <a:spcBef>
                <a:spcPts val="0"/>
              </a:spcBef>
              <a:spcAft>
                <a:spcPts val="0"/>
              </a:spcAft>
              <a:buClr>
                <a:schemeClr val="dk1"/>
              </a:buClr>
              <a:buSzPts val="1100"/>
              <a:buChar char="-"/>
            </a:pPr>
            <a:r>
              <a:rPr lang="en-GB">
                <a:solidFill>
                  <a:schemeClr val="dk1"/>
                </a:solidFill>
              </a:rPr>
              <a:t>we use the criteria to make sure we’re reaching young people who are in most need of our help, </a:t>
            </a:r>
            <a:endParaRPr>
              <a:solidFill>
                <a:schemeClr val="dk1"/>
              </a:solidFill>
            </a:endParaRPr>
          </a:p>
          <a:p>
            <a:pPr marL="457200" lvl="0" indent="-298450" algn="l" rtl="0">
              <a:spcBef>
                <a:spcPts val="0"/>
              </a:spcBef>
              <a:spcAft>
                <a:spcPts val="0"/>
              </a:spcAft>
              <a:buClr>
                <a:schemeClr val="dk1"/>
              </a:buClr>
              <a:buSzPts val="1100"/>
              <a:buChar char="-"/>
            </a:pPr>
            <a:r>
              <a:rPr lang="en-GB">
                <a:solidFill>
                  <a:schemeClr val="dk1"/>
                </a:solidFill>
              </a:rPr>
              <a:t>and to help us prioritise those who are most in need of support</a:t>
            </a:r>
            <a:endParaRPr>
              <a:solidFill>
                <a:schemeClr val="dk1"/>
              </a:solidFill>
            </a:endParaRPr>
          </a:p>
          <a:p>
            <a:pPr marL="457200" lvl="0" indent="-298450" algn="l" rtl="0">
              <a:spcBef>
                <a:spcPts val="0"/>
              </a:spcBef>
              <a:spcAft>
                <a:spcPts val="0"/>
              </a:spcAft>
              <a:buClr>
                <a:schemeClr val="dk1"/>
              </a:buClr>
              <a:buSzPts val="1100"/>
              <a:buChar char="-"/>
            </a:pPr>
            <a:r>
              <a:rPr lang="en-GB">
                <a:solidFill>
                  <a:schemeClr val="dk1"/>
                </a:solidFill>
              </a:rPr>
              <a:t>If you’re unsure whether you meet the criteria but you’re really up for joining the programme, get in touch and see! I’ll leave my email up for you at the end. </a:t>
            </a:r>
            <a:endParaRPr>
              <a:solidFill>
                <a:schemeClr val="dk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9248da2447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9248da2447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9248da2447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9248da2447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SzPts val="1100"/>
              <a:buChar char="-"/>
            </a:pPr>
            <a:r>
              <a:rPr lang="en-GB"/>
              <a:t>The programme runs from January to January.  </a:t>
            </a:r>
            <a:endParaRPr/>
          </a:p>
          <a:p>
            <a:pPr marL="457200" lvl="0" indent="-323850" algn="l" rtl="0">
              <a:lnSpc>
                <a:spcPct val="115000"/>
              </a:lnSpc>
              <a:spcBef>
                <a:spcPts val="0"/>
              </a:spcBef>
              <a:spcAft>
                <a:spcPts val="0"/>
              </a:spcAft>
              <a:buClr>
                <a:schemeClr val="dk1"/>
              </a:buClr>
              <a:buSzPts val="1500"/>
              <a:buFont typeface="Archivo"/>
              <a:buChar char="-"/>
            </a:pPr>
            <a:r>
              <a:rPr lang="en-GB" sz="1500">
                <a:solidFill>
                  <a:schemeClr val="dk1"/>
                </a:solidFill>
                <a:highlight>
                  <a:schemeClr val="lt1"/>
                </a:highlight>
                <a:latin typeface="Archivo"/>
                <a:ea typeface="Archivo"/>
                <a:cs typeface="Archivo"/>
                <a:sym typeface="Archivo"/>
              </a:rPr>
              <a:t>You fill in an online form expressing your interest in the programme</a:t>
            </a:r>
            <a:endParaRPr sz="1500">
              <a:solidFill>
                <a:schemeClr val="dk1"/>
              </a:solidFill>
              <a:highlight>
                <a:schemeClr val="lt1"/>
              </a:highlight>
              <a:latin typeface="Archivo"/>
              <a:ea typeface="Archivo"/>
              <a:cs typeface="Archivo"/>
              <a:sym typeface="Archivo"/>
            </a:endParaRPr>
          </a:p>
          <a:p>
            <a:pPr marL="457200" lvl="0" indent="-323850" algn="l" rtl="0">
              <a:lnSpc>
                <a:spcPct val="115000"/>
              </a:lnSpc>
              <a:spcBef>
                <a:spcPts val="0"/>
              </a:spcBef>
              <a:spcAft>
                <a:spcPts val="0"/>
              </a:spcAft>
              <a:buClr>
                <a:schemeClr val="dk1"/>
              </a:buClr>
              <a:buSzPts val="1500"/>
              <a:buFont typeface="Archivo"/>
              <a:buChar char="-"/>
            </a:pPr>
            <a:r>
              <a:rPr lang="en-GB" sz="1500">
                <a:solidFill>
                  <a:schemeClr val="dk1"/>
                </a:solidFill>
                <a:highlight>
                  <a:schemeClr val="lt1"/>
                </a:highlight>
                <a:latin typeface="Archivo"/>
                <a:ea typeface="Archivo"/>
                <a:cs typeface="Archivo"/>
                <a:sym typeface="Archivo"/>
              </a:rPr>
              <a:t>We arrange an interview to get to know you so we can pair you up as best as we can</a:t>
            </a:r>
            <a:endParaRPr sz="1500">
              <a:solidFill>
                <a:schemeClr val="dk1"/>
              </a:solidFill>
              <a:highlight>
                <a:schemeClr val="lt1"/>
              </a:highlight>
              <a:latin typeface="Archivo"/>
              <a:ea typeface="Archivo"/>
              <a:cs typeface="Archivo"/>
              <a:sym typeface="Archivo"/>
            </a:endParaRPr>
          </a:p>
          <a:p>
            <a:pPr marL="457200" lvl="0" indent="-323850" algn="l" rtl="0">
              <a:lnSpc>
                <a:spcPct val="115000"/>
              </a:lnSpc>
              <a:spcBef>
                <a:spcPts val="0"/>
              </a:spcBef>
              <a:spcAft>
                <a:spcPts val="0"/>
              </a:spcAft>
              <a:buClr>
                <a:schemeClr val="dk1"/>
              </a:buClr>
              <a:buSzPts val="1500"/>
              <a:buFont typeface="Archivo"/>
              <a:buChar char="-"/>
            </a:pPr>
            <a:r>
              <a:rPr lang="en-GB" sz="1500">
                <a:solidFill>
                  <a:schemeClr val="dk1"/>
                </a:solidFill>
                <a:latin typeface="Archivo"/>
                <a:ea typeface="Archivo"/>
                <a:cs typeface="Archivo"/>
                <a:sym typeface="Archivo"/>
              </a:rPr>
              <a:t>Once we’ve paired you up with a mentor, we arrange a introduction event online so you can meet you mentor</a:t>
            </a:r>
            <a:endParaRPr sz="1500">
              <a:solidFill>
                <a:schemeClr val="dk1"/>
              </a:solidFill>
              <a:latin typeface="Archivo"/>
              <a:ea typeface="Archivo"/>
              <a:cs typeface="Archivo"/>
              <a:sym typeface="Archivo"/>
            </a:endParaRPr>
          </a:p>
          <a:p>
            <a:pPr marL="457200" lvl="0" indent="-323850" algn="l" rtl="0">
              <a:lnSpc>
                <a:spcPct val="115000"/>
              </a:lnSpc>
              <a:spcBef>
                <a:spcPts val="0"/>
              </a:spcBef>
              <a:spcAft>
                <a:spcPts val="0"/>
              </a:spcAft>
              <a:buClr>
                <a:schemeClr val="dk1"/>
              </a:buClr>
              <a:buSzPts val="1500"/>
              <a:buFont typeface="Archivo"/>
              <a:buChar char="-"/>
            </a:pPr>
            <a:r>
              <a:rPr lang="en-GB" sz="1500">
                <a:solidFill>
                  <a:schemeClr val="dk1"/>
                </a:solidFill>
                <a:latin typeface="Archivo"/>
                <a:ea typeface="Archivo"/>
                <a:cs typeface="Archivo"/>
                <a:sym typeface="Archivo"/>
              </a:rPr>
              <a:t>You’re all set up! We will continue to support you throughout the year</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e93b80920d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e93b80920d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e9fe8c0604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e9fe8c0604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chemeClr val="dk1"/>
              </a:buClr>
              <a:buSzPts val="1200"/>
              <a:buFont typeface="Calibri"/>
              <a:buChar char="-"/>
            </a:pPr>
            <a:endParaRPr sz="1200">
              <a:solidFill>
                <a:schemeClr val="dk1"/>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2776acb09b6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2776acb09b6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pic>
        <p:nvPicPr>
          <p:cNvPr id="13" name="Google Shape;13;p2"/>
          <p:cNvPicPr preferRelativeResize="0"/>
          <p:nvPr/>
        </p:nvPicPr>
        <p:blipFill>
          <a:blip r:embed="rId2">
            <a:alphaModFix/>
          </a:blip>
          <a:stretch>
            <a:fillRect/>
          </a:stretch>
        </p:blipFill>
        <p:spPr>
          <a:xfrm>
            <a:off x="0" y="0"/>
            <a:ext cx="9144000" cy="51435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6" name="Google Shape;16;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9" name="Google Shape;19;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0" name="Google Shape;20;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3" name="Google Shape;23;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5" name="Google Shape;2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8" name="Google Shape;28;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1" name="Google Shape;31;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2" name="Google Shape;32;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5" name="Google Shape;35;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6"/>
        <p:cNvGrpSpPr/>
        <p:nvPr/>
      </p:nvGrpSpPr>
      <p:grpSpPr>
        <a:xfrm>
          <a:off x="0" y="0"/>
          <a:ext cx="0" cy="0"/>
          <a:chOff x="0" y="0"/>
          <a:chExt cx="0" cy="0"/>
        </a:xfrm>
      </p:grpSpPr>
      <p:sp>
        <p:nvSpPr>
          <p:cNvPr id="37" name="Google Shape;37;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9" name="Google Shape;39;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0" name="Google Shape;40;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1" name="Google Shape;41;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2"/>
        <p:cNvGrpSpPr/>
        <p:nvPr/>
      </p:nvGrpSpPr>
      <p:grpSpPr>
        <a:xfrm>
          <a:off x="0" y="0"/>
          <a:ext cx="0" cy="0"/>
          <a:chOff x="0" y="0"/>
          <a:chExt cx="0" cy="0"/>
        </a:xfrm>
      </p:grpSpPr>
      <p:sp>
        <p:nvSpPr>
          <p:cNvPr id="43" name="Google Shape;43;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4" name="Google Shape;4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5"/>
        <p:cNvGrpSpPr/>
        <p:nvPr/>
      </p:nvGrpSpPr>
      <p:grpSpPr>
        <a:xfrm>
          <a:off x="0" y="0"/>
          <a:ext cx="0" cy="0"/>
          <a:chOff x="0" y="0"/>
          <a:chExt cx="0" cy="0"/>
        </a:xfrm>
      </p:grpSpPr>
      <p:sp>
        <p:nvSpPr>
          <p:cNvPr id="46" name="Google Shape;46;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7" name="Google Shape;47;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8" name="Google Shape;48;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9"/>
        <p:cNvGrpSpPr/>
        <p:nvPr/>
      </p:nvGrpSpPr>
      <p:grpSpPr>
        <a:xfrm>
          <a:off x="0" y="0"/>
          <a:ext cx="0" cy="0"/>
          <a:chOff x="0" y="0"/>
          <a:chExt cx="0" cy="0"/>
        </a:xfrm>
      </p:grpSpPr>
      <p:sp>
        <p:nvSpPr>
          <p:cNvPr id="50" name="Google Shape;50;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2.jpg"/><Relationship Id="rId4" Type="http://schemas.openxmlformats.org/officeDocument/2006/relationships/hyperlink" Target="https://www.arts-emergency.org/young-people/get-a-mentor"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mailto:layemi@arts-emergency.or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3.jpg"/><Relationship Id="rId4" Type="http://schemas.openxmlformats.org/officeDocument/2006/relationships/hyperlink" Target="http://www.youtube.com/watch?v=biWrztns_3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4"/>
        <p:cNvGrpSpPr/>
        <p:nvPr/>
      </p:nvGrpSpPr>
      <p:grpSpPr>
        <a:xfrm>
          <a:off x="0" y="0"/>
          <a:ext cx="0" cy="0"/>
          <a:chOff x="0" y="0"/>
          <a:chExt cx="0" cy="0"/>
        </a:xfrm>
      </p:grpSpPr>
      <p:pic>
        <p:nvPicPr>
          <p:cNvPr id="55" name="Google Shape;55;p13"/>
          <p:cNvPicPr preferRelativeResize="0"/>
          <p:nvPr/>
        </p:nvPicPr>
        <p:blipFill>
          <a:blip r:embed="rId4">
            <a:alphaModFix/>
          </a:blip>
          <a:stretch>
            <a:fillRect/>
          </a:stretch>
        </p:blipFill>
        <p:spPr>
          <a:xfrm>
            <a:off x="1521000" y="1559713"/>
            <a:ext cx="5941574" cy="187682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639650" y="1809175"/>
            <a:ext cx="8035500" cy="939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endParaRPr sz="5000">
              <a:solidFill>
                <a:schemeClr val="lt1"/>
              </a:solidFill>
              <a:latin typeface="Archivo Black"/>
              <a:ea typeface="Archivo Black"/>
              <a:cs typeface="Archivo Black"/>
              <a:sym typeface="Archivo Black"/>
            </a:endParaRPr>
          </a:p>
          <a:p>
            <a:pPr marL="0" lvl="0" indent="0" algn="ctr" rtl="0">
              <a:spcBef>
                <a:spcPts val="0"/>
              </a:spcBef>
              <a:spcAft>
                <a:spcPts val="0"/>
              </a:spcAft>
              <a:buClr>
                <a:schemeClr val="dk1"/>
              </a:buClr>
              <a:buSzPts val="1100"/>
              <a:buFont typeface="Arial"/>
              <a:buNone/>
            </a:pPr>
            <a:r>
              <a:rPr lang="en-GB">
                <a:solidFill>
                  <a:schemeClr val="lt1"/>
                </a:solidFill>
                <a:latin typeface="Archivo Black"/>
                <a:ea typeface="Archivo Black"/>
                <a:cs typeface="Archivo Black"/>
                <a:sym typeface="Archivo Black"/>
              </a:rPr>
              <a:t>Are you interested in a career in the arts and creative industries?</a:t>
            </a:r>
            <a:endParaRPr>
              <a:solidFill>
                <a:srgbClr val="FFFFFF"/>
              </a:solidFill>
              <a:latin typeface="Archivo Black"/>
              <a:ea typeface="Archivo Black"/>
              <a:cs typeface="Archivo Black"/>
              <a:sym typeface="Archivo Black"/>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4"/>
        <p:cNvGrpSpPr/>
        <p:nvPr/>
      </p:nvGrpSpPr>
      <p:grpSpPr>
        <a:xfrm>
          <a:off x="0" y="0"/>
          <a:ext cx="0" cy="0"/>
          <a:chOff x="0" y="0"/>
          <a:chExt cx="0" cy="0"/>
        </a:xfrm>
      </p:grpSpPr>
      <p:sp>
        <p:nvSpPr>
          <p:cNvPr id="65" name="Google Shape;65;p15"/>
          <p:cNvSpPr txBox="1">
            <a:spLocks noGrp="1"/>
          </p:cNvSpPr>
          <p:nvPr>
            <p:ph type="title"/>
          </p:nvPr>
        </p:nvSpPr>
        <p:spPr>
          <a:xfrm>
            <a:off x="554250" y="261850"/>
            <a:ext cx="803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rgbClr val="FFFFFF"/>
                </a:solidFill>
                <a:latin typeface="Archivo Black"/>
                <a:ea typeface="Archivo Black"/>
                <a:cs typeface="Archivo Black"/>
                <a:sym typeface="Archivo Black"/>
              </a:rPr>
              <a:t>Who are we and what do we do?</a:t>
            </a:r>
            <a:endParaRPr sz="2400">
              <a:solidFill>
                <a:srgbClr val="FFFFFF"/>
              </a:solidFill>
              <a:latin typeface="Archivo Black"/>
              <a:ea typeface="Archivo Black"/>
              <a:cs typeface="Archivo Black"/>
              <a:sym typeface="Archivo Black"/>
            </a:endParaRPr>
          </a:p>
        </p:txBody>
      </p:sp>
      <p:sp>
        <p:nvSpPr>
          <p:cNvPr id="66" name="Google Shape;66;p15"/>
          <p:cNvSpPr txBox="1">
            <a:spLocks noGrp="1"/>
          </p:cNvSpPr>
          <p:nvPr>
            <p:ph type="body" idx="1"/>
          </p:nvPr>
        </p:nvSpPr>
        <p:spPr>
          <a:xfrm>
            <a:off x="168000" y="1552050"/>
            <a:ext cx="4556400" cy="3014700"/>
          </a:xfrm>
          <a:prstGeom prst="rect">
            <a:avLst/>
          </a:prstGeom>
        </p:spPr>
        <p:txBody>
          <a:bodyPr spcFirstLastPara="1" wrap="square" lIns="91425" tIns="91425" rIns="91425" bIns="91425" anchor="t" anchorCtr="0">
            <a:noAutofit/>
          </a:bodyPr>
          <a:lstStyle/>
          <a:p>
            <a:pPr marL="457200" lvl="0" indent="-323850" algn="l" rtl="0">
              <a:spcBef>
                <a:spcPts val="90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We connect young people to mentors in the arts and creative industries.</a:t>
            </a:r>
            <a:br>
              <a:rPr lang="en-GB" sz="1500">
                <a:solidFill>
                  <a:schemeClr val="dk1"/>
                </a:solidFill>
                <a:highlight>
                  <a:srgbClr val="FFFFFF"/>
                </a:highlight>
                <a:latin typeface="Archivo"/>
                <a:ea typeface="Archivo"/>
                <a:cs typeface="Archivo"/>
                <a:sym typeface="Archivo"/>
              </a:rPr>
            </a:b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We offer our </a:t>
            </a:r>
            <a:r>
              <a:rPr lang="en-GB" sz="1500" b="1">
                <a:solidFill>
                  <a:schemeClr val="dk1"/>
                </a:solidFill>
                <a:highlight>
                  <a:srgbClr val="FFFFFF"/>
                </a:highlight>
                <a:latin typeface="Archivo"/>
                <a:ea typeface="Archivo"/>
                <a:cs typeface="Archivo"/>
                <a:sym typeface="Archivo"/>
              </a:rPr>
              <a:t>Young Talent</a:t>
            </a:r>
            <a:r>
              <a:rPr lang="en-GB" sz="1500">
                <a:solidFill>
                  <a:schemeClr val="dk1"/>
                </a:solidFill>
                <a:highlight>
                  <a:srgbClr val="FFFFFF"/>
                </a:highlight>
                <a:latin typeface="Archivo"/>
                <a:ea typeface="Archivo"/>
                <a:cs typeface="Archivo"/>
                <a:sym typeface="Archivo"/>
              </a:rPr>
              <a:t> with information, opportunities and work experience in their areas of interest.</a:t>
            </a:r>
            <a:br>
              <a:rPr lang="en-GB" sz="1500">
                <a:solidFill>
                  <a:schemeClr val="dk1"/>
                </a:solidFill>
                <a:highlight>
                  <a:srgbClr val="FFFFFF"/>
                </a:highlight>
                <a:latin typeface="Archivo"/>
                <a:ea typeface="Archivo"/>
                <a:cs typeface="Archivo"/>
                <a:sym typeface="Archivo"/>
              </a:rPr>
            </a:b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We run the </a:t>
            </a:r>
            <a:r>
              <a:rPr lang="en-GB" sz="1500" b="1">
                <a:solidFill>
                  <a:schemeClr val="dk1"/>
                </a:solidFill>
                <a:highlight>
                  <a:srgbClr val="FFFFFF"/>
                </a:highlight>
                <a:latin typeface="Archivo"/>
                <a:ea typeface="Archivo"/>
                <a:cs typeface="Archivo"/>
                <a:sym typeface="Archivo"/>
              </a:rPr>
              <a:t>Young Community</a:t>
            </a:r>
            <a:r>
              <a:rPr lang="en-GB" sz="1500">
                <a:solidFill>
                  <a:schemeClr val="dk1"/>
                </a:solidFill>
                <a:highlight>
                  <a:srgbClr val="FFFFFF"/>
                </a:highlight>
                <a:latin typeface="Archivo"/>
                <a:ea typeface="Archivo"/>
                <a:cs typeface="Archivo"/>
                <a:sym typeface="Archivo"/>
              </a:rPr>
              <a:t> which you will be part of until your 26th birthday!</a:t>
            </a:r>
            <a:endParaRPr sz="1500">
              <a:solidFill>
                <a:schemeClr val="dk1"/>
              </a:solidFill>
              <a:highlight>
                <a:srgbClr val="FFFFFF"/>
              </a:highlight>
              <a:latin typeface="Archivo"/>
              <a:ea typeface="Archivo"/>
              <a:cs typeface="Archivo"/>
              <a:sym typeface="Archivo"/>
            </a:endParaRPr>
          </a:p>
          <a:p>
            <a:pPr marL="0" lvl="0" indent="0" algn="l" rtl="0">
              <a:spcBef>
                <a:spcPts val="900"/>
              </a:spcBef>
              <a:spcAft>
                <a:spcPts val="1600"/>
              </a:spcAft>
              <a:buNone/>
            </a:pPr>
            <a:endParaRPr>
              <a:latin typeface="Archivo"/>
              <a:ea typeface="Archivo"/>
              <a:cs typeface="Archivo"/>
              <a:sym typeface="Archivo"/>
            </a:endParaRPr>
          </a:p>
        </p:txBody>
      </p:sp>
      <p:pic>
        <p:nvPicPr>
          <p:cNvPr id="67" name="Google Shape;67;p15"/>
          <p:cNvPicPr preferRelativeResize="0"/>
          <p:nvPr/>
        </p:nvPicPr>
        <p:blipFill>
          <a:blip r:embed="rId4">
            <a:alphaModFix/>
          </a:blip>
          <a:stretch>
            <a:fillRect/>
          </a:stretch>
        </p:blipFill>
        <p:spPr>
          <a:xfrm>
            <a:off x="4943275" y="1773525"/>
            <a:ext cx="3857625" cy="25717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a:off x="511550" y="251325"/>
            <a:ext cx="803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rgbClr val="FFFFFF"/>
                </a:solidFill>
                <a:latin typeface="Archivo Black"/>
                <a:ea typeface="Archivo Black"/>
                <a:cs typeface="Archivo Black"/>
                <a:sym typeface="Archivo Black"/>
              </a:rPr>
              <a:t>How does it work? </a:t>
            </a:r>
            <a:endParaRPr sz="2400">
              <a:solidFill>
                <a:srgbClr val="FFFFFF"/>
              </a:solidFill>
              <a:latin typeface="Archivo Black"/>
              <a:ea typeface="Archivo Black"/>
              <a:cs typeface="Archivo Black"/>
              <a:sym typeface="Archivo Black"/>
            </a:endParaRPr>
          </a:p>
        </p:txBody>
      </p:sp>
      <p:sp>
        <p:nvSpPr>
          <p:cNvPr id="73" name="Google Shape;73;p16"/>
          <p:cNvSpPr txBox="1">
            <a:spLocks noGrp="1"/>
          </p:cNvSpPr>
          <p:nvPr>
            <p:ph type="body" idx="1"/>
          </p:nvPr>
        </p:nvSpPr>
        <p:spPr>
          <a:xfrm>
            <a:off x="4261800" y="1664125"/>
            <a:ext cx="4556400" cy="3014700"/>
          </a:xfrm>
          <a:prstGeom prst="rect">
            <a:avLst/>
          </a:prstGeom>
        </p:spPr>
        <p:txBody>
          <a:bodyPr spcFirstLastPara="1" wrap="square" lIns="91425" tIns="91425" rIns="91425" bIns="91425" anchor="t" anchorCtr="0">
            <a:noAutofit/>
          </a:bodyPr>
          <a:lstStyle/>
          <a:p>
            <a:pPr marL="457200" lvl="0" indent="-323850" algn="l" rtl="0">
              <a:spcBef>
                <a:spcPts val="90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We pair you up with a mentor who shares your interests.</a:t>
            </a:r>
            <a:br>
              <a:rPr lang="en-GB" sz="1500">
                <a:solidFill>
                  <a:schemeClr val="dk1"/>
                </a:solidFill>
                <a:highlight>
                  <a:srgbClr val="FFFFFF"/>
                </a:highlight>
                <a:latin typeface="Archivo"/>
                <a:ea typeface="Archivo"/>
                <a:cs typeface="Archivo"/>
                <a:sym typeface="Archivo"/>
              </a:rPr>
            </a:b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You meet with them </a:t>
            </a:r>
            <a:r>
              <a:rPr lang="en-GB" sz="1500" b="1">
                <a:solidFill>
                  <a:schemeClr val="dk1"/>
                </a:solidFill>
                <a:highlight>
                  <a:srgbClr val="FFFFFF"/>
                </a:highlight>
                <a:latin typeface="Archivo"/>
                <a:ea typeface="Archivo"/>
                <a:cs typeface="Archivo"/>
                <a:sym typeface="Archivo"/>
              </a:rPr>
              <a:t>once </a:t>
            </a:r>
            <a:r>
              <a:rPr lang="en-GB" sz="1500">
                <a:solidFill>
                  <a:schemeClr val="dk1"/>
                </a:solidFill>
                <a:highlight>
                  <a:srgbClr val="FFFFFF"/>
                </a:highlight>
                <a:latin typeface="Archivo"/>
                <a:ea typeface="Archivo"/>
                <a:cs typeface="Archivo"/>
                <a:sym typeface="Archivo"/>
              </a:rPr>
              <a:t>a month for </a:t>
            </a:r>
            <a:r>
              <a:rPr lang="en-GB" sz="1500" b="1">
                <a:solidFill>
                  <a:schemeClr val="dk1"/>
                </a:solidFill>
                <a:highlight>
                  <a:srgbClr val="FFFFFF"/>
                </a:highlight>
                <a:latin typeface="Archivo"/>
                <a:ea typeface="Archivo"/>
                <a:cs typeface="Archivo"/>
                <a:sym typeface="Archivo"/>
              </a:rPr>
              <a:t>12 </a:t>
            </a:r>
            <a:r>
              <a:rPr lang="en-GB" sz="1500">
                <a:solidFill>
                  <a:schemeClr val="dk1"/>
                </a:solidFill>
                <a:highlight>
                  <a:srgbClr val="FFFFFF"/>
                </a:highlight>
                <a:latin typeface="Archivo"/>
                <a:ea typeface="Archivo"/>
                <a:cs typeface="Archivo"/>
                <a:sym typeface="Archivo"/>
              </a:rPr>
              <a:t>months. Mentoring will begin in </a:t>
            </a:r>
            <a:r>
              <a:rPr lang="en-GB" sz="1500" b="1">
                <a:solidFill>
                  <a:schemeClr val="dk1"/>
                </a:solidFill>
                <a:highlight>
                  <a:srgbClr val="FFFFFF"/>
                </a:highlight>
                <a:latin typeface="Archivo"/>
                <a:ea typeface="Archivo"/>
                <a:cs typeface="Archivo"/>
                <a:sym typeface="Archivo"/>
              </a:rPr>
              <a:t>January</a:t>
            </a:r>
            <a:br>
              <a:rPr lang="en-GB" sz="1500">
                <a:solidFill>
                  <a:schemeClr val="dk1"/>
                </a:solidFill>
                <a:highlight>
                  <a:srgbClr val="FFFFFF"/>
                </a:highlight>
                <a:latin typeface="Archivo"/>
                <a:ea typeface="Archivo"/>
                <a:cs typeface="Archivo"/>
                <a:sym typeface="Archivo"/>
              </a:rPr>
            </a:b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You set goals based on what you want to achieve during your mentoring year and beyond!</a:t>
            </a:r>
            <a:endParaRPr sz="1500">
              <a:solidFill>
                <a:schemeClr val="dk1"/>
              </a:solidFill>
              <a:highlight>
                <a:srgbClr val="FFFFFF"/>
              </a:highlight>
              <a:latin typeface="Archivo"/>
              <a:ea typeface="Archivo"/>
              <a:cs typeface="Archivo"/>
              <a:sym typeface="Archivo"/>
            </a:endParaRPr>
          </a:p>
          <a:p>
            <a:pPr marL="0" lvl="0" indent="0" algn="l" rtl="0">
              <a:spcBef>
                <a:spcPts val="900"/>
              </a:spcBef>
              <a:spcAft>
                <a:spcPts val="1600"/>
              </a:spcAft>
              <a:buNone/>
            </a:pPr>
            <a:endParaRPr>
              <a:latin typeface="Archivo"/>
              <a:ea typeface="Archivo"/>
              <a:cs typeface="Archivo"/>
              <a:sym typeface="Archivo"/>
            </a:endParaRPr>
          </a:p>
        </p:txBody>
      </p:sp>
      <p:pic>
        <p:nvPicPr>
          <p:cNvPr id="74" name="Google Shape;74;p16"/>
          <p:cNvPicPr preferRelativeResize="0"/>
          <p:nvPr/>
        </p:nvPicPr>
        <p:blipFill>
          <a:blip r:embed="rId4">
            <a:alphaModFix/>
          </a:blip>
          <a:stretch>
            <a:fillRect/>
          </a:stretch>
        </p:blipFill>
        <p:spPr>
          <a:xfrm>
            <a:off x="212733" y="1843525"/>
            <a:ext cx="3858570" cy="257175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8"/>
        <p:cNvGrpSpPr/>
        <p:nvPr/>
      </p:nvGrpSpPr>
      <p:grpSpPr>
        <a:xfrm>
          <a:off x="0" y="0"/>
          <a:ext cx="0" cy="0"/>
          <a:chOff x="0" y="0"/>
          <a:chExt cx="0" cy="0"/>
        </a:xfrm>
      </p:grpSpPr>
      <p:sp>
        <p:nvSpPr>
          <p:cNvPr id="79" name="Google Shape;79;p17"/>
          <p:cNvSpPr txBox="1">
            <a:spLocks noGrp="1"/>
          </p:cNvSpPr>
          <p:nvPr>
            <p:ph type="title"/>
          </p:nvPr>
        </p:nvSpPr>
        <p:spPr>
          <a:xfrm>
            <a:off x="554250" y="240800"/>
            <a:ext cx="803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rgbClr val="FFFFFF"/>
                </a:solidFill>
                <a:latin typeface="Archivo Black"/>
                <a:ea typeface="Archivo Black"/>
                <a:cs typeface="Archivo Black"/>
                <a:sym typeface="Archivo Black"/>
              </a:rPr>
              <a:t>How can we help you? </a:t>
            </a:r>
            <a:endParaRPr sz="2400">
              <a:solidFill>
                <a:srgbClr val="FFFFFF"/>
              </a:solidFill>
              <a:latin typeface="Archivo Black"/>
              <a:ea typeface="Archivo Black"/>
              <a:cs typeface="Archivo Black"/>
              <a:sym typeface="Archivo Black"/>
            </a:endParaRPr>
          </a:p>
        </p:txBody>
      </p:sp>
      <p:sp>
        <p:nvSpPr>
          <p:cNvPr id="80" name="Google Shape;80;p17"/>
          <p:cNvSpPr txBox="1">
            <a:spLocks noGrp="1"/>
          </p:cNvSpPr>
          <p:nvPr>
            <p:ph type="body" idx="1"/>
          </p:nvPr>
        </p:nvSpPr>
        <p:spPr>
          <a:xfrm>
            <a:off x="220600" y="1931351"/>
            <a:ext cx="4556400" cy="2396100"/>
          </a:xfrm>
          <a:prstGeom prst="rect">
            <a:avLst/>
          </a:prstGeom>
        </p:spPr>
        <p:txBody>
          <a:bodyPr spcFirstLastPara="1" wrap="square" lIns="91425" tIns="91425" rIns="91425" bIns="91425" anchor="t" anchorCtr="0">
            <a:noAutofit/>
          </a:bodyPr>
          <a:lstStyle/>
          <a:p>
            <a:pPr marL="457200" lvl="0" indent="-330200" algn="l" rtl="0">
              <a:lnSpc>
                <a:spcPct val="200000"/>
              </a:lnSpc>
              <a:spcBef>
                <a:spcPts val="900"/>
              </a:spcBef>
              <a:spcAft>
                <a:spcPts val="0"/>
              </a:spcAft>
              <a:buClr>
                <a:schemeClr val="dk1"/>
              </a:buClr>
              <a:buSzPts val="1600"/>
              <a:buFont typeface="Archivo"/>
              <a:buChar char="●"/>
            </a:pPr>
            <a:r>
              <a:rPr lang="en-GB" sz="1600">
                <a:solidFill>
                  <a:schemeClr val="dk1"/>
                </a:solidFill>
                <a:highlight>
                  <a:srgbClr val="FFFFFF"/>
                </a:highlight>
                <a:latin typeface="Archivo"/>
                <a:ea typeface="Archivo"/>
                <a:cs typeface="Archivo"/>
                <a:sym typeface="Archivo"/>
              </a:rPr>
              <a:t>Information, Advice and Guidance </a:t>
            </a:r>
            <a:endParaRPr sz="1600">
              <a:solidFill>
                <a:schemeClr val="dk1"/>
              </a:solidFill>
              <a:highlight>
                <a:srgbClr val="FFFFFF"/>
              </a:highlight>
              <a:latin typeface="Archivo"/>
              <a:ea typeface="Archivo"/>
              <a:cs typeface="Archivo"/>
              <a:sym typeface="Archivo"/>
            </a:endParaRPr>
          </a:p>
          <a:p>
            <a:pPr marL="457200" lvl="0" indent="-330200" algn="l" rtl="0">
              <a:lnSpc>
                <a:spcPct val="200000"/>
              </a:lnSpc>
              <a:spcBef>
                <a:spcPts val="0"/>
              </a:spcBef>
              <a:spcAft>
                <a:spcPts val="0"/>
              </a:spcAft>
              <a:buClr>
                <a:schemeClr val="dk1"/>
              </a:buClr>
              <a:buSzPts val="1600"/>
              <a:buFont typeface="Archivo"/>
              <a:buChar char="●"/>
            </a:pPr>
            <a:r>
              <a:rPr lang="en-GB" sz="1600">
                <a:solidFill>
                  <a:schemeClr val="dk1"/>
                </a:solidFill>
                <a:highlight>
                  <a:srgbClr val="FFFFFF"/>
                </a:highlight>
                <a:latin typeface="Archivo"/>
                <a:ea typeface="Archivo"/>
                <a:cs typeface="Archivo"/>
                <a:sym typeface="Archivo"/>
              </a:rPr>
              <a:t>Opportunities and Work Experience</a:t>
            </a:r>
            <a:endParaRPr sz="1600">
              <a:solidFill>
                <a:schemeClr val="dk1"/>
              </a:solidFill>
              <a:highlight>
                <a:srgbClr val="FFFFFF"/>
              </a:highlight>
              <a:latin typeface="Archivo"/>
              <a:ea typeface="Archivo"/>
              <a:cs typeface="Archivo"/>
              <a:sym typeface="Archivo"/>
            </a:endParaRPr>
          </a:p>
          <a:p>
            <a:pPr marL="457200" lvl="0" indent="-330200" algn="l" rtl="0">
              <a:lnSpc>
                <a:spcPct val="200000"/>
              </a:lnSpc>
              <a:spcBef>
                <a:spcPts val="0"/>
              </a:spcBef>
              <a:spcAft>
                <a:spcPts val="0"/>
              </a:spcAft>
              <a:buClr>
                <a:schemeClr val="dk1"/>
              </a:buClr>
              <a:buSzPts val="1600"/>
              <a:buFont typeface="Archivo"/>
              <a:buChar char="●"/>
            </a:pPr>
            <a:r>
              <a:rPr lang="en-GB" sz="1600">
                <a:solidFill>
                  <a:schemeClr val="dk1"/>
                </a:solidFill>
                <a:highlight>
                  <a:srgbClr val="FFFFFF"/>
                </a:highlight>
                <a:latin typeface="Archivo"/>
                <a:ea typeface="Archivo"/>
                <a:cs typeface="Archivo"/>
                <a:sym typeface="Archivo"/>
              </a:rPr>
              <a:t>Professional Connections and Networks </a:t>
            </a:r>
            <a:endParaRPr sz="1600">
              <a:solidFill>
                <a:schemeClr val="dk1"/>
              </a:solidFill>
              <a:highlight>
                <a:srgbClr val="FFFFFF"/>
              </a:highlight>
              <a:latin typeface="Archivo"/>
              <a:ea typeface="Archivo"/>
              <a:cs typeface="Archivo"/>
              <a:sym typeface="Archivo"/>
            </a:endParaRPr>
          </a:p>
          <a:p>
            <a:pPr marL="457200" lvl="0" indent="-330200" algn="l" rtl="0">
              <a:lnSpc>
                <a:spcPct val="200000"/>
              </a:lnSpc>
              <a:spcBef>
                <a:spcPts val="0"/>
              </a:spcBef>
              <a:spcAft>
                <a:spcPts val="0"/>
              </a:spcAft>
              <a:buClr>
                <a:schemeClr val="dk1"/>
              </a:buClr>
              <a:buSzPts val="1600"/>
              <a:buFont typeface="Archivo"/>
              <a:buChar char="●"/>
            </a:pPr>
            <a:r>
              <a:rPr lang="en-GB" sz="1600">
                <a:solidFill>
                  <a:schemeClr val="dk1"/>
                </a:solidFill>
                <a:highlight>
                  <a:srgbClr val="FFFFFF"/>
                </a:highlight>
                <a:latin typeface="Archivo"/>
                <a:ea typeface="Archivo"/>
                <a:cs typeface="Archivo"/>
                <a:sym typeface="Archivo"/>
              </a:rPr>
              <a:t>Helping you feel more confident!</a:t>
            </a:r>
            <a:endParaRPr>
              <a:latin typeface="Archivo"/>
              <a:ea typeface="Archivo"/>
              <a:cs typeface="Archivo"/>
              <a:sym typeface="Archivo"/>
            </a:endParaRPr>
          </a:p>
        </p:txBody>
      </p:sp>
      <p:pic>
        <p:nvPicPr>
          <p:cNvPr id="81" name="Google Shape;81;p17"/>
          <p:cNvPicPr preferRelativeResize="0"/>
          <p:nvPr/>
        </p:nvPicPr>
        <p:blipFill>
          <a:blip r:embed="rId4">
            <a:alphaModFix/>
          </a:blip>
          <a:stretch>
            <a:fillRect/>
          </a:stretch>
        </p:blipFill>
        <p:spPr>
          <a:xfrm>
            <a:off x="5001500" y="1708613"/>
            <a:ext cx="3788800" cy="284157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5"/>
        <p:cNvGrpSpPr/>
        <p:nvPr/>
      </p:nvGrpSpPr>
      <p:grpSpPr>
        <a:xfrm>
          <a:off x="0" y="0"/>
          <a:ext cx="0" cy="0"/>
          <a:chOff x="0" y="0"/>
          <a:chExt cx="0" cy="0"/>
        </a:xfrm>
      </p:grpSpPr>
      <p:sp>
        <p:nvSpPr>
          <p:cNvPr id="86" name="Google Shape;86;p18"/>
          <p:cNvSpPr txBox="1">
            <a:spLocks noGrp="1"/>
          </p:cNvSpPr>
          <p:nvPr>
            <p:ph type="title"/>
          </p:nvPr>
        </p:nvSpPr>
        <p:spPr>
          <a:xfrm>
            <a:off x="554250" y="251325"/>
            <a:ext cx="803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rgbClr val="FFFFFF"/>
                </a:solidFill>
                <a:latin typeface="Archivo Black"/>
                <a:ea typeface="Archivo Black"/>
                <a:cs typeface="Archivo Black"/>
                <a:sym typeface="Archivo Black"/>
              </a:rPr>
              <a:t>What areas do our mentors specialise in?</a:t>
            </a:r>
            <a:endParaRPr sz="2400">
              <a:solidFill>
                <a:srgbClr val="FFFFFF"/>
              </a:solidFill>
              <a:latin typeface="Archivo Black"/>
              <a:ea typeface="Archivo Black"/>
              <a:cs typeface="Archivo Black"/>
              <a:sym typeface="Archivo Black"/>
            </a:endParaRPr>
          </a:p>
        </p:txBody>
      </p:sp>
      <p:graphicFrame>
        <p:nvGraphicFramePr>
          <p:cNvPr id="87" name="Google Shape;87;p18"/>
          <p:cNvGraphicFramePr/>
          <p:nvPr/>
        </p:nvGraphicFramePr>
        <p:xfrm>
          <a:off x="1528216" y="1632579"/>
          <a:ext cx="3000000" cy="3000000"/>
        </p:xfrm>
        <a:graphic>
          <a:graphicData uri="http://schemas.openxmlformats.org/drawingml/2006/table">
            <a:tbl>
              <a:tblPr firstRow="1" bandRow="1">
                <a:noFill/>
                <a:tableStyleId>{E258127F-9040-4D74-B3F9-8E0A6ED5E1E2}</a:tableStyleId>
              </a:tblPr>
              <a:tblGrid>
                <a:gridCol w="1239675">
                  <a:extLst>
                    <a:ext uri="{9D8B030D-6E8A-4147-A177-3AD203B41FA5}">
                      <a16:colId xmlns:a16="http://schemas.microsoft.com/office/drawing/2014/main" val="20000"/>
                    </a:ext>
                  </a:extLst>
                </a:gridCol>
                <a:gridCol w="1244200">
                  <a:extLst>
                    <a:ext uri="{9D8B030D-6E8A-4147-A177-3AD203B41FA5}">
                      <a16:colId xmlns:a16="http://schemas.microsoft.com/office/drawing/2014/main" val="20001"/>
                    </a:ext>
                  </a:extLst>
                </a:gridCol>
                <a:gridCol w="1412425">
                  <a:extLst>
                    <a:ext uri="{9D8B030D-6E8A-4147-A177-3AD203B41FA5}">
                      <a16:colId xmlns:a16="http://schemas.microsoft.com/office/drawing/2014/main" val="20002"/>
                    </a:ext>
                  </a:extLst>
                </a:gridCol>
                <a:gridCol w="1176400">
                  <a:extLst>
                    <a:ext uri="{9D8B030D-6E8A-4147-A177-3AD203B41FA5}">
                      <a16:colId xmlns:a16="http://schemas.microsoft.com/office/drawing/2014/main" val="20003"/>
                    </a:ext>
                  </a:extLst>
                </a:gridCol>
                <a:gridCol w="1319675">
                  <a:extLst>
                    <a:ext uri="{9D8B030D-6E8A-4147-A177-3AD203B41FA5}">
                      <a16:colId xmlns:a16="http://schemas.microsoft.com/office/drawing/2014/main" val="20004"/>
                    </a:ext>
                  </a:extLst>
                </a:gridCol>
              </a:tblGrid>
              <a:tr h="663400">
                <a:tc>
                  <a:txBody>
                    <a:bodyPr/>
                    <a:lstStyle/>
                    <a:p>
                      <a:pPr marL="0" marR="0" lvl="0" indent="0" algn="ctr" rtl="0">
                        <a:lnSpc>
                          <a:spcPct val="100000"/>
                        </a:lnSpc>
                        <a:spcBef>
                          <a:spcPts val="0"/>
                        </a:spcBef>
                        <a:spcAft>
                          <a:spcPts val="0"/>
                        </a:spcAft>
                        <a:buClr>
                          <a:srgbClr val="000000"/>
                        </a:buClr>
                        <a:buSzPts val="2200"/>
                        <a:buFont typeface="Arial"/>
                        <a:buNone/>
                      </a:pPr>
                      <a:endParaRPr sz="1200">
                        <a:solidFill>
                          <a:srgbClr val="000000"/>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u="none" strike="noStrike" cap="none">
                          <a:solidFill>
                            <a:srgbClr val="DA0D96"/>
                          </a:solidFill>
                          <a:latin typeface="Archivo"/>
                          <a:ea typeface="Archivo"/>
                          <a:cs typeface="Archivo"/>
                          <a:sym typeface="Archivo"/>
                        </a:rPr>
                        <a:t>Architecture</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a:solidFill>
                          <a:srgbClr val="000000"/>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u="none" strike="noStrike" cap="none">
                          <a:solidFill>
                            <a:srgbClr val="DA0D96"/>
                          </a:solidFill>
                          <a:latin typeface="Archivo"/>
                          <a:ea typeface="Archivo"/>
                          <a:cs typeface="Archivo"/>
                          <a:sym typeface="Archivo"/>
                        </a:rPr>
                        <a:t>Curating</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u="none" strike="noStrike" cap="none">
                          <a:solidFill>
                            <a:srgbClr val="DA0D96"/>
                          </a:solidFill>
                          <a:latin typeface="Archivo"/>
                          <a:ea typeface="Archivo"/>
                          <a:cs typeface="Archivo"/>
                          <a:sym typeface="Archivo"/>
                        </a:rPr>
                        <a:t>Film &amp; TV</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FFFFFF"/>
                        </a:buClr>
                        <a:buSzPts val="2200"/>
                        <a:buFont typeface="Courier"/>
                        <a:buNone/>
                      </a:pPr>
                      <a:endParaRPr sz="1200">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FFFFFF"/>
                        </a:buClr>
                        <a:buSzPts val="2200"/>
                        <a:buFont typeface="Courier"/>
                        <a:buNone/>
                      </a:pPr>
                      <a:r>
                        <a:rPr lang="en-GB" sz="1200" u="none" strike="noStrike" cap="none">
                          <a:solidFill>
                            <a:srgbClr val="DA0D96"/>
                          </a:solidFill>
                          <a:latin typeface="Archivo"/>
                          <a:ea typeface="Archivo"/>
                          <a:cs typeface="Archivo"/>
                          <a:sym typeface="Archivo"/>
                        </a:rPr>
                        <a:t>Illustration</a:t>
                      </a:r>
                      <a:endParaRPr sz="400" u="none" strike="noStrike" cap="none">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endParaRPr sz="12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u="none" strike="noStrike" cap="none">
                          <a:solidFill>
                            <a:srgbClr val="DA0D96"/>
                          </a:solidFill>
                          <a:latin typeface="Archivo"/>
                          <a:ea typeface="Archivo"/>
                          <a:cs typeface="Archivo"/>
                          <a:sym typeface="Archivo"/>
                        </a:rPr>
                        <a:t>Politics</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extLst>
                  <a:ext uri="{0D108BD9-81ED-4DB2-BD59-A6C34878D82A}">
                    <a16:rowId xmlns:a16="http://schemas.microsoft.com/office/drawing/2014/main" val="10000"/>
                  </a:ext>
                </a:extLst>
              </a:tr>
              <a:tr h="663400">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Art</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Costume Design</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Graphic Design</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 </a:t>
                      </a:r>
                      <a:endParaRPr sz="1200" b="1" u="none" strike="noStrike" cap="none">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Journalism</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FFFFFF"/>
                        </a:buClr>
                        <a:buSzPts val="2200"/>
                        <a:buFont typeface="Courier"/>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FFFFFF"/>
                        </a:buClr>
                        <a:buSzPts val="2200"/>
                        <a:buFont typeface="Courier"/>
                        <a:buNone/>
                      </a:pPr>
                      <a:r>
                        <a:rPr lang="en-GB" sz="1200" b="1" u="none" strike="noStrike" cap="none">
                          <a:solidFill>
                            <a:srgbClr val="DA0D96"/>
                          </a:solidFill>
                          <a:latin typeface="Archivo"/>
                          <a:ea typeface="Archivo"/>
                          <a:cs typeface="Archivo"/>
                          <a:sym typeface="Archivo"/>
                        </a:rPr>
                        <a:t>Publishing</a:t>
                      </a:r>
                      <a:endParaRPr sz="400" u="none" strike="noStrike" cap="none">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endParaRPr sz="1200" b="1"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640575">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Acting</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Dance</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Games Design</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Marketing &amp; Advertising</a:t>
                      </a:r>
                      <a:endParaRPr sz="1200" b="1"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FFFFFF"/>
                        </a:buClr>
                        <a:buSzPts val="2200"/>
                        <a:buFont typeface="Courier"/>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FFFFFF"/>
                        </a:buClr>
                        <a:buSzPts val="2200"/>
                        <a:buFont typeface="Courier"/>
                        <a:buNone/>
                      </a:pPr>
                      <a:r>
                        <a:rPr lang="en-GB" sz="1200" b="1" u="none" strike="noStrike" cap="none">
                          <a:solidFill>
                            <a:srgbClr val="DA0D96"/>
                          </a:solidFill>
                          <a:latin typeface="Archivo"/>
                          <a:ea typeface="Archivo"/>
                          <a:cs typeface="Archivo"/>
                          <a:sym typeface="Archivo"/>
                        </a:rPr>
                        <a:t>Writing</a:t>
                      </a:r>
                      <a:endParaRPr sz="400" u="none" strike="noStrike" cap="none">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endParaRPr sz="1200" b="1"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588125">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Classics</a:t>
                      </a:r>
                      <a:endParaRPr sz="1200" b="1" u="none" strike="noStrike" cap="none">
                        <a:solidFill>
                          <a:srgbClr val="DA0D96"/>
                        </a:solidFill>
                        <a:latin typeface="Archivo"/>
                        <a:ea typeface="Archivo"/>
                        <a:cs typeface="Archivo"/>
                        <a:sym typeface="Archivo"/>
                      </a:endParaRPr>
                    </a:p>
                    <a:p>
                      <a:pPr marL="0" marR="0" lvl="0" indent="0" algn="l"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English</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History</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Music</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Directing</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588125">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Comedy</a:t>
                      </a:r>
                      <a:endParaRPr sz="1200" b="1" u="none" strike="noStrike" cap="none">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FFFFFF"/>
                        </a:buClr>
                        <a:buSzPts val="2200"/>
                        <a:buFont typeface="Courier"/>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FFFFFF"/>
                        </a:buClr>
                        <a:buSzPts val="2200"/>
                        <a:buFont typeface="Courier"/>
                        <a:buNone/>
                      </a:pPr>
                      <a:r>
                        <a:rPr lang="en-GB" sz="1200" b="1" u="none" strike="noStrike" cap="none">
                          <a:solidFill>
                            <a:srgbClr val="DA0D96"/>
                          </a:solidFill>
                          <a:latin typeface="Archivo"/>
                          <a:ea typeface="Archivo"/>
                          <a:cs typeface="Archivo"/>
                          <a:sym typeface="Archivo"/>
                        </a:rPr>
                        <a:t>Fashion</a:t>
                      </a:r>
                      <a:endParaRPr sz="400" u="none" strike="noStrike" cap="none">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endParaRPr sz="1200" b="1"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Interior Design</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 </a:t>
                      </a:r>
                      <a:endParaRPr sz="1200" b="1" u="none" strike="noStrike" cap="none">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 Museums</a:t>
                      </a:r>
                      <a:endParaRPr sz="400"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2200"/>
                        <a:buFont typeface="Arial"/>
                        <a:buNone/>
                      </a:pPr>
                      <a:endParaRPr sz="1200" b="1">
                        <a:solidFill>
                          <a:srgbClr val="DA0D96"/>
                        </a:solidFill>
                        <a:latin typeface="Archivo"/>
                        <a:ea typeface="Archivo"/>
                        <a:cs typeface="Archivo"/>
                        <a:sym typeface="Archivo"/>
                      </a:endParaRPr>
                    </a:p>
                    <a:p>
                      <a:pPr marL="0" marR="0" lvl="0" indent="0" algn="ctr" rtl="0">
                        <a:lnSpc>
                          <a:spcPct val="100000"/>
                        </a:lnSpc>
                        <a:spcBef>
                          <a:spcPts val="0"/>
                        </a:spcBef>
                        <a:spcAft>
                          <a:spcPts val="0"/>
                        </a:spcAft>
                        <a:buClr>
                          <a:srgbClr val="000000"/>
                        </a:buClr>
                        <a:buSzPts val="2200"/>
                        <a:buFont typeface="Arial"/>
                        <a:buNone/>
                      </a:pPr>
                      <a:r>
                        <a:rPr lang="en-GB" sz="1200" b="1" u="none" strike="noStrike" cap="none">
                          <a:solidFill>
                            <a:srgbClr val="DA0D96"/>
                          </a:solidFill>
                          <a:latin typeface="Archivo"/>
                          <a:ea typeface="Archivo"/>
                          <a:cs typeface="Archivo"/>
                          <a:sym typeface="Archivo"/>
                        </a:rPr>
                        <a:t>Philosophy</a:t>
                      </a:r>
                      <a:endParaRPr sz="1200" b="1" u="none" strike="noStrike" cap="none">
                        <a:solidFill>
                          <a:srgbClr val="DA0D96"/>
                        </a:solidFill>
                        <a:latin typeface="Archivo"/>
                        <a:ea typeface="Archivo"/>
                        <a:cs typeface="Archivo"/>
                        <a:sym typeface="Archivo"/>
                      </a:endParaRPr>
                    </a:p>
                  </a:txBody>
                  <a:tcPr marL="91450" marR="91450" marT="45725" marB="45725">
                    <a:lnL w="9525" cap="flat" cmpd="sng">
                      <a:solidFill>
                        <a:srgbClr val="DA0D96"/>
                      </a:solidFill>
                      <a:prstDash val="solid"/>
                      <a:round/>
                      <a:headEnd type="none" w="sm" len="sm"/>
                      <a:tailEnd type="none" w="sm" len="sm"/>
                    </a:lnL>
                    <a:lnR w="9525" cap="flat" cmpd="sng">
                      <a:solidFill>
                        <a:srgbClr val="DA0D96"/>
                      </a:solidFill>
                      <a:prstDash val="solid"/>
                      <a:round/>
                      <a:headEnd type="none" w="sm" len="sm"/>
                      <a:tailEnd type="none" w="sm" len="sm"/>
                    </a:lnR>
                    <a:lnT w="9525" cap="flat" cmpd="sng">
                      <a:solidFill>
                        <a:srgbClr val="DA0D96"/>
                      </a:solidFill>
                      <a:prstDash val="solid"/>
                      <a:round/>
                      <a:headEnd type="none" w="sm" len="sm"/>
                      <a:tailEnd type="none" w="sm" len="sm"/>
                    </a:lnT>
                    <a:lnB w="9525" cap="flat" cmpd="sng">
                      <a:solidFill>
                        <a:srgbClr val="DA0D96"/>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1"/>
        <p:cNvGrpSpPr/>
        <p:nvPr/>
      </p:nvGrpSpPr>
      <p:grpSpPr>
        <a:xfrm>
          <a:off x="0" y="0"/>
          <a:ext cx="0" cy="0"/>
          <a:chOff x="0" y="0"/>
          <a:chExt cx="0" cy="0"/>
        </a:xfrm>
      </p:grpSpPr>
      <p:sp>
        <p:nvSpPr>
          <p:cNvPr id="92" name="Google Shape;92;p19"/>
          <p:cNvSpPr txBox="1">
            <a:spLocks noGrp="1"/>
          </p:cNvSpPr>
          <p:nvPr>
            <p:ph type="title"/>
          </p:nvPr>
        </p:nvSpPr>
        <p:spPr>
          <a:xfrm>
            <a:off x="511550" y="251325"/>
            <a:ext cx="803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rgbClr val="FFFFFF"/>
                </a:solidFill>
                <a:latin typeface="Archivo Black"/>
                <a:ea typeface="Archivo Black"/>
                <a:cs typeface="Archivo Black"/>
                <a:sym typeface="Archivo Black"/>
              </a:rPr>
              <a:t>What are we looking for in a mentee? </a:t>
            </a:r>
            <a:endParaRPr sz="2400">
              <a:solidFill>
                <a:srgbClr val="FFFFFF"/>
              </a:solidFill>
              <a:latin typeface="Archivo Black"/>
              <a:ea typeface="Archivo Black"/>
              <a:cs typeface="Archivo Black"/>
              <a:sym typeface="Archivo Black"/>
            </a:endParaRPr>
          </a:p>
        </p:txBody>
      </p:sp>
      <p:sp>
        <p:nvSpPr>
          <p:cNvPr id="93" name="Google Shape;93;p19"/>
          <p:cNvSpPr txBox="1">
            <a:spLocks noGrp="1"/>
          </p:cNvSpPr>
          <p:nvPr>
            <p:ph type="body" idx="1"/>
          </p:nvPr>
        </p:nvSpPr>
        <p:spPr>
          <a:xfrm>
            <a:off x="185475" y="1853650"/>
            <a:ext cx="5042100" cy="2551500"/>
          </a:xfrm>
          <a:prstGeom prst="rect">
            <a:avLst/>
          </a:prstGeom>
        </p:spPr>
        <p:txBody>
          <a:bodyPr spcFirstLastPara="1" wrap="square" lIns="91425" tIns="91425" rIns="91425" bIns="91425" anchor="t" anchorCtr="0">
            <a:noAutofit/>
          </a:bodyPr>
          <a:lstStyle/>
          <a:p>
            <a:pPr marL="457200" lvl="0" indent="-323850" algn="l" rtl="0">
              <a:lnSpc>
                <a:spcPct val="200000"/>
              </a:lnSpc>
              <a:spcBef>
                <a:spcPts val="100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A passion and  curiosity to explore your areas of interest.</a:t>
            </a:r>
            <a:endParaRPr sz="1500">
              <a:solidFill>
                <a:schemeClr val="dk1"/>
              </a:solidFill>
              <a:highlight>
                <a:srgbClr val="FFFFFF"/>
              </a:highlight>
              <a:latin typeface="Archivo"/>
              <a:ea typeface="Archivo"/>
              <a:cs typeface="Archivo"/>
              <a:sym typeface="Archivo"/>
            </a:endParaRPr>
          </a:p>
          <a:p>
            <a:pPr marL="457200" lvl="0" indent="-323850" algn="l" rtl="0">
              <a:lnSpc>
                <a:spcPct val="200000"/>
              </a:lnSpc>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A commitment to meeting your mentor once a month for 12 months.</a:t>
            </a:r>
            <a:endParaRPr sz="1500">
              <a:solidFill>
                <a:schemeClr val="dk1"/>
              </a:solidFill>
              <a:highlight>
                <a:srgbClr val="FFFFFF"/>
              </a:highlight>
              <a:latin typeface="Archivo"/>
              <a:ea typeface="Archivo"/>
              <a:cs typeface="Archivo"/>
              <a:sym typeface="Archivo"/>
            </a:endParaRPr>
          </a:p>
          <a:p>
            <a:pPr marL="457200" lvl="0" indent="-323850" algn="l" rtl="0">
              <a:lnSpc>
                <a:spcPct val="200000"/>
              </a:lnSpc>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You meet Arts Emergency’s eligibility criteria!</a:t>
            </a:r>
            <a:endParaRPr sz="1500">
              <a:solidFill>
                <a:schemeClr val="dk1"/>
              </a:solidFill>
              <a:highlight>
                <a:srgbClr val="FFFFFF"/>
              </a:highlight>
              <a:latin typeface="Archivo"/>
              <a:ea typeface="Archivo"/>
              <a:cs typeface="Archivo"/>
              <a:sym typeface="Archivo"/>
            </a:endParaRPr>
          </a:p>
          <a:p>
            <a:pPr marL="0" lvl="0" indent="0" algn="l" rtl="0">
              <a:lnSpc>
                <a:spcPct val="200000"/>
              </a:lnSpc>
              <a:spcBef>
                <a:spcPts val="1000"/>
              </a:spcBef>
              <a:spcAft>
                <a:spcPts val="0"/>
              </a:spcAft>
              <a:buNone/>
            </a:pPr>
            <a:endParaRPr>
              <a:solidFill>
                <a:schemeClr val="dk1"/>
              </a:solidFill>
              <a:highlight>
                <a:srgbClr val="FFFFFF"/>
              </a:highlight>
              <a:latin typeface="Archivo"/>
              <a:ea typeface="Archivo"/>
              <a:cs typeface="Archivo"/>
              <a:sym typeface="Archivo"/>
            </a:endParaRPr>
          </a:p>
          <a:p>
            <a:pPr marL="0" lvl="0" indent="0" algn="l" rtl="0">
              <a:spcBef>
                <a:spcPts val="1000"/>
              </a:spcBef>
              <a:spcAft>
                <a:spcPts val="1600"/>
              </a:spcAft>
              <a:buNone/>
            </a:pPr>
            <a:endParaRPr>
              <a:latin typeface="Archivo"/>
              <a:ea typeface="Archivo"/>
              <a:cs typeface="Archivo"/>
              <a:sym typeface="Archivo"/>
            </a:endParaRPr>
          </a:p>
        </p:txBody>
      </p:sp>
      <p:pic>
        <p:nvPicPr>
          <p:cNvPr id="94" name="Google Shape;94;p19"/>
          <p:cNvPicPr preferRelativeResize="0"/>
          <p:nvPr/>
        </p:nvPicPr>
        <p:blipFill>
          <a:blip r:embed="rId4">
            <a:alphaModFix/>
          </a:blip>
          <a:stretch>
            <a:fillRect/>
          </a:stretch>
        </p:blipFill>
        <p:spPr>
          <a:xfrm>
            <a:off x="5165675" y="1925813"/>
            <a:ext cx="3611628" cy="240716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8"/>
        <p:cNvGrpSpPr/>
        <p:nvPr/>
      </p:nvGrpSpPr>
      <p:grpSpPr>
        <a:xfrm>
          <a:off x="0" y="0"/>
          <a:ext cx="0" cy="0"/>
          <a:chOff x="0" y="0"/>
          <a:chExt cx="0" cy="0"/>
        </a:xfrm>
      </p:grpSpPr>
      <p:sp>
        <p:nvSpPr>
          <p:cNvPr id="99" name="Google Shape;99;p20"/>
          <p:cNvSpPr txBox="1">
            <a:spLocks noGrp="1"/>
          </p:cNvSpPr>
          <p:nvPr>
            <p:ph type="body" idx="2"/>
          </p:nvPr>
        </p:nvSpPr>
        <p:spPr>
          <a:xfrm>
            <a:off x="4848700" y="1826350"/>
            <a:ext cx="3973800" cy="2606100"/>
          </a:xfrm>
          <a:prstGeom prst="rect">
            <a:avLst/>
          </a:prstGeom>
        </p:spPr>
        <p:txBody>
          <a:bodyPr spcFirstLastPara="1" wrap="square" lIns="91425" tIns="91425" rIns="91425" bIns="91425" anchor="t" anchorCtr="0">
            <a:noAutofit/>
          </a:bodyPr>
          <a:lstStyle/>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I have a disability</a:t>
            </a: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I have a learning disability and/or I have special educational needs</a:t>
            </a: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Arts Emergency also uses your postcode (the one where you spent most of your childhood) to assess the deprivation of the area as an indication of your eligibility for our mentoring programme</a:t>
            </a:r>
            <a:endParaRPr sz="1500">
              <a:solidFill>
                <a:schemeClr val="dk1"/>
              </a:solidFill>
              <a:highlight>
                <a:srgbClr val="FFFFFF"/>
              </a:highlight>
              <a:latin typeface="Archivo"/>
              <a:ea typeface="Archivo"/>
              <a:cs typeface="Archivo"/>
              <a:sym typeface="Archivo"/>
            </a:endParaRPr>
          </a:p>
        </p:txBody>
      </p:sp>
      <p:sp>
        <p:nvSpPr>
          <p:cNvPr id="100" name="Google Shape;100;p20"/>
          <p:cNvSpPr txBox="1">
            <a:spLocks noGrp="1"/>
          </p:cNvSpPr>
          <p:nvPr>
            <p:ph type="title"/>
          </p:nvPr>
        </p:nvSpPr>
        <p:spPr>
          <a:xfrm>
            <a:off x="554250" y="251300"/>
            <a:ext cx="803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rgbClr val="FFFFFF"/>
                </a:solidFill>
                <a:latin typeface="Archivo Black"/>
                <a:ea typeface="Archivo Black"/>
                <a:cs typeface="Archivo Black"/>
                <a:sym typeface="Archivo Black"/>
              </a:rPr>
              <a:t>What are we looking for in a mentee? </a:t>
            </a:r>
            <a:endParaRPr sz="2400">
              <a:solidFill>
                <a:srgbClr val="FFFFFF"/>
              </a:solidFill>
              <a:latin typeface="Archivo Black"/>
              <a:ea typeface="Archivo Black"/>
              <a:cs typeface="Archivo Black"/>
              <a:sym typeface="Archivo Black"/>
            </a:endParaRPr>
          </a:p>
        </p:txBody>
      </p:sp>
      <p:sp>
        <p:nvSpPr>
          <p:cNvPr id="101" name="Google Shape;101;p20"/>
          <p:cNvSpPr txBox="1">
            <a:spLocks noGrp="1"/>
          </p:cNvSpPr>
          <p:nvPr>
            <p:ph type="body" idx="1"/>
          </p:nvPr>
        </p:nvSpPr>
        <p:spPr>
          <a:xfrm>
            <a:off x="168000" y="1826350"/>
            <a:ext cx="4556400" cy="2064900"/>
          </a:xfrm>
          <a:prstGeom prst="rect">
            <a:avLst/>
          </a:prstGeom>
        </p:spPr>
        <p:txBody>
          <a:bodyPr spcFirstLastPara="1" wrap="square" lIns="91425" tIns="91425" rIns="91425" bIns="91425" anchor="t" anchorCtr="0">
            <a:noAutofit/>
          </a:bodyPr>
          <a:lstStyle/>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neither of my parents went to university</a:t>
            </a: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I am currently eligible for Free School Meals</a:t>
            </a: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I was eligible for Free School Meals between year 7 and year 11</a:t>
            </a: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I am a recipient of a 16-19 bursary</a:t>
            </a: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highlight>
                  <a:srgbClr val="FFFFFF"/>
                </a:highlight>
                <a:latin typeface="Archivo"/>
                <a:ea typeface="Archivo"/>
                <a:cs typeface="Archivo"/>
                <a:sym typeface="Archivo"/>
              </a:rPr>
              <a:t>I would describe myself as Black, Asian or from an ethnic minority background</a:t>
            </a:r>
            <a:endParaRPr sz="1500">
              <a:latin typeface="Archivo"/>
              <a:ea typeface="Archivo"/>
              <a:cs typeface="Archivo"/>
              <a:sym typeface="Archivo"/>
            </a:endParaRPr>
          </a:p>
        </p:txBody>
      </p:sp>
      <p:sp>
        <p:nvSpPr>
          <p:cNvPr id="102" name="Google Shape;102;p20"/>
          <p:cNvSpPr txBox="1"/>
          <p:nvPr/>
        </p:nvSpPr>
        <p:spPr>
          <a:xfrm>
            <a:off x="220600" y="1258350"/>
            <a:ext cx="5385600" cy="347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500"/>
              <a:t>Every mentee must meet at least one of the criteria below: </a:t>
            </a: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endParaRPr sz="1500"/>
          </a:p>
          <a:p>
            <a:pPr marL="0" lvl="0" indent="0" algn="l" rtl="0">
              <a:spcBef>
                <a:spcPts val="0"/>
              </a:spcBef>
              <a:spcAft>
                <a:spcPts val="0"/>
              </a:spcAft>
              <a:buNone/>
            </a:pPr>
            <a:r>
              <a:rPr lang="en-GB" sz="1500" b="1"/>
              <a:t>If you’re not sure about your eligibility please contact us.</a:t>
            </a:r>
            <a:endParaRPr sz="1500" b="1"/>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6"/>
        <p:cNvGrpSpPr/>
        <p:nvPr/>
      </p:nvGrpSpPr>
      <p:grpSpPr>
        <a:xfrm>
          <a:off x="0" y="0"/>
          <a:ext cx="0" cy="0"/>
          <a:chOff x="0" y="0"/>
          <a:chExt cx="0" cy="0"/>
        </a:xfrm>
      </p:grpSpPr>
      <p:sp>
        <p:nvSpPr>
          <p:cNvPr id="107" name="Google Shape;107;p21"/>
          <p:cNvSpPr txBox="1">
            <a:spLocks noGrp="1"/>
          </p:cNvSpPr>
          <p:nvPr>
            <p:ph type="title"/>
          </p:nvPr>
        </p:nvSpPr>
        <p:spPr>
          <a:xfrm>
            <a:off x="482375" y="2067200"/>
            <a:ext cx="80355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FFFFFF"/>
                </a:solidFill>
                <a:latin typeface="Archivo Black"/>
                <a:ea typeface="Archivo Black"/>
                <a:cs typeface="Archivo Black"/>
                <a:sym typeface="Archivo Black"/>
              </a:rPr>
              <a:t>How to apply! </a:t>
            </a:r>
            <a:endParaRPr>
              <a:solidFill>
                <a:srgbClr val="FFFFFF"/>
              </a:solidFill>
              <a:latin typeface="Archivo Black"/>
              <a:ea typeface="Archivo Black"/>
              <a:cs typeface="Archivo Black"/>
              <a:sym typeface="Archivo Black"/>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1"/>
        <p:cNvGrpSpPr/>
        <p:nvPr/>
      </p:nvGrpSpPr>
      <p:grpSpPr>
        <a:xfrm>
          <a:off x="0" y="0"/>
          <a:ext cx="0" cy="0"/>
          <a:chOff x="0" y="0"/>
          <a:chExt cx="0" cy="0"/>
        </a:xfrm>
      </p:grpSpPr>
      <p:sp>
        <p:nvSpPr>
          <p:cNvPr id="112" name="Google Shape;112;p22"/>
          <p:cNvSpPr txBox="1">
            <a:spLocks noGrp="1"/>
          </p:cNvSpPr>
          <p:nvPr>
            <p:ph type="title"/>
          </p:nvPr>
        </p:nvSpPr>
        <p:spPr>
          <a:xfrm>
            <a:off x="554250" y="251300"/>
            <a:ext cx="803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rgbClr val="FFFFFF"/>
                </a:solidFill>
                <a:latin typeface="Archivo Black"/>
                <a:ea typeface="Archivo Black"/>
                <a:cs typeface="Archivo Black"/>
                <a:sym typeface="Archivo Black"/>
              </a:rPr>
              <a:t>What happens?</a:t>
            </a:r>
            <a:endParaRPr sz="2400">
              <a:solidFill>
                <a:srgbClr val="FFFFFF"/>
              </a:solidFill>
              <a:latin typeface="Archivo Black"/>
              <a:ea typeface="Archivo Black"/>
              <a:cs typeface="Archivo Black"/>
              <a:sym typeface="Archivo Black"/>
            </a:endParaRPr>
          </a:p>
        </p:txBody>
      </p:sp>
      <p:sp>
        <p:nvSpPr>
          <p:cNvPr id="113" name="Google Shape;113;p22"/>
          <p:cNvSpPr txBox="1">
            <a:spLocks noGrp="1"/>
          </p:cNvSpPr>
          <p:nvPr>
            <p:ph type="body" idx="1"/>
          </p:nvPr>
        </p:nvSpPr>
        <p:spPr>
          <a:xfrm>
            <a:off x="354400" y="1369450"/>
            <a:ext cx="5087400" cy="3014700"/>
          </a:xfrm>
          <a:prstGeom prst="rect">
            <a:avLst/>
          </a:prstGeom>
        </p:spPr>
        <p:txBody>
          <a:bodyPr spcFirstLastPara="1" wrap="square" lIns="91425" tIns="91425" rIns="91425" bIns="91425" anchor="t" anchorCtr="0">
            <a:noAutofit/>
          </a:bodyPr>
          <a:lstStyle/>
          <a:p>
            <a:pPr marL="457200" lvl="0" indent="-323850" algn="l" rtl="0">
              <a:spcBef>
                <a:spcPts val="900"/>
              </a:spcBef>
              <a:spcAft>
                <a:spcPts val="0"/>
              </a:spcAft>
              <a:buClr>
                <a:schemeClr val="dk1"/>
              </a:buClr>
              <a:buSzPts val="1500"/>
              <a:buFont typeface="Archivo"/>
              <a:buChar char="●"/>
            </a:pPr>
            <a:r>
              <a:rPr lang="en-GB" sz="1500">
                <a:solidFill>
                  <a:schemeClr val="dk1"/>
                </a:solidFill>
                <a:highlight>
                  <a:schemeClr val="lt1"/>
                </a:highlight>
                <a:latin typeface="Archivo"/>
                <a:ea typeface="Archivo"/>
                <a:cs typeface="Archivo"/>
                <a:sym typeface="Archivo"/>
              </a:rPr>
              <a:t>You fill in an </a:t>
            </a:r>
            <a:r>
              <a:rPr lang="en-GB" sz="1500" u="sng">
                <a:solidFill>
                  <a:schemeClr val="hlink"/>
                </a:solidFill>
                <a:highlight>
                  <a:schemeClr val="lt1"/>
                </a:highlight>
                <a:latin typeface="Archivo"/>
                <a:ea typeface="Archivo"/>
                <a:cs typeface="Archivo"/>
                <a:sym typeface="Archivo"/>
                <a:hlinkClick r:id="rId4"/>
              </a:rPr>
              <a:t>online form</a:t>
            </a:r>
            <a:r>
              <a:rPr lang="en-GB" sz="1500">
                <a:solidFill>
                  <a:schemeClr val="dk1"/>
                </a:solidFill>
                <a:highlight>
                  <a:schemeClr val="lt1"/>
                </a:highlight>
                <a:latin typeface="Archivo"/>
                <a:ea typeface="Archivo"/>
                <a:cs typeface="Archivo"/>
                <a:sym typeface="Archivo"/>
              </a:rPr>
              <a:t> expressing your interest in the programme. </a:t>
            </a:r>
            <a:r>
              <a:rPr lang="en-GB" sz="1500" b="1">
                <a:solidFill>
                  <a:schemeClr val="dk1"/>
                </a:solidFill>
                <a:highlight>
                  <a:schemeClr val="lt1"/>
                </a:highlight>
                <a:latin typeface="Archivo"/>
                <a:ea typeface="Archivo"/>
                <a:cs typeface="Archivo"/>
                <a:sym typeface="Archivo"/>
              </a:rPr>
              <a:t>Deadline: Monday 30 October</a:t>
            </a:r>
            <a:endParaRPr sz="1500" b="1">
              <a:solidFill>
                <a:schemeClr val="dk1"/>
              </a:solidFill>
              <a:highlight>
                <a:srgbClr val="FFFFFF"/>
              </a:highlight>
              <a:latin typeface="Archivo"/>
              <a:ea typeface="Archivo"/>
              <a:cs typeface="Archivo"/>
              <a:sym typeface="Archivo"/>
            </a:endParaRPr>
          </a:p>
          <a:p>
            <a:pPr marL="0" lvl="0" indent="0" algn="l" rtl="0">
              <a:spcBef>
                <a:spcPts val="900"/>
              </a:spcBef>
              <a:spcAft>
                <a:spcPts val="0"/>
              </a:spcAft>
              <a:buNone/>
            </a:pPr>
            <a:r>
              <a:rPr lang="en-GB" sz="1500" b="1">
                <a:solidFill>
                  <a:schemeClr val="dk1"/>
                </a:solidFill>
                <a:highlight>
                  <a:srgbClr val="FFFFFF"/>
                </a:highlight>
                <a:latin typeface="Archivo"/>
                <a:ea typeface="Archivo"/>
                <a:cs typeface="Archivo"/>
                <a:sym typeface="Archivo"/>
              </a:rPr>
              <a:t>www.arts-emergency.org/young-people/get-a-mentor</a:t>
            </a:r>
            <a:br>
              <a:rPr lang="en-GB" sz="1500">
                <a:solidFill>
                  <a:schemeClr val="dk1"/>
                </a:solidFill>
                <a:highlight>
                  <a:srgbClr val="FFFFFF"/>
                </a:highlight>
                <a:latin typeface="Archivo"/>
                <a:ea typeface="Archivo"/>
                <a:cs typeface="Archivo"/>
                <a:sym typeface="Archivo"/>
              </a:rPr>
            </a:br>
            <a:endParaRPr sz="1500">
              <a:solidFill>
                <a:schemeClr val="dk1"/>
              </a:solidFill>
              <a:highlight>
                <a:srgbClr val="FFFFFF"/>
              </a:highlight>
              <a:latin typeface="Archivo"/>
              <a:ea typeface="Archivo"/>
              <a:cs typeface="Archivo"/>
              <a:sym typeface="Archivo"/>
            </a:endParaRPr>
          </a:p>
          <a:p>
            <a:pPr marL="457200" lvl="0" indent="-323850" algn="l" rtl="0">
              <a:spcBef>
                <a:spcPts val="900"/>
              </a:spcBef>
              <a:spcAft>
                <a:spcPts val="0"/>
              </a:spcAft>
              <a:buClr>
                <a:schemeClr val="dk1"/>
              </a:buClr>
              <a:buSzPts val="1500"/>
              <a:buFont typeface="Archivo"/>
              <a:buChar char="●"/>
            </a:pPr>
            <a:r>
              <a:rPr lang="en-GB" sz="1500">
                <a:solidFill>
                  <a:schemeClr val="dk1"/>
                </a:solidFill>
                <a:highlight>
                  <a:schemeClr val="lt1"/>
                </a:highlight>
                <a:latin typeface="Archivo"/>
                <a:ea typeface="Archivo"/>
                <a:cs typeface="Archivo"/>
                <a:sym typeface="Archivo"/>
              </a:rPr>
              <a:t>We arrange an interview to get to know you</a:t>
            </a:r>
            <a:br>
              <a:rPr lang="en-GB" sz="1500">
                <a:solidFill>
                  <a:schemeClr val="dk1"/>
                </a:solidFill>
                <a:highlight>
                  <a:schemeClr val="lt1"/>
                </a:highlight>
                <a:latin typeface="Archivo"/>
                <a:ea typeface="Archivo"/>
                <a:cs typeface="Archivo"/>
                <a:sym typeface="Archivo"/>
              </a:rPr>
            </a:br>
            <a:r>
              <a:rPr lang="en-GB" sz="1500">
                <a:solidFill>
                  <a:schemeClr val="dk1"/>
                </a:solidFill>
                <a:highlight>
                  <a:schemeClr val="lt1"/>
                </a:highlight>
                <a:latin typeface="Archivo"/>
                <a:ea typeface="Archivo"/>
                <a:cs typeface="Archivo"/>
                <a:sym typeface="Archivo"/>
              </a:rPr>
              <a:t> </a:t>
            </a:r>
            <a:endParaRPr sz="1500">
              <a:solidFill>
                <a:schemeClr val="dk1"/>
              </a:solidFill>
              <a:highlight>
                <a:srgbClr val="FFFFFF"/>
              </a:highlight>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latin typeface="Archivo"/>
                <a:ea typeface="Archivo"/>
                <a:cs typeface="Archivo"/>
                <a:sym typeface="Archivo"/>
              </a:rPr>
              <a:t>We arrange an introduction event so you can meet you mentor</a:t>
            </a:r>
            <a:br>
              <a:rPr lang="en-GB" sz="1500">
                <a:solidFill>
                  <a:schemeClr val="dk1"/>
                </a:solidFill>
                <a:latin typeface="Archivo"/>
                <a:ea typeface="Archivo"/>
                <a:cs typeface="Archivo"/>
                <a:sym typeface="Archivo"/>
              </a:rPr>
            </a:br>
            <a:endParaRPr sz="1500">
              <a:solidFill>
                <a:schemeClr val="dk1"/>
              </a:solidFill>
              <a:latin typeface="Archivo"/>
              <a:ea typeface="Archivo"/>
              <a:cs typeface="Archivo"/>
              <a:sym typeface="Archivo"/>
            </a:endParaRPr>
          </a:p>
          <a:p>
            <a:pPr marL="457200" lvl="0" indent="-323850" algn="l" rtl="0">
              <a:spcBef>
                <a:spcPts val="0"/>
              </a:spcBef>
              <a:spcAft>
                <a:spcPts val="0"/>
              </a:spcAft>
              <a:buClr>
                <a:schemeClr val="dk1"/>
              </a:buClr>
              <a:buSzPts val="1500"/>
              <a:buFont typeface="Archivo"/>
              <a:buChar char="●"/>
            </a:pPr>
            <a:r>
              <a:rPr lang="en-GB" sz="1500">
                <a:solidFill>
                  <a:schemeClr val="dk1"/>
                </a:solidFill>
                <a:latin typeface="Archivo"/>
                <a:ea typeface="Archivo"/>
                <a:cs typeface="Archivo"/>
                <a:sym typeface="Archivo"/>
              </a:rPr>
              <a:t>You’re all set up to begin mentoring!</a:t>
            </a:r>
            <a:endParaRPr sz="1500">
              <a:solidFill>
                <a:schemeClr val="dk1"/>
              </a:solidFill>
              <a:latin typeface="Archivo"/>
              <a:ea typeface="Archivo"/>
              <a:cs typeface="Archivo"/>
              <a:sym typeface="Archivo"/>
            </a:endParaRPr>
          </a:p>
        </p:txBody>
      </p:sp>
      <p:pic>
        <p:nvPicPr>
          <p:cNvPr id="114" name="Google Shape;114;p22"/>
          <p:cNvPicPr preferRelativeResize="0"/>
          <p:nvPr/>
        </p:nvPicPr>
        <p:blipFill>
          <a:blip r:embed="rId5">
            <a:alphaModFix/>
          </a:blip>
          <a:stretch>
            <a:fillRect/>
          </a:stretch>
        </p:blipFill>
        <p:spPr>
          <a:xfrm>
            <a:off x="5441800" y="1550575"/>
            <a:ext cx="3347400" cy="26524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8"/>
        <p:cNvGrpSpPr/>
        <p:nvPr/>
      </p:nvGrpSpPr>
      <p:grpSpPr>
        <a:xfrm>
          <a:off x="0" y="0"/>
          <a:ext cx="0" cy="0"/>
          <a:chOff x="0" y="0"/>
          <a:chExt cx="0" cy="0"/>
        </a:xfrm>
      </p:grpSpPr>
      <p:sp>
        <p:nvSpPr>
          <p:cNvPr id="119" name="Google Shape;119;p23"/>
          <p:cNvSpPr txBox="1">
            <a:spLocks noGrp="1"/>
          </p:cNvSpPr>
          <p:nvPr>
            <p:ph type="title"/>
          </p:nvPr>
        </p:nvSpPr>
        <p:spPr>
          <a:xfrm>
            <a:off x="554250" y="811850"/>
            <a:ext cx="80355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FFFFFF"/>
                </a:solidFill>
                <a:latin typeface="Archivo Black"/>
                <a:ea typeface="Archivo Black"/>
                <a:cs typeface="Archivo Black"/>
                <a:sym typeface="Archivo Black"/>
              </a:rPr>
              <a:t>Get in touch</a:t>
            </a:r>
            <a:endParaRPr>
              <a:solidFill>
                <a:srgbClr val="FFFFFF"/>
              </a:solidFill>
              <a:latin typeface="Archivo Black"/>
              <a:ea typeface="Archivo Black"/>
              <a:cs typeface="Archivo Black"/>
              <a:sym typeface="Archivo Black"/>
            </a:endParaRPr>
          </a:p>
        </p:txBody>
      </p:sp>
      <p:sp>
        <p:nvSpPr>
          <p:cNvPr id="120" name="Google Shape;120;p23"/>
          <p:cNvSpPr txBox="1"/>
          <p:nvPr/>
        </p:nvSpPr>
        <p:spPr>
          <a:xfrm>
            <a:off x="803775" y="1613575"/>
            <a:ext cx="7413600" cy="180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500" b="1">
                <a:solidFill>
                  <a:schemeClr val="lt1"/>
                </a:solidFill>
                <a:latin typeface="Archivo"/>
                <a:ea typeface="Archivo"/>
                <a:cs typeface="Archivo"/>
                <a:sym typeface="Archivo"/>
              </a:rPr>
              <a:t>Danny Kilbride</a:t>
            </a:r>
            <a:endParaRPr sz="1500" b="1">
              <a:solidFill>
                <a:schemeClr val="lt1"/>
              </a:solidFill>
              <a:latin typeface="Archivo"/>
              <a:ea typeface="Archivo"/>
              <a:cs typeface="Archivo"/>
              <a:sym typeface="Archivo"/>
            </a:endParaRPr>
          </a:p>
          <a:p>
            <a:pPr marL="0" lvl="0" indent="0" algn="l" rtl="0">
              <a:spcBef>
                <a:spcPts val="0"/>
              </a:spcBef>
              <a:spcAft>
                <a:spcPts val="0"/>
              </a:spcAft>
              <a:buNone/>
            </a:pPr>
            <a:r>
              <a:rPr lang="en-GB" sz="1500" b="1">
                <a:solidFill>
                  <a:schemeClr val="lt1"/>
                </a:solidFill>
                <a:latin typeface="Archivo"/>
                <a:ea typeface="Archivo"/>
                <a:cs typeface="Archivo"/>
                <a:sym typeface="Archivo"/>
              </a:rPr>
              <a:t>Merseyside Mentoring Officer</a:t>
            </a:r>
            <a:endParaRPr sz="1500" b="1">
              <a:solidFill>
                <a:schemeClr val="lt1"/>
              </a:solidFill>
              <a:latin typeface="Archivo"/>
              <a:ea typeface="Archivo"/>
              <a:cs typeface="Archivo"/>
              <a:sym typeface="Archivo"/>
            </a:endParaRPr>
          </a:p>
          <a:p>
            <a:pPr marL="0" lvl="0" indent="0" algn="l" rtl="0">
              <a:spcBef>
                <a:spcPts val="0"/>
              </a:spcBef>
              <a:spcAft>
                <a:spcPts val="0"/>
              </a:spcAft>
              <a:buNone/>
            </a:pPr>
            <a:r>
              <a:rPr lang="en-GB" sz="1500" b="1">
                <a:solidFill>
                  <a:schemeClr val="lt1"/>
                </a:solidFill>
                <a:latin typeface="Archivo"/>
                <a:ea typeface="Archivo"/>
                <a:cs typeface="Archivo"/>
                <a:sym typeface="Archivo"/>
              </a:rPr>
              <a:t>danny</a:t>
            </a:r>
            <a:r>
              <a:rPr lang="en-GB" sz="1500" b="1">
                <a:solidFill>
                  <a:schemeClr val="lt1"/>
                </a:solidFill>
                <a:uFill>
                  <a:noFill/>
                </a:uFill>
                <a:latin typeface="Archivo"/>
                <a:ea typeface="Archivo"/>
                <a:cs typeface="Archivo"/>
                <a:sym typeface="Archivo"/>
                <a:hlinkClick r:id="rId4">
                  <a:extLst>
                    <a:ext uri="{A12FA001-AC4F-418D-AE19-62706E023703}">
                      <ahyp:hlinkClr xmlns:ahyp="http://schemas.microsoft.com/office/drawing/2018/hyperlinkcolor" val="tx"/>
                    </a:ext>
                  </a:extLst>
                </a:hlinkClick>
              </a:rPr>
              <a:t>@arts-emergency.org</a:t>
            </a:r>
            <a:endParaRPr sz="1500" b="1">
              <a:solidFill>
                <a:schemeClr val="lt1"/>
              </a:solidFill>
              <a:latin typeface="Archivo"/>
              <a:ea typeface="Archivo"/>
              <a:cs typeface="Archivo"/>
              <a:sym typeface="Archivo"/>
            </a:endParaRPr>
          </a:p>
          <a:p>
            <a:pPr marL="0" lvl="0" indent="0" algn="l" rtl="0">
              <a:spcBef>
                <a:spcPts val="0"/>
              </a:spcBef>
              <a:spcAft>
                <a:spcPts val="0"/>
              </a:spcAft>
              <a:buNone/>
            </a:pPr>
            <a:endParaRPr sz="1500" b="1">
              <a:solidFill>
                <a:schemeClr val="lt1"/>
              </a:solidFill>
              <a:latin typeface="Archivo"/>
              <a:ea typeface="Archivo"/>
              <a:cs typeface="Archivo"/>
              <a:sym typeface="Archivo"/>
            </a:endParaRPr>
          </a:p>
          <a:p>
            <a:pPr marL="0" lvl="0" indent="0" algn="l" rtl="0">
              <a:spcBef>
                <a:spcPts val="0"/>
              </a:spcBef>
              <a:spcAft>
                <a:spcPts val="0"/>
              </a:spcAft>
              <a:buNone/>
            </a:pPr>
            <a:endParaRPr sz="1500" b="1">
              <a:solidFill>
                <a:schemeClr val="lt1"/>
              </a:solidFill>
              <a:latin typeface="Archivo"/>
              <a:ea typeface="Archivo"/>
              <a:cs typeface="Archivo"/>
              <a:sym typeface="Archivo"/>
            </a:endParaRPr>
          </a:p>
          <a:p>
            <a:pPr marL="0" lvl="0" indent="0" algn="l" rtl="0">
              <a:spcBef>
                <a:spcPts val="0"/>
              </a:spcBef>
              <a:spcAft>
                <a:spcPts val="0"/>
              </a:spcAft>
              <a:buNone/>
            </a:pPr>
            <a:r>
              <a:rPr lang="en-GB" sz="1500" b="1">
                <a:solidFill>
                  <a:schemeClr val="lt1"/>
                </a:solidFill>
                <a:latin typeface="Archivo"/>
                <a:ea typeface="Archivo"/>
                <a:cs typeface="Archivo"/>
                <a:sym typeface="Archivo"/>
              </a:rPr>
              <a:t>www.arts-emergency.org</a:t>
            </a:r>
            <a:endParaRPr sz="1500" b="1">
              <a:solidFill>
                <a:schemeClr val="lt1"/>
              </a:solidFill>
              <a:latin typeface="Archivo"/>
              <a:ea typeface="Archivo"/>
              <a:cs typeface="Archivo"/>
              <a:sym typeface="Archivo"/>
            </a:endParaRPr>
          </a:p>
          <a:p>
            <a:pPr marL="0" lvl="0" indent="0" algn="l" rtl="0">
              <a:spcBef>
                <a:spcPts val="0"/>
              </a:spcBef>
              <a:spcAft>
                <a:spcPts val="0"/>
              </a:spcAft>
              <a:buNone/>
            </a:pPr>
            <a:r>
              <a:rPr lang="en-GB" sz="1500" b="1">
                <a:solidFill>
                  <a:schemeClr val="lt1"/>
                </a:solidFill>
                <a:latin typeface="Archivo"/>
                <a:ea typeface="Archivo"/>
                <a:cs typeface="Archivo"/>
                <a:sym typeface="Archivo"/>
              </a:rPr>
              <a:t>@artsemergency</a:t>
            </a:r>
            <a:endParaRPr b="1">
              <a:solidFill>
                <a:schemeClr val="l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4"/>
        <p:cNvGrpSpPr/>
        <p:nvPr/>
      </p:nvGrpSpPr>
      <p:grpSpPr>
        <a:xfrm>
          <a:off x="0" y="0"/>
          <a:ext cx="0" cy="0"/>
          <a:chOff x="0" y="0"/>
          <a:chExt cx="0" cy="0"/>
        </a:xfrm>
      </p:grpSpPr>
      <p:sp>
        <p:nvSpPr>
          <p:cNvPr id="125" name="Google Shape;125;p24"/>
          <p:cNvSpPr txBox="1">
            <a:spLocks noGrp="1"/>
          </p:cNvSpPr>
          <p:nvPr>
            <p:ph type="title"/>
          </p:nvPr>
        </p:nvSpPr>
        <p:spPr>
          <a:xfrm>
            <a:off x="639650" y="2176175"/>
            <a:ext cx="8035500" cy="572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endParaRPr sz="5000">
              <a:solidFill>
                <a:srgbClr val="FFFFFF"/>
              </a:solidFill>
              <a:latin typeface="Archivo Black"/>
              <a:ea typeface="Archivo Black"/>
              <a:cs typeface="Archivo Black"/>
              <a:sym typeface="Archivo Black"/>
            </a:endParaRPr>
          </a:p>
          <a:p>
            <a:pPr marL="0" lvl="0" indent="0" algn="ctr" rtl="0">
              <a:spcBef>
                <a:spcPts val="0"/>
              </a:spcBef>
              <a:spcAft>
                <a:spcPts val="0"/>
              </a:spcAft>
              <a:buNone/>
            </a:pPr>
            <a:endParaRPr sz="5000">
              <a:solidFill>
                <a:srgbClr val="FFFFFF"/>
              </a:solidFill>
              <a:latin typeface="Archivo Black"/>
              <a:ea typeface="Archivo Black"/>
              <a:cs typeface="Archivo Black"/>
              <a:sym typeface="Archivo Black"/>
            </a:endParaRPr>
          </a:p>
        </p:txBody>
      </p:sp>
      <p:pic>
        <p:nvPicPr>
          <p:cNvPr id="126" name="Google Shape;126;p24" descr="A Mentee Perspective: Gaining confidence, building a network and talking to someone that 'gets it'&#10;&#10;Presented by Elisha, our mentee film shows Camille, Isabelle and Nana recounting how they found the mentoring experience - from being able to open up to somebody who ‘gets it’, to having the opportunity to be a guest speaker on a podcast, the positive impact is clear. If you’re considering becoming a mentee, in the words of Camille - “Go for it, go for it! It's an opportunity that you won't regret&quot;.&#10;&#10;If you're 16-18 years old and would like to receive support like our mentees have, find out more about applying here: https://www.arts-emergency.org/young-people/get-a-mentor&#10;&#10;If you work in the creative or cultural industries and want to give a young person struggling to break into the arts the step up they need, find out more about becoming a mentor here: https://www.arts-emergency.org/get-involved/become-a-mentor" title="Get a mentor with Arts Emergency!">
            <a:hlinkClick r:id="rId4"/>
          </p:cNvPr>
          <p:cNvPicPr preferRelativeResize="0"/>
          <p:nvPr/>
        </p:nvPicPr>
        <p:blipFill>
          <a:blip r:embed="rId5">
            <a:alphaModFix/>
          </a:blip>
          <a:stretch>
            <a:fillRect/>
          </a:stretch>
        </p:blipFill>
        <p:spPr>
          <a:xfrm>
            <a:off x="2415125" y="890037"/>
            <a:ext cx="4484550" cy="33634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25"/>
          <p:cNvPicPr preferRelativeResize="0"/>
          <p:nvPr/>
        </p:nvPicPr>
        <p:blipFill>
          <a:blip r:embed="rId3">
            <a:alphaModFix/>
          </a:blip>
          <a:stretch>
            <a:fillRect/>
          </a:stretch>
        </p:blipFill>
        <p:spPr>
          <a:xfrm>
            <a:off x="1125450" y="0"/>
            <a:ext cx="6742300" cy="50388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1040</Words>
  <Application>Microsoft Office PowerPoint</Application>
  <PresentationFormat>On-screen Show (16:9)</PresentationFormat>
  <Paragraphs>139</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Courier</vt:lpstr>
      <vt:lpstr>Arial</vt:lpstr>
      <vt:lpstr>Calibri</vt:lpstr>
      <vt:lpstr>Archivo Black</vt:lpstr>
      <vt:lpstr>Roboto</vt:lpstr>
      <vt:lpstr>Archivo</vt:lpstr>
      <vt:lpstr>Simple Light</vt:lpstr>
      <vt:lpstr>PowerPoint Presentation</vt:lpstr>
      <vt:lpstr> Are you interested in a career in the arts and creative industries?</vt:lpstr>
      <vt:lpstr>Who are we and what do we do?</vt:lpstr>
      <vt:lpstr>How does it work? </vt:lpstr>
      <vt:lpstr>How can we help you? </vt:lpstr>
      <vt:lpstr>What areas do our mentors specialise in?</vt:lpstr>
      <vt:lpstr>What are we looking for in a mentee? </vt:lpstr>
      <vt:lpstr>What are we looking for in a mentee? </vt:lpstr>
      <vt:lpstr>How to apply! </vt:lpstr>
      <vt:lpstr>What happens?</vt:lpstr>
      <vt:lpstr>Get in touch</vt:lpstr>
      <vt:lpst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Phipps</dc:creator>
  <cp:lastModifiedBy>Thomas Phipps</cp:lastModifiedBy>
  <cp:revision>1</cp:revision>
  <dcterms:modified xsi:type="dcterms:W3CDTF">2023-10-04T13:33:00Z</dcterms:modified>
</cp:coreProperties>
</file>