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55" r:id="rId2"/>
  </p:sldMasterIdLst>
  <p:notesMasterIdLst>
    <p:notesMasterId r:id="rId19"/>
  </p:notesMasterIdLst>
  <p:sldIdLst>
    <p:sldId id="323" r:id="rId3"/>
    <p:sldId id="4258" r:id="rId4"/>
    <p:sldId id="318" r:id="rId5"/>
    <p:sldId id="392" r:id="rId6"/>
    <p:sldId id="314" r:id="rId7"/>
    <p:sldId id="4264" r:id="rId8"/>
    <p:sldId id="4265" r:id="rId9"/>
    <p:sldId id="4255" r:id="rId10"/>
    <p:sldId id="4266" r:id="rId11"/>
    <p:sldId id="4267" r:id="rId12"/>
    <p:sldId id="4256" r:id="rId13"/>
    <p:sldId id="4271" r:id="rId14"/>
    <p:sldId id="4268" r:id="rId15"/>
    <p:sldId id="4269" r:id="rId16"/>
    <p:sldId id="4270" r:id="rId17"/>
    <p:sldId id="276" r:id="rId18"/>
  </p:sldIdLst>
  <p:sldSz cx="12192000" cy="6858000"/>
  <p:notesSz cx="6858000" cy="9144000"/>
  <p:custDataLst>
    <p:tags r:id="rId2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C123"/>
    <a:srgbClr val="E41F13"/>
    <a:srgbClr val="00A793"/>
    <a:srgbClr val="C305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1168" autoAdjust="0"/>
  </p:normalViewPr>
  <p:slideViewPr>
    <p:cSldViewPr snapToGrid="0">
      <p:cViewPr varScale="1">
        <p:scale>
          <a:sx n="101" d="100"/>
          <a:sy n="101" d="100"/>
        </p:scale>
        <p:origin x="1050"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AA230B-9EE1-4C9D-8B47-259F1FD7138E}" type="doc">
      <dgm:prSet loTypeId="urn:microsoft.com/office/officeart/2017/3/layout/DropPinTimeline" loCatId="process" qsTypeId="urn:microsoft.com/office/officeart/2005/8/quickstyle/simple1" qsCatId="simple" csTypeId="urn:microsoft.com/office/officeart/2005/8/colors/colorful1" csCatId="colorful" phldr="1"/>
      <dgm:spPr/>
      <dgm:t>
        <a:bodyPr/>
        <a:lstStyle/>
        <a:p>
          <a:endParaRPr lang="en-US"/>
        </a:p>
      </dgm:t>
    </dgm:pt>
    <dgm:pt modelId="{9C7667CB-14C0-4A8F-8E67-74714F0900B1}">
      <dgm:prSet custT="1"/>
      <dgm:spPr>
        <a:xfrm>
          <a:off x="336013" y="320316"/>
          <a:ext cx="1642787" cy="344846"/>
        </a:xfrm>
        <a:prstGeom prst="rect">
          <a:avLst/>
        </a:prstGeom>
        <a:noFill/>
        <a:ln>
          <a:noFill/>
        </a:ln>
        <a:effectLst/>
      </dgm:spPr>
      <dgm:t>
        <a:bodyPr/>
        <a:lstStyle/>
        <a:p>
          <a:pPr>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30 April 2024</a:t>
          </a:r>
        </a:p>
      </dgm:t>
    </dgm:pt>
    <dgm:pt modelId="{3AF6EEC2-4DDF-448D-A02B-3CD8A31EBBD5}" type="parTrans" cxnId="{77ADFA50-04DF-420F-874F-635A1CB8E635}">
      <dgm:prSet/>
      <dgm:spPr/>
      <dgm:t>
        <a:bodyPr/>
        <a:lstStyle/>
        <a:p>
          <a:endParaRPr lang="en-GB"/>
        </a:p>
      </dgm:t>
    </dgm:pt>
    <dgm:pt modelId="{67561B6C-AA36-4B6F-BB5E-74159DBFDAB0}" type="sibTrans" cxnId="{77ADFA50-04DF-420F-874F-635A1CB8E635}">
      <dgm:prSet/>
      <dgm:spPr/>
      <dgm:t>
        <a:bodyPr/>
        <a:lstStyle/>
        <a:p>
          <a:endParaRPr lang="en-GB"/>
        </a:p>
      </dgm:t>
    </dgm:pt>
    <dgm:pt modelId="{F08529C4-2C16-48A0-B649-C35E079E27C7}">
      <dgm:prSet/>
      <dgm:spPr>
        <a:xfrm>
          <a:off x="336013" y="665162"/>
          <a:ext cx="1642787" cy="981485"/>
        </a:xfrm>
        <a:prstGeom prst="rect">
          <a:avLst/>
        </a:prstGeom>
        <a:noFill/>
        <a:ln>
          <a:noFill/>
        </a:ln>
        <a:effectLst/>
      </dgm:spPr>
      <dgm:t>
        <a:bodyPr/>
        <a:lstStyle/>
        <a:p>
          <a:pPr>
            <a:buNone/>
          </a:pPr>
          <a:r>
            <a:rPr lang="en-GB" b="0" i="0" dirty="0">
              <a:solidFill>
                <a:srgbClr val="1F2834">
                  <a:hueOff val="0"/>
                  <a:satOff val="0"/>
                  <a:lumOff val="0"/>
                  <a:alphaOff val="0"/>
                </a:srgbClr>
              </a:solidFill>
              <a:latin typeface="Roboto Light" panose="02000000000000000000" pitchFamily="2" charset="0"/>
              <a:ea typeface="+mn-ea"/>
              <a:cs typeface="+mn-cs"/>
            </a:rPr>
            <a:t>UCAS search displays courses</a:t>
          </a:r>
          <a:endParaRPr lang="en-GB" dirty="0">
            <a:solidFill>
              <a:srgbClr val="1F2834">
                <a:hueOff val="0"/>
                <a:satOff val="0"/>
                <a:lumOff val="0"/>
                <a:alphaOff val="0"/>
              </a:srgbClr>
            </a:solidFill>
            <a:latin typeface="Roboto Light" panose="02000000000000000000" pitchFamily="2" charset="0"/>
            <a:ea typeface="+mn-ea"/>
            <a:cs typeface="+mn-cs"/>
          </a:endParaRPr>
        </a:p>
      </dgm:t>
    </dgm:pt>
    <dgm:pt modelId="{F2E90A74-737E-45BF-9727-699E29EB5CA6}" type="parTrans" cxnId="{DEA53ACB-856E-4CA1-B28A-CE200CDA1D25}">
      <dgm:prSet/>
      <dgm:spPr/>
      <dgm:t>
        <a:bodyPr/>
        <a:lstStyle/>
        <a:p>
          <a:endParaRPr lang="en-GB"/>
        </a:p>
      </dgm:t>
    </dgm:pt>
    <dgm:pt modelId="{9F48819B-ACEB-4E02-A8C8-5F7BC98979F4}" type="sibTrans" cxnId="{DEA53ACB-856E-4CA1-B28A-CE200CDA1D25}">
      <dgm:prSet/>
      <dgm:spPr/>
      <dgm:t>
        <a:bodyPr/>
        <a:lstStyle/>
        <a:p>
          <a:endParaRPr lang="en-GB"/>
        </a:p>
      </dgm:t>
    </dgm:pt>
    <dgm:pt modelId="{2B297445-5E87-4F78-B582-30CB9B792A0F}">
      <dgm:prSet custT="1"/>
      <dgm:spPr>
        <a:xfrm>
          <a:off x="2327311" y="331582"/>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3 September</a:t>
          </a:r>
        </a:p>
      </dgm:t>
    </dgm:pt>
    <dgm:pt modelId="{C2FAC84A-0DB2-41AC-ADB8-935E4E9260E2}" type="parTrans" cxnId="{44FC3834-DAE6-4D5D-BFC6-7892FDED65B6}">
      <dgm:prSet/>
      <dgm:spPr/>
      <dgm:t>
        <a:bodyPr/>
        <a:lstStyle/>
        <a:p>
          <a:endParaRPr lang="en-GB"/>
        </a:p>
      </dgm:t>
    </dgm:pt>
    <dgm:pt modelId="{1454B22E-E71E-47F9-95F1-43CC40C68EDA}" type="sibTrans" cxnId="{44FC3834-DAE6-4D5D-BFC6-7892FDED65B6}">
      <dgm:prSet/>
      <dgm:spPr/>
      <dgm:t>
        <a:bodyPr/>
        <a:lstStyle/>
        <a:p>
          <a:endParaRPr lang="en-GB"/>
        </a:p>
      </dgm:t>
    </dgm:pt>
    <dgm:pt modelId="{CCD3D035-EB76-4F6D-9BB7-D8D770D9485C}">
      <dgm:prSet/>
      <dgm:spPr>
        <a:xfrm>
          <a:off x="2327311" y="676428"/>
          <a:ext cx="1642787" cy="981485"/>
        </a:xfrm>
        <a:prstGeom prst="rect">
          <a:avLst/>
        </a:prstGeom>
        <a:noFill/>
        <a:ln>
          <a:noFill/>
        </a:ln>
        <a:effectLst/>
      </dgm:spPr>
      <dgm:t>
        <a:bodyPr/>
        <a:lstStyle/>
        <a:p>
          <a:pPr>
            <a:buNone/>
          </a:pPr>
          <a:r>
            <a:rPr lang="en-GB" dirty="0">
              <a:solidFill>
                <a:srgbClr val="1F2834">
                  <a:hueOff val="0"/>
                  <a:satOff val="0"/>
                  <a:lumOff val="0"/>
                  <a:alphaOff val="0"/>
                </a:srgbClr>
              </a:solidFill>
              <a:latin typeface="Roboto Light" panose="02000000000000000000" pitchFamily="2" charset="0"/>
              <a:ea typeface="+mn-ea"/>
              <a:cs typeface="+mn-cs"/>
            </a:rPr>
            <a:t>First day we can receive a completed application</a:t>
          </a:r>
          <a:endParaRPr lang="en-US" dirty="0">
            <a:solidFill>
              <a:srgbClr val="1F2834">
                <a:hueOff val="0"/>
                <a:satOff val="0"/>
                <a:lumOff val="0"/>
                <a:alphaOff val="0"/>
              </a:srgbClr>
            </a:solidFill>
            <a:latin typeface="Roboto Light" panose="02000000000000000000" pitchFamily="2" charset="0"/>
            <a:ea typeface="+mn-ea"/>
            <a:cs typeface="+mn-cs"/>
          </a:endParaRPr>
        </a:p>
      </dgm:t>
    </dgm:pt>
    <dgm:pt modelId="{2E2EB29F-D2EE-4F83-A879-EBAF6CBB8C9D}" type="parTrans" cxnId="{2F2713F7-FEAB-43C6-BEAD-9183A219E180}">
      <dgm:prSet/>
      <dgm:spPr/>
      <dgm:t>
        <a:bodyPr/>
        <a:lstStyle/>
        <a:p>
          <a:endParaRPr lang="en-GB"/>
        </a:p>
      </dgm:t>
    </dgm:pt>
    <dgm:pt modelId="{3DE1FFCB-E06A-4DAB-A307-8B8337C94C43}" type="sibTrans" cxnId="{2F2713F7-FEAB-43C6-BEAD-9183A219E180}">
      <dgm:prSet/>
      <dgm:spPr/>
      <dgm:t>
        <a:bodyPr/>
        <a:lstStyle/>
        <a:p>
          <a:endParaRPr lang="en-GB"/>
        </a:p>
      </dgm:t>
    </dgm:pt>
    <dgm:pt modelId="{9E427F55-8E92-4EE5-B3D8-B2855740D2F2}">
      <dgm:prSet custT="1"/>
      <dgm:spPr>
        <a:xfrm>
          <a:off x="3317054" y="2639399"/>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15 October 2025</a:t>
          </a:r>
        </a:p>
      </dgm:t>
    </dgm:pt>
    <dgm:pt modelId="{BD273964-D76C-4268-BFCD-64B078847CFE}" type="parTrans" cxnId="{CCCF36FC-7D98-4233-AE60-0BD7D7EAE042}">
      <dgm:prSet/>
      <dgm:spPr/>
      <dgm:t>
        <a:bodyPr/>
        <a:lstStyle/>
        <a:p>
          <a:endParaRPr lang="en-GB"/>
        </a:p>
      </dgm:t>
    </dgm:pt>
    <dgm:pt modelId="{87D122BB-0FF1-479D-AA22-017848350167}" type="sibTrans" cxnId="{CCCF36FC-7D98-4233-AE60-0BD7D7EAE042}">
      <dgm:prSet/>
      <dgm:spPr/>
      <dgm:t>
        <a:bodyPr/>
        <a:lstStyle/>
        <a:p>
          <a:endParaRPr lang="en-GB"/>
        </a:p>
      </dgm:t>
    </dgm:pt>
    <dgm:pt modelId="{138E19EE-1435-4423-8882-BCE0DE7BC564}">
      <dgm:prSet/>
      <dgm:spPr>
        <a:xfrm>
          <a:off x="3317054" y="1657914"/>
          <a:ext cx="1642787" cy="981485"/>
        </a:xfrm>
        <a:prstGeom prst="rect">
          <a:avLst/>
        </a:prstGeom>
        <a:noFill/>
        <a:ln>
          <a:noFill/>
        </a:ln>
        <a:effectLst/>
      </dgm:spPr>
      <dgm:t>
        <a:bodyPr/>
        <a:lstStyle/>
        <a:p>
          <a:pPr>
            <a:buNone/>
          </a:pPr>
          <a:r>
            <a:rPr lang="en-US" dirty="0">
              <a:solidFill>
                <a:srgbClr val="1F2834">
                  <a:hueOff val="0"/>
                  <a:satOff val="0"/>
                  <a:lumOff val="0"/>
                  <a:alphaOff val="0"/>
                </a:srgbClr>
              </a:solidFill>
              <a:latin typeface="Roboto Light" panose="02000000000000000000" pitchFamily="2" charset="0"/>
              <a:ea typeface="+mn-ea"/>
              <a:cs typeface="+mn-cs"/>
            </a:rPr>
            <a:t>Deadline for courses in medicine, veterinary medicine/science, dentistry, and courses at Oxford or Cambridge</a:t>
          </a:r>
        </a:p>
      </dgm:t>
    </dgm:pt>
    <dgm:pt modelId="{8C611824-AEB4-43E9-8D35-B5C885D8F543}" type="parTrans" cxnId="{BAC5C354-02AE-4264-9EDC-2027F5340B40}">
      <dgm:prSet/>
      <dgm:spPr/>
      <dgm:t>
        <a:bodyPr/>
        <a:lstStyle/>
        <a:p>
          <a:endParaRPr lang="en-GB"/>
        </a:p>
      </dgm:t>
    </dgm:pt>
    <dgm:pt modelId="{76C860B7-5036-4D2C-B9D3-BC1FF3E6EE5C}" type="sibTrans" cxnId="{BAC5C354-02AE-4264-9EDC-2027F5340B40}">
      <dgm:prSet/>
      <dgm:spPr/>
      <dgm:t>
        <a:bodyPr/>
        <a:lstStyle/>
        <a:p>
          <a:endParaRPr lang="en-GB"/>
        </a:p>
      </dgm:t>
    </dgm:pt>
    <dgm:pt modelId="{9BC9A4D4-C58F-4EF9-B508-43A456F22ED9}">
      <dgm:prSet custT="1"/>
      <dgm:spPr>
        <a:xfrm>
          <a:off x="4306797" y="331582"/>
          <a:ext cx="1642787" cy="344846"/>
        </a:xfrm>
        <a:prstGeom prst="rect">
          <a:avLst/>
        </a:prstGeom>
        <a:noFill/>
        <a:ln>
          <a:noFill/>
        </a:ln>
        <a:effectLst/>
      </dgm:spPr>
      <dgm:t>
        <a:bodyPr/>
        <a:lstStyle/>
        <a:p>
          <a:pPr>
            <a:buNone/>
            <a:defRPr b="1"/>
          </a:pPr>
          <a:r>
            <a:rPr lang="en-US" sz="1400" b="1" dirty="0">
              <a:solidFill>
                <a:srgbClr val="1F2834">
                  <a:hueOff val="0"/>
                  <a:satOff val="0"/>
                  <a:lumOff val="0"/>
                  <a:alphaOff val="0"/>
                </a:srgbClr>
              </a:solidFill>
              <a:latin typeface="Roboto" panose="02000000000000000000" pitchFamily="2" charset="0"/>
              <a:ea typeface="+mn-ea"/>
              <a:cs typeface="+mn-cs"/>
            </a:rPr>
            <a:t>14 January 2026</a:t>
          </a:r>
        </a:p>
      </dgm:t>
    </dgm:pt>
    <dgm:pt modelId="{055A3F73-8BFE-43F7-9BF6-163F5F442FD2}" type="parTrans" cxnId="{7351CC8A-E01F-469B-B430-88CD3FFCAA21}">
      <dgm:prSet/>
      <dgm:spPr/>
      <dgm:t>
        <a:bodyPr/>
        <a:lstStyle/>
        <a:p>
          <a:endParaRPr lang="en-GB"/>
        </a:p>
      </dgm:t>
    </dgm:pt>
    <dgm:pt modelId="{12C6EBC7-E014-497C-9A09-3CB4C271D93F}" type="sibTrans" cxnId="{7351CC8A-E01F-469B-B430-88CD3FFCAA21}">
      <dgm:prSet/>
      <dgm:spPr/>
      <dgm:t>
        <a:bodyPr/>
        <a:lstStyle/>
        <a:p>
          <a:endParaRPr lang="en-GB"/>
        </a:p>
      </dgm:t>
    </dgm:pt>
    <dgm:pt modelId="{B675936A-3FA4-4E56-92A1-8E1FC6361235}">
      <dgm:prSet/>
      <dgm:spPr>
        <a:xfrm>
          <a:off x="4306797" y="676428"/>
          <a:ext cx="1642787" cy="981485"/>
        </a:xfrm>
        <a:prstGeom prst="rect">
          <a:avLst/>
        </a:prstGeom>
        <a:noFill/>
        <a:ln>
          <a:noFill/>
        </a:ln>
        <a:effectLst/>
      </dgm:spPr>
      <dgm:t>
        <a:bodyPr/>
        <a:lstStyle/>
        <a:p>
          <a:pPr>
            <a:buNone/>
          </a:pPr>
          <a:r>
            <a:rPr lang="en-US" dirty="0">
              <a:solidFill>
                <a:srgbClr val="1F2834">
                  <a:hueOff val="0"/>
                  <a:satOff val="0"/>
                  <a:lumOff val="0"/>
                  <a:alphaOff val="0"/>
                </a:srgbClr>
              </a:solidFill>
              <a:latin typeface="Roboto Light" panose="02000000000000000000" pitchFamily="2" charset="0"/>
              <a:ea typeface="+mn-ea"/>
              <a:cs typeface="+mn-cs"/>
            </a:rPr>
            <a:t>UCAS equal consideration date</a:t>
          </a:r>
          <a:endParaRPr lang="en-US" dirty="0">
            <a:solidFill>
              <a:srgbClr val="1F2834">
                <a:hueOff val="0"/>
                <a:satOff val="0"/>
                <a:lumOff val="0"/>
                <a:alphaOff val="0"/>
              </a:srgbClr>
            </a:solidFill>
            <a:latin typeface="Calibri" panose="020F0502020204030204"/>
            <a:ea typeface="+mn-ea"/>
            <a:cs typeface="+mn-cs"/>
          </a:endParaRPr>
        </a:p>
      </dgm:t>
    </dgm:pt>
    <dgm:pt modelId="{BC77E3FC-7096-4407-A605-21AE7B05B7A0}" type="parTrans" cxnId="{15D4DB14-FD60-4115-BFB0-34EB7A4DE74D}">
      <dgm:prSet/>
      <dgm:spPr/>
      <dgm:t>
        <a:bodyPr/>
        <a:lstStyle/>
        <a:p>
          <a:endParaRPr lang="en-GB"/>
        </a:p>
      </dgm:t>
    </dgm:pt>
    <dgm:pt modelId="{632421B7-D187-4E77-96DB-E8875ECFA74C}" type="sibTrans" cxnId="{15D4DB14-FD60-4115-BFB0-34EB7A4DE74D}">
      <dgm:prSet/>
      <dgm:spPr/>
      <dgm:t>
        <a:bodyPr/>
        <a:lstStyle/>
        <a:p>
          <a:endParaRPr lang="en-GB"/>
        </a:p>
      </dgm:t>
    </dgm:pt>
    <dgm:pt modelId="{1A10DD1A-A753-4F92-B4F0-DE3E37373CE9}">
      <dgm:prSet custT="1"/>
      <dgm:spPr>
        <a:xfrm>
          <a:off x="5296540" y="2639399"/>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26 February</a:t>
          </a:r>
        </a:p>
      </dgm:t>
    </dgm:pt>
    <dgm:pt modelId="{E026FEE9-1072-4363-BC3E-E520DBAE5D0C}" type="parTrans" cxnId="{3434CC29-4FEF-417E-9FAE-09BC043DC55B}">
      <dgm:prSet/>
      <dgm:spPr/>
      <dgm:t>
        <a:bodyPr/>
        <a:lstStyle/>
        <a:p>
          <a:endParaRPr lang="en-GB"/>
        </a:p>
      </dgm:t>
    </dgm:pt>
    <dgm:pt modelId="{833C4916-616A-4EFB-9F29-C2706959AD77}" type="sibTrans" cxnId="{3434CC29-4FEF-417E-9FAE-09BC043DC55B}">
      <dgm:prSet/>
      <dgm:spPr/>
      <dgm:t>
        <a:bodyPr/>
        <a:lstStyle/>
        <a:p>
          <a:endParaRPr lang="en-GB"/>
        </a:p>
      </dgm:t>
    </dgm:pt>
    <dgm:pt modelId="{506C83D4-90B4-40B6-8337-C81D68FE5EB8}">
      <dgm:prSet/>
      <dgm:spPr>
        <a:xfrm>
          <a:off x="5296540" y="1657914"/>
          <a:ext cx="1642787" cy="981485"/>
        </a:xfrm>
        <a:prstGeom prst="rect">
          <a:avLst/>
        </a:prstGeom>
        <a:noFill/>
        <a:ln>
          <a:noFill/>
        </a:ln>
        <a:effectLst/>
      </dgm:spPr>
      <dgm:t>
        <a:bodyPr/>
        <a:lstStyle/>
        <a:p>
          <a:pPr>
            <a:buNone/>
          </a:pPr>
          <a:r>
            <a:rPr lang="en-US" dirty="0">
              <a:solidFill>
                <a:srgbClr val="1F2834">
                  <a:hueOff val="0"/>
                  <a:satOff val="0"/>
                  <a:lumOff val="0"/>
                  <a:alphaOff val="0"/>
                </a:srgbClr>
              </a:solidFill>
              <a:latin typeface="Roboto Light" panose="02000000000000000000" pitchFamily="2" charset="0"/>
              <a:ea typeface="+mn-ea"/>
              <a:cs typeface="+mn-cs"/>
            </a:rPr>
            <a:t>UCAS Extra opens</a:t>
          </a:r>
        </a:p>
      </dgm:t>
    </dgm:pt>
    <dgm:pt modelId="{DFC20846-3A7D-4317-B490-9B662A47A3BF}" type="parTrans" cxnId="{67096967-92A0-40BC-9186-117F3CEA777D}">
      <dgm:prSet/>
      <dgm:spPr/>
      <dgm:t>
        <a:bodyPr/>
        <a:lstStyle/>
        <a:p>
          <a:endParaRPr lang="en-GB"/>
        </a:p>
      </dgm:t>
    </dgm:pt>
    <dgm:pt modelId="{91577DF4-E526-407B-AAC7-8ACD49FE14C6}" type="sibTrans" cxnId="{67096967-92A0-40BC-9186-117F3CEA777D}">
      <dgm:prSet/>
      <dgm:spPr/>
      <dgm:t>
        <a:bodyPr/>
        <a:lstStyle/>
        <a:p>
          <a:endParaRPr lang="en-GB"/>
        </a:p>
      </dgm:t>
    </dgm:pt>
    <dgm:pt modelId="{E61E14D3-5723-4FD2-BCEA-4D5A336CC2F8}">
      <dgm:prSet custT="1"/>
      <dgm:spPr>
        <a:xfrm>
          <a:off x="6286283" y="331582"/>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30 June</a:t>
          </a:r>
        </a:p>
      </dgm:t>
    </dgm:pt>
    <dgm:pt modelId="{2A0273A2-94C0-4C29-B993-687ED0E8C620}" type="parTrans" cxnId="{1FC803F5-D68B-4AB3-B893-D8626B9C2B74}">
      <dgm:prSet/>
      <dgm:spPr/>
      <dgm:t>
        <a:bodyPr/>
        <a:lstStyle/>
        <a:p>
          <a:endParaRPr lang="en-GB"/>
        </a:p>
      </dgm:t>
    </dgm:pt>
    <dgm:pt modelId="{B9937D21-99D4-4355-9366-EAA4A3A63CA8}" type="sibTrans" cxnId="{1FC803F5-D68B-4AB3-B893-D8626B9C2B74}">
      <dgm:prSet/>
      <dgm:spPr/>
      <dgm:t>
        <a:bodyPr/>
        <a:lstStyle/>
        <a:p>
          <a:endParaRPr lang="en-GB"/>
        </a:p>
      </dgm:t>
    </dgm:pt>
    <dgm:pt modelId="{5976AAFC-08C5-4922-842C-3433B8CA6A74}">
      <dgm:prSet/>
      <dgm:spPr>
        <a:xfrm>
          <a:off x="6286283" y="676428"/>
          <a:ext cx="1642787" cy="981485"/>
        </a:xfrm>
        <a:prstGeom prst="rect">
          <a:avLst/>
        </a:prstGeom>
        <a:noFill/>
        <a:ln>
          <a:noFill/>
        </a:ln>
        <a:effectLst/>
      </dgm:spPr>
      <dgm:t>
        <a:bodyPr/>
        <a:lstStyle/>
        <a:p>
          <a:pPr>
            <a:buNone/>
          </a:pPr>
          <a:r>
            <a:rPr lang="en-US" dirty="0">
              <a:solidFill>
                <a:srgbClr val="1F2834">
                  <a:hueOff val="0"/>
                  <a:satOff val="0"/>
                  <a:lumOff val="0"/>
                  <a:alphaOff val="0"/>
                </a:srgbClr>
              </a:solidFill>
              <a:latin typeface="Roboto Light" panose="02000000000000000000" pitchFamily="2" charset="0"/>
              <a:ea typeface="+mn-ea"/>
              <a:cs typeface="+mn-cs"/>
            </a:rPr>
            <a:t>Last date to send an application</a:t>
          </a:r>
        </a:p>
      </dgm:t>
    </dgm:pt>
    <dgm:pt modelId="{6787FAB8-C18B-4821-B84E-99E54A6C2ED7}" type="parTrans" cxnId="{F68E6F28-D415-46A8-81F3-1CDC1CCBF73E}">
      <dgm:prSet/>
      <dgm:spPr/>
      <dgm:t>
        <a:bodyPr/>
        <a:lstStyle/>
        <a:p>
          <a:endParaRPr lang="en-GB"/>
        </a:p>
      </dgm:t>
    </dgm:pt>
    <dgm:pt modelId="{3B05804F-F0C3-4349-8452-36B2513B6FC8}" type="sibTrans" cxnId="{F68E6F28-D415-46A8-81F3-1CDC1CCBF73E}">
      <dgm:prSet/>
      <dgm:spPr/>
      <dgm:t>
        <a:bodyPr/>
        <a:lstStyle/>
        <a:p>
          <a:endParaRPr lang="en-GB"/>
        </a:p>
      </dgm:t>
    </dgm:pt>
    <dgm:pt modelId="{7305A1CE-BBCE-486D-BFDD-E446E903F421}">
      <dgm:prSet custT="1"/>
      <dgm:spPr>
        <a:xfrm>
          <a:off x="7276026" y="2639399"/>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5 July</a:t>
          </a:r>
          <a:endParaRPr lang="en-US" sz="1400" b="1" kern="1200" dirty="0">
            <a:solidFill>
              <a:srgbClr val="1F2834">
                <a:hueOff val="0"/>
                <a:satOff val="0"/>
                <a:lumOff val="0"/>
                <a:alphaOff val="0"/>
              </a:srgbClr>
            </a:solidFill>
            <a:latin typeface="Roboto" panose="02000000000000000000" pitchFamily="2" charset="0"/>
            <a:ea typeface="+mn-ea"/>
            <a:cs typeface="+mn-cs"/>
          </a:endParaRPr>
        </a:p>
      </dgm:t>
    </dgm:pt>
    <dgm:pt modelId="{C0E78865-CE0C-46FB-805C-55B344B88C64}" type="parTrans" cxnId="{FF9611E7-E65A-41F4-836C-30D4F95332E1}">
      <dgm:prSet/>
      <dgm:spPr/>
      <dgm:t>
        <a:bodyPr/>
        <a:lstStyle/>
        <a:p>
          <a:endParaRPr lang="en-GB"/>
        </a:p>
      </dgm:t>
    </dgm:pt>
    <dgm:pt modelId="{87A8177B-E14D-4296-839B-BC5D2A7A1B9E}" type="sibTrans" cxnId="{FF9611E7-E65A-41F4-836C-30D4F95332E1}">
      <dgm:prSet/>
      <dgm:spPr/>
      <dgm:t>
        <a:bodyPr/>
        <a:lstStyle/>
        <a:p>
          <a:endParaRPr lang="en-GB"/>
        </a:p>
      </dgm:t>
    </dgm:pt>
    <dgm:pt modelId="{034697DA-E727-4A2D-AD29-C015436AB5DB}">
      <dgm:prSet/>
      <dgm:spPr>
        <a:xfrm>
          <a:off x="7276026" y="1657914"/>
          <a:ext cx="1642787" cy="981485"/>
        </a:xfrm>
        <a:prstGeom prst="rect">
          <a:avLst/>
        </a:prstGeom>
        <a:noFill/>
        <a:ln>
          <a:noFill/>
        </a:ln>
        <a:effectLst/>
      </dgm:spPr>
      <dgm:t>
        <a:bodyPr/>
        <a:lstStyle/>
        <a:p>
          <a:pPr>
            <a:buNone/>
          </a:pPr>
          <a:r>
            <a:rPr lang="en-GB" dirty="0">
              <a:solidFill>
                <a:srgbClr val="1F2834">
                  <a:hueOff val="0"/>
                  <a:satOff val="0"/>
                  <a:lumOff val="0"/>
                  <a:alphaOff val="0"/>
                </a:srgbClr>
              </a:solidFill>
              <a:latin typeface="Roboto Light" panose="02000000000000000000" pitchFamily="2" charset="0"/>
              <a:ea typeface="+mn-ea"/>
              <a:cs typeface="+mn-cs"/>
            </a:rPr>
            <a:t>Clearing opens</a:t>
          </a:r>
          <a:endParaRPr lang="en-US" dirty="0">
            <a:solidFill>
              <a:srgbClr val="1F2834">
                <a:hueOff val="0"/>
                <a:satOff val="0"/>
                <a:lumOff val="0"/>
                <a:alphaOff val="0"/>
              </a:srgbClr>
            </a:solidFill>
            <a:latin typeface="Roboto Light" panose="02000000000000000000" pitchFamily="2" charset="0"/>
            <a:ea typeface="+mn-ea"/>
            <a:cs typeface="+mn-cs"/>
          </a:endParaRPr>
        </a:p>
      </dgm:t>
    </dgm:pt>
    <dgm:pt modelId="{301B719A-F8D3-476D-9AC3-C3C97E974FBF}" type="parTrans" cxnId="{2E08D981-E0C6-46B0-94E8-6DC0690D804A}">
      <dgm:prSet/>
      <dgm:spPr/>
      <dgm:t>
        <a:bodyPr/>
        <a:lstStyle/>
        <a:p>
          <a:endParaRPr lang="en-GB"/>
        </a:p>
      </dgm:t>
    </dgm:pt>
    <dgm:pt modelId="{CBF19018-3679-4375-AFCE-D9764EB8B919}" type="sibTrans" cxnId="{2E08D981-E0C6-46B0-94E8-6DC0690D804A}">
      <dgm:prSet/>
      <dgm:spPr/>
      <dgm:t>
        <a:bodyPr/>
        <a:lstStyle/>
        <a:p>
          <a:endParaRPr lang="en-GB"/>
        </a:p>
      </dgm:t>
    </dgm:pt>
    <dgm:pt modelId="{008B170F-96EC-484F-AB8E-D3455C6685CF}">
      <dgm:prSet custT="1"/>
      <dgm:spPr>
        <a:xfrm>
          <a:off x="1337568" y="2639399"/>
          <a:ext cx="1642787" cy="344846"/>
        </a:xfrm>
        <a:prstGeom prst="rect">
          <a:avLst/>
        </a:prstGeom>
        <a:noFill/>
        <a:ln>
          <a:noFill/>
        </a:ln>
        <a:effectLst/>
      </dgm:spPr>
      <dgm:t>
        <a:bodyPr/>
        <a:lstStyle/>
        <a:p>
          <a:pPr marL="0" lvl="0" indent="0" algn="l" defTabSz="622300">
            <a:lnSpc>
              <a:spcPct val="90000"/>
            </a:lnSpc>
            <a:spcBef>
              <a:spcPct val="0"/>
            </a:spcBef>
            <a:spcAft>
              <a:spcPct val="35000"/>
            </a:spcAft>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14 May </a:t>
          </a:r>
        </a:p>
      </dgm:t>
    </dgm:pt>
    <dgm:pt modelId="{31DBDC52-2EFC-4B86-939C-B5A31114EB04}" type="parTrans" cxnId="{D6C41449-47BC-40BD-9AD1-9251968D6CF7}">
      <dgm:prSet/>
      <dgm:spPr/>
      <dgm:t>
        <a:bodyPr/>
        <a:lstStyle/>
        <a:p>
          <a:endParaRPr lang="en-GB"/>
        </a:p>
      </dgm:t>
    </dgm:pt>
    <dgm:pt modelId="{78959F3E-1872-45CF-ADE8-27B62BD92575}" type="sibTrans" cxnId="{D6C41449-47BC-40BD-9AD1-9251968D6CF7}">
      <dgm:prSet/>
      <dgm:spPr/>
      <dgm:t>
        <a:bodyPr/>
        <a:lstStyle/>
        <a:p>
          <a:endParaRPr lang="en-GB"/>
        </a:p>
      </dgm:t>
    </dgm:pt>
    <dgm:pt modelId="{FD377382-3DB0-443B-A1AA-B22C0B6DC7EE}">
      <dgm:prSet/>
      <dgm:spPr>
        <a:xfrm>
          <a:off x="1337568" y="1657914"/>
          <a:ext cx="1642787" cy="981485"/>
        </a:xfrm>
        <a:prstGeom prst="rect">
          <a:avLst/>
        </a:prstGeom>
        <a:noFill/>
        <a:ln>
          <a:noFill/>
        </a:ln>
        <a:effectLst/>
      </dgm:spPr>
      <dgm:t>
        <a:bodyPr/>
        <a:lstStyle/>
        <a:p>
          <a:pPr>
            <a:buNone/>
          </a:pPr>
          <a:r>
            <a:rPr lang="en-US" dirty="0">
              <a:solidFill>
                <a:srgbClr val="1F2834">
                  <a:hueOff val="0"/>
                  <a:satOff val="0"/>
                  <a:lumOff val="0"/>
                  <a:alphaOff val="0"/>
                </a:srgbClr>
              </a:solidFill>
              <a:latin typeface="Roboto Light" panose="02000000000000000000" pitchFamily="2" charset="0"/>
              <a:ea typeface="+mn-ea"/>
              <a:cs typeface="+mn-cs"/>
            </a:rPr>
            <a:t>UCAS application opens for 2025 entry</a:t>
          </a:r>
          <a:endParaRPr lang="en-GB" dirty="0">
            <a:solidFill>
              <a:srgbClr val="1F2834">
                <a:hueOff val="0"/>
                <a:satOff val="0"/>
                <a:lumOff val="0"/>
                <a:alphaOff val="0"/>
              </a:srgbClr>
            </a:solidFill>
            <a:latin typeface="Roboto Light" panose="02000000000000000000" pitchFamily="2" charset="0"/>
            <a:ea typeface="+mn-ea"/>
            <a:cs typeface="+mn-cs"/>
          </a:endParaRPr>
        </a:p>
      </dgm:t>
    </dgm:pt>
    <dgm:pt modelId="{45A89B22-BF90-4A55-ADB7-5673D658ECD6}" type="parTrans" cxnId="{522E4CC5-253A-4EC8-A664-92CFB51C6D83}">
      <dgm:prSet/>
      <dgm:spPr/>
      <dgm:t>
        <a:bodyPr/>
        <a:lstStyle/>
        <a:p>
          <a:endParaRPr lang="en-GB"/>
        </a:p>
      </dgm:t>
    </dgm:pt>
    <dgm:pt modelId="{80FC2D82-D42D-475F-A812-FB0CE01A4F71}" type="sibTrans" cxnId="{522E4CC5-253A-4EC8-A664-92CFB51C6D83}">
      <dgm:prSet/>
      <dgm:spPr/>
      <dgm:t>
        <a:bodyPr/>
        <a:lstStyle/>
        <a:p>
          <a:endParaRPr lang="en-GB"/>
        </a:p>
      </dgm:t>
    </dgm:pt>
    <dgm:pt modelId="{22B3A664-48A8-4ECC-B771-8AD26C70E78F}" type="pres">
      <dgm:prSet presAssocID="{16AA230B-9EE1-4C9D-8B47-259F1FD7138E}" presName="root" presStyleCnt="0">
        <dgm:presLayoutVars>
          <dgm:chMax/>
          <dgm:chPref/>
          <dgm:animLvl val="lvl"/>
        </dgm:presLayoutVars>
      </dgm:prSet>
      <dgm:spPr/>
    </dgm:pt>
    <dgm:pt modelId="{2901F951-B666-4D73-BE8A-B405CE4F691A}" type="pres">
      <dgm:prSet presAssocID="{16AA230B-9EE1-4C9D-8B47-259F1FD7138E}" presName="divider" presStyleLbl="fgAcc1" presStyleIdx="0" presStyleCnt="9"/>
      <dgm:spPr>
        <a:xfrm>
          <a:off x="0" y="1657914"/>
          <a:ext cx="8923031" cy="0"/>
        </a:xfrm>
        <a:prstGeom prst="line">
          <a:avLst/>
        </a:prstGeom>
        <a:solidFill>
          <a:srgbClr val="FFFFFF">
            <a:alpha val="90000"/>
            <a:hueOff val="0"/>
            <a:satOff val="0"/>
            <a:lumOff val="0"/>
            <a:alphaOff val="0"/>
          </a:srgbClr>
        </a:solidFill>
        <a:ln w="19050" cap="flat" cmpd="sng" algn="ctr">
          <a:solidFill>
            <a:srgbClr val="FBC651">
              <a:hueOff val="0"/>
              <a:satOff val="0"/>
              <a:lumOff val="0"/>
              <a:alphaOff val="0"/>
            </a:srgbClr>
          </a:solidFill>
          <a:prstDash val="solid"/>
          <a:miter lim="800000"/>
          <a:tailEnd type="triangle" w="lg" len="lg"/>
        </a:ln>
        <a:effectLst/>
      </dgm:spPr>
    </dgm:pt>
    <dgm:pt modelId="{42C7722C-D778-4D06-8AAC-EABED3E587AA}" type="pres">
      <dgm:prSet presAssocID="{16AA230B-9EE1-4C9D-8B47-259F1FD7138E}" presName="nodes" presStyleCnt="0">
        <dgm:presLayoutVars>
          <dgm:chMax/>
          <dgm:chPref/>
          <dgm:animLvl val="lvl"/>
        </dgm:presLayoutVars>
      </dgm:prSet>
      <dgm:spPr/>
    </dgm:pt>
    <dgm:pt modelId="{086E2839-11E4-4C20-A3FA-A3D6F17597FD}" type="pres">
      <dgm:prSet presAssocID="{9C7667CB-14C0-4A8F-8E67-74714F0900B1}" presName="composite" presStyleCnt="0"/>
      <dgm:spPr/>
    </dgm:pt>
    <dgm:pt modelId="{CC0BF558-845F-40EC-9D25-1A1372D539B0}" type="pres">
      <dgm:prSet presAssocID="{9C7667CB-14C0-4A8F-8E67-74714F0900B1}" presName="ConnectorPoint" presStyleLbl="lnNode1" presStyleIdx="0" presStyleCnt="8"/>
      <dgm:spPr>
        <a:xfrm>
          <a:off x="145716" y="1626877"/>
          <a:ext cx="61849" cy="62072"/>
        </a:xfrm>
        <a:prstGeom prst="ellipse">
          <a:avLst/>
        </a:prstGeom>
        <a:solidFill>
          <a:srgbClr val="FBC651">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ED85CDB1-F7FF-499F-A503-1DC77884DA60}" type="pres">
      <dgm:prSet presAssocID="{9C7667CB-14C0-4A8F-8E67-74714F0900B1}" presName="DropPinPlaceHolder" presStyleCnt="0"/>
      <dgm:spPr/>
    </dgm:pt>
    <dgm:pt modelId="{19D995EB-DFB2-4A69-A51C-892F0B96A4BE}" type="pres">
      <dgm:prSet presAssocID="{9C7667CB-14C0-4A8F-8E67-74714F0900B1}" presName="DropPin" presStyleLbl="alignNode1" presStyleIdx="0" presStyleCnt="8"/>
      <dgm:spPr>
        <a:xfrm rot="8100000">
          <a:off x="54537" y="382522"/>
          <a:ext cx="242967" cy="242967"/>
        </a:xfrm>
        <a:prstGeom prst="teardrop">
          <a:avLst>
            <a:gd name="adj" fmla="val 115000"/>
          </a:avLst>
        </a:prstGeom>
        <a:solidFill>
          <a:srgbClr val="FBC651">
            <a:hueOff val="0"/>
            <a:satOff val="0"/>
            <a:lumOff val="0"/>
            <a:alphaOff val="0"/>
          </a:srgbClr>
        </a:solidFill>
        <a:ln w="12700" cap="flat" cmpd="sng" algn="ctr">
          <a:solidFill>
            <a:srgbClr val="FBC651">
              <a:hueOff val="0"/>
              <a:satOff val="0"/>
              <a:lumOff val="0"/>
              <a:alphaOff val="0"/>
            </a:srgbClr>
          </a:solidFill>
          <a:prstDash val="solid"/>
          <a:miter lim="800000"/>
        </a:ln>
        <a:effectLst/>
      </dgm:spPr>
    </dgm:pt>
    <dgm:pt modelId="{0BBFD661-1EF1-49EA-B698-39CDD8703FE5}" type="pres">
      <dgm:prSet presAssocID="{9C7667CB-14C0-4A8F-8E67-74714F0900B1}" presName="Ellipse" presStyleLbl="fgAcc1" presStyleIdx="1" presStyleCnt="9"/>
      <dgm:spPr>
        <a:xfrm>
          <a:off x="81529"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48D8E842-4C8F-4368-ADBA-C3BF01336ADD}" type="pres">
      <dgm:prSet presAssocID="{9C7667CB-14C0-4A8F-8E67-74714F0900B1}" presName="L2TextContainer" presStyleLbl="revTx" presStyleIdx="0" presStyleCnt="16">
        <dgm:presLayoutVars>
          <dgm:bulletEnabled val="1"/>
        </dgm:presLayoutVars>
      </dgm:prSet>
      <dgm:spPr/>
    </dgm:pt>
    <dgm:pt modelId="{C2636B65-E491-4D02-9B90-919468EC465A}" type="pres">
      <dgm:prSet presAssocID="{9C7667CB-14C0-4A8F-8E67-74714F0900B1}" presName="L1TextContainer" presStyleLbl="revTx" presStyleIdx="1" presStyleCnt="16" custLinFactNeighborX="-719" custLinFactNeighborY="-3267">
        <dgm:presLayoutVars>
          <dgm:chMax val="1"/>
          <dgm:chPref val="1"/>
          <dgm:bulletEnabled val="1"/>
        </dgm:presLayoutVars>
      </dgm:prSet>
      <dgm:spPr/>
    </dgm:pt>
    <dgm:pt modelId="{459409A4-983E-49A6-A904-89067E6F322F}" type="pres">
      <dgm:prSet presAssocID="{9C7667CB-14C0-4A8F-8E67-74714F0900B1}" presName="ConnectLine" presStyleLbl="sibTrans1D1" presStyleIdx="0" presStyleCnt="8"/>
      <dgm:spPr>
        <a:xfrm>
          <a:off x="176021" y="676428"/>
          <a:ext cx="0" cy="981485"/>
        </a:xfrm>
        <a:prstGeom prst="line">
          <a:avLst/>
        </a:prstGeom>
        <a:noFill/>
        <a:ln w="12700" cap="flat" cmpd="sng" algn="ctr">
          <a:solidFill>
            <a:srgbClr val="FBC651">
              <a:hueOff val="0"/>
              <a:satOff val="0"/>
              <a:lumOff val="0"/>
              <a:alphaOff val="0"/>
            </a:srgbClr>
          </a:solidFill>
          <a:prstDash val="dash"/>
          <a:miter lim="800000"/>
        </a:ln>
        <a:effectLst/>
      </dgm:spPr>
    </dgm:pt>
    <dgm:pt modelId="{5F121A8D-C3B8-4F08-8885-04E04527E54C}" type="pres">
      <dgm:prSet presAssocID="{9C7667CB-14C0-4A8F-8E67-74714F0900B1}" presName="EmptyPlaceHolder" presStyleCnt="0"/>
      <dgm:spPr/>
    </dgm:pt>
    <dgm:pt modelId="{BCF7637F-6884-463A-AC16-20775A3CD873}" type="pres">
      <dgm:prSet presAssocID="{67561B6C-AA36-4B6F-BB5E-74159DBFDAB0}" presName="spaceBetweenRectangles" presStyleCnt="0"/>
      <dgm:spPr/>
    </dgm:pt>
    <dgm:pt modelId="{42A1A5A9-51AC-46FF-AA76-9B559824AA4F}" type="pres">
      <dgm:prSet presAssocID="{008B170F-96EC-484F-AB8E-D3455C6685CF}" presName="composite" presStyleCnt="0"/>
      <dgm:spPr/>
    </dgm:pt>
    <dgm:pt modelId="{6403F9A2-8AF9-4B41-B4B3-1BFB71A89906}" type="pres">
      <dgm:prSet presAssocID="{008B170F-96EC-484F-AB8E-D3455C6685CF}" presName="ConnectorPoint" presStyleLbl="lnNode1" presStyleIdx="1" presStyleCnt="8"/>
      <dgm:spPr>
        <a:xfrm>
          <a:off x="1135459" y="1626877"/>
          <a:ext cx="61849" cy="62072"/>
        </a:xfrm>
        <a:prstGeom prst="ellipse">
          <a:avLst/>
        </a:prstGeom>
        <a:solidFill>
          <a:srgbClr val="5DB88D">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8A136840-9CD0-4FDB-BFFD-9B54F387E63C}" type="pres">
      <dgm:prSet presAssocID="{008B170F-96EC-484F-AB8E-D3455C6685CF}" presName="DropPinPlaceHolder" presStyleCnt="0"/>
      <dgm:spPr/>
    </dgm:pt>
    <dgm:pt modelId="{1BDECE43-E0A7-4228-B179-8F6377530F53}" type="pres">
      <dgm:prSet presAssocID="{008B170F-96EC-484F-AB8E-D3455C6685CF}" presName="DropPin" presStyleLbl="alignNode1" presStyleIdx="1" presStyleCnt="8"/>
      <dgm:spPr>
        <a:xfrm rot="18900000">
          <a:off x="1044280" y="2690338"/>
          <a:ext cx="242967" cy="242967"/>
        </a:xfrm>
        <a:prstGeom prst="teardrop">
          <a:avLst>
            <a:gd name="adj" fmla="val 115000"/>
          </a:avLst>
        </a:prstGeom>
        <a:solidFill>
          <a:srgbClr val="5DB88D">
            <a:hueOff val="0"/>
            <a:satOff val="0"/>
            <a:lumOff val="0"/>
            <a:alphaOff val="0"/>
          </a:srgbClr>
        </a:solidFill>
        <a:ln w="12700" cap="flat" cmpd="sng" algn="ctr">
          <a:solidFill>
            <a:srgbClr val="5DB88D">
              <a:hueOff val="0"/>
              <a:satOff val="0"/>
              <a:lumOff val="0"/>
              <a:alphaOff val="0"/>
            </a:srgbClr>
          </a:solidFill>
          <a:prstDash val="solid"/>
          <a:miter lim="800000"/>
        </a:ln>
        <a:effectLst/>
      </dgm:spPr>
    </dgm:pt>
    <dgm:pt modelId="{4C036A26-574B-4AAF-81A4-CA6D17A1CEB3}" type="pres">
      <dgm:prSet presAssocID="{008B170F-96EC-484F-AB8E-D3455C6685CF}" presName="Ellipse" presStyleLbl="fgAcc1" presStyleIdx="2" presStyleCnt="9"/>
      <dgm:spPr>
        <a:xfrm>
          <a:off x="1071272"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D82EE58E-F96B-48AB-883D-A5D6D2CD33E7}" type="pres">
      <dgm:prSet presAssocID="{008B170F-96EC-484F-AB8E-D3455C6685CF}" presName="L2TextContainer" presStyleLbl="revTx" presStyleIdx="2" presStyleCnt="16">
        <dgm:presLayoutVars>
          <dgm:bulletEnabled val="1"/>
        </dgm:presLayoutVars>
      </dgm:prSet>
      <dgm:spPr/>
    </dgm:pt>
    <dgm:pt modelId="{6F221318-48BE-447B-A7D2-1849CBD86EE0}" type="pres">
      <dgm:prSet presAssocID="{008B170F-96EC-484F-AB8E-D3455C6685CF}" presName="L1TextContainer" presStyleLbl="revTx" presStyleIdx="3" presStyleCnt="16">
        <dgm:presLayoutVars>
          <dgm:chMax val="1"/>
          <dgm:chPref val="1"/>
          <dgm:bulletEnabled val="1"/>
        </dgm:presLayoutVars>
      </dgm:prSet>
      <dgm:spPr/>
    </dgm:pt>
    <dgm:pt modelId="{FD64E599-2E88-43E2-AD3C-0A310F8E3D0A}" type="pres">
      <dgm:prSet presAssocID="{008B170F-96EC-484F-AB8E-D3455C6685CF}" presName="ConnectLine" presStyleLbl="sibTrans1D1" presStyleIdx="1" presStyleCnt="8"/>
      <dgm:spPr>
        <a:xfrm>
          <a:off x="1165764" y="1657914"/>
          <a:ext cx="0" cy="981485"/>
        </a:xfrm>
        <a:prstGeom prst="line">
          <a:avLst/>
        </a:prstGeom>
        <a:noFill/>
        <a:ln w="12700" cap="flat" cmpd="sng" algn="ctr">
          <a:solidFill>
            <a:srgbClr val="5DB88D">
              <a:hueOff val="0"/>
              <a:satOff val="0"/>
              <a:lumOff val="0"/>
              <a:alphaOff val="0"/>
            </a:srgbClr>
          </a:solidFill>
          <a:prstDash val="dash"/>
          <a:miter lim="800000"/>
        </a:ln>
        <a:effectLst/>
      </dgm:spPr>
    </dgm:pt>
    <dgm:pt modelId="{120949CA-42AC-4EAE-A624-3C28B9622444}" type="pres">
      <dgm:prSet presAssocID="{008B170F-96EC-484F-AB8E-D3455C6685CF}" presName="EmptyPlaceHolder" presStyleCnt="0"/>
      <dgm:spPr/>
    </dgm:pt>
    <dgm:pt modelId="{D4B5A49F-601D-4717-95D2-550DCF74FC16}" type="pres">
      <dgm:prSet presAssocID="{78959F3E-1872-45CF-ADE8-27B62BD92575}" presName="spaceBetweenRectangles" presStyleCnt="0"/>
      <dgm:spPr/>
    </dgm:pt>
    <dgm:pt modelId="{0A2463A5-1C6C-4E37-8756-D44AB14AA966}" type="pres">
      <dgm:prSet presAssocID="{2B297445-5E87-4F78-B582-30CB9B792A0F}" presName="composite" presStyleCnt="0"/>
      <dgm:spPr/>
    </dgm:pt>
    <dgm:pt modelId="{E9119F53-3909-4818-B14B-2174E9A6416F}" type="pres">
      <dgm:prSet presAssocID="{2B297445-5E87-4F78-B582-30CB9B792A0F}" presName="ConnectorPoint" presStyleLbl="lnNode1" presStyleIdx="2" presStyleCnt="8"/>
      <dgm:spPr>
        <a:xfrm>
          <a:off x="2125201" y="1626877"/>
          <a:ext cx="61849" cy="62072"/>
        </a:xfrm>
        <a:prstGeom prst="ellipse">
          <a:avLst/>
        </a:prstGeom>
        <a:solidFill>
          <a:srgbClr val="3B92D9">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33EB0995-F02A-480F-A2C1-EAE43838095F}" type="pres">
      <dgm:prSet presAssocID="{2B297445-5E87-4F78-B582-30CB9B792A0F}" presName="DropPinPlaceHolder" presStyleCnt="0"/>
      <dgm:spPr/>
    </dgm:pt>
    <dgm:pt modelId="{09006458-E236-4123-BD78-F46E55A74330}" type="pres">
      <dgm:prSet presAssocID="{2B297445-5E87-4F78-B582-30CB9B792A0F}" presName="DropPin" presStyleLbl="alignNode1" presStyleIdx="2" presStyleCnt="8"/>
      <dgm:spPr>
        <a:xfrm rot="8100000">
          <a:off x="2034023" y="382522"/>
          <a:ext cx="242967" cy="242967"/>
        </a:xfrm>
        <a:prstGeom prst="teardrop">
          <a:avLst>
            <a:gd name="adj" fmla="val 115000"/>
          </a:avLst>
        </a:prstGeom>
        <a:solidFill>
          <a:srgbClr val="3B92D9">
            <a:hueOff val="0"/>
            <a:satOff val="0"/>
            <a:lumOff val="0"/>
            <a:alphaOff val="0"/>
          </a:srgbClr>
        </a:solidFill>
        <a:ln w="12700" cap="flat" cmpd="sng" algn="ctr">
          <a:solidFill>
            <a:srgbClr val="3B92D9">
              <a:hueOff val="0"/>
              <a:satOff val="0"/>
              <a:lumOff val="0"/>
              <a:alphaOff val="0"/>
            </a:srgbClr>
          </a:solidFill>
          <a:prstDash val="solid"/>
          <a:miter lim="800000"/>
        </a:ln>
        <a:effectLst/>
      </dgm:spPr>
    </dgm:pt>
    <dgm:pt modelId="{4F4243EF-4166-4B36-BD79-9E76BA568EF2}" type="pres">
      <dgm:prSet presAssocID="{2B297445-5E87-4F78-B582-30CB9B792A0F}" presName="Ellipse" presStyleLbl="fgAcc1" presStyleIdx="3" presStyleCnt="9"/>
      <dgm:spPr>
        <a:xfrm>
          <a:off x="2061015"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B45FDA3A-BF0A-48F0-B263-8EDC85FF28DE}" type="pres">
      <dgm:prSet presAssocID="{2B297445-5E87-4F78-B582-30CB9B792A0F}" presName="L2TextContainer" presStyleLbl="revTx" presStyleIdx="4" presStyleCnt="16">
        <dgm:presLayoutVars>
          <dgm:bulletEnabled val="1"/>
        </dgm:presLayoutVars>
      </dgm:prSet>
      <dgm:spPr/>
    </dgm:pt>
    <dgm:pt modelId="{5AA5A3A1-2668-4E97-BC1C-DC2A0876D6AF}" type="pres">
      <dgm:prSet presAssocID="{2B297445-5E87-4F78-B582-30CB9B792A0F}" presName="L1TextContainer" presStyleLbl="revTx" presStyleIdx="5" presStyleCnt="16">
        <dgm:presLayoutVars>
          <dgm:chMax val="1"/>
          <dgm:chPref val="1"/>
          <dgm:bulletEnabled val="1"/>
        </dgm:presLayoutVars>
      </dgm:prSet>
      <dgm:spPr/>
    </dgm:pt>
    <dgm:pt modelId="{5CB986B8-86A6-4FF3-AB08-20559797C5EF}" type="pres">
      <dgm:prSet presAssocID="{2B297445-5E87-4F78-B582-30CB9B792A0F}" presName="ConnectLine" presStyleLbl="sibTrans1D1" presStyleIdx="2" presStyleCnt="8"/>
      <dgm:spPr>
        <a:xfrm>
          <a:off x="2155507" y="676428"/>
          <a:ext cx="0" cy="981485"/>
        </a:xfrm>
        <a:prstGeom prst="line">
          <a:avLst/>
        </a:prstGeom>
        <a:noFill/>
        <a:ln w="12700" cap="flat" cmpd="sng" algn="ctr">
          <a:solidFill>
            <a:srgbClr val="3B92D9">
              <a:hueOff val="0"/>
              <a:satOff val="0"/>
              <a:lumOff val="0"/>
              <a:alphaOff val="0"/>
            </a:srgbClr>
          </a:solidFill>
          <a:prstDash val="dash"/>
          <a:miter lim="800000"/>
        </a:ln>
        <a:effectLst/>
      </dgm:spPr>
    </dgm:pt>
    <dgm:pt modelId="{FA24FBA2-94EF-428D-8E05-3938140844EE}" type="pres">
      <dgm:prSet presAssocID="{2B297445-5E87-4F78-B582-30CB9B792A0F}" presName="EmptyPlaceHolder" presStyleCnt="0"/>
      <dgm:spPr/>
    </dgm:pt>
    <dgm:pt modelId="{0C6633D2-1CA1-4237-9291-F0D36901F938}" type="pres">
      <dgm:prSet presAssocID="{1454B22E-E71E-47F9-95F1-43CC40C68EDA}" presName="spaceBetweenRectangles" presStyleCnt="0"/>
      <dgm:spPr/>
    </dgm:pt>
    <dgm:pt modelId="{A047394C-5E88-4CC7-9956-BAA78BC839E5}" type="pres">
      <dgm:prSet presAssocID="{9E427F55-8E92-4EE5-B3D8-B2855740D2F2}" presName="composite" presStyleCnt="0"/>
      <dgm:spPr/>
    </dgm:pt>
    <dgm:pt modelId="{59581467-F3E7-41E2-9119-06F99F9F7F6E}" type="pres">
      <dgm:prSet presAssocID="{9E427F55-8E92-4EE5-B3D8-B2855740D2F2}" presName="ConnectorPoint" presStyleLbl="lnNode1" presStyleIdx="3" presStyleCnt="8"/>
      <dgm:spPr>
        <a:xfrm>
          <a:off x="3114944" y="1626877"/>
          <a:ext cx="61849" cy="62072"/>
        </a:xfrm>
        <a:prstGeom prst="ellipse">
          <a:avLst/>
        </a:prstGeom>
        <a:solidFill>
          <a:srgbClr val="3BC0C7">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2526990B-C20C-41D4-A45D-3468D2EBCD17}" type="pres">
      <dgm:prSet presAssocID="{9E427F55-8E92-4EE5-B3D8-B2855740D2F2}" presName="DropPinPlaceHolder" presStyleCnt="0"/>
      <dgm:spPr/>
    </dgm:pt>
    <dgm:pt modelId="{57593990-0D3D-4A22-813C-486BFFE36BDA}" type="pres">
      <dgm:prSet presAssocID="{9E427F55-8E92-4EE5-B3D8-B2855740D2F2}" presName="DropPin" presStyleLbl="alignNode1" presStyleIdx="3" presStyleCnt="8"/>
      <dgm:spPr>
        <a:xfrm rot="18900000">
          <a:off x="3023766" y="2690338"/>
          <a:ext cx="242967" cy="242967"/>
        </a:xfrm>
        <a:prstGeom prst="teardrop">
          <a:avLst>
            <a:gd name="adj" fmla="val 115000"/>
          </a:avLst>
        </a:prstGeom>
        <a:solidFill>
          <a:srgbClr val="3BC0C7">
            <a:hueOff val="0"/>
            <a:satOff val="0"/>
            <a:lumOff val="0"/>
            <a:alphaOff val="0"/>
          </a:srgbClr>
        </a:solidFill>
        <a:ln w="12700" cap="flat" cmpd="sng" algn="ctr">
          <a:solidFill>
            <a:srgbClr val="3BC0C7">
              <a:hueOff val="0"/>
              <a:satOff val="0"/>
              <a:lumOff val="0"/>
              <a:alphaOff val="0"/>
            </a:srgbClr>
          </a:solidFill>
          <a:prstDash val="solid"/>
          <a:miter lim="800000"/>
        </a:ln>
        <a:effectLst/>
      </dgm:spPr>
    </dgm:pt>
    <dgm:pt modelId="{69C4CEFA-A100-4B71-9919-01052397F6BA}" type="pres">
      <dgm:prSet presAssocID="{9E427F55-8E92-4EE5-B3D8-B2855740D2F2}" presName="Ellipse" presStyleLbl="fgAcc1" presStyleIdx="4" presStyleCnt="9"/>
      <dgm:spPr>
        <a:xfrm>
          <a:off x="3050758"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C84C3B8A-0A4A-417F-9130-69FEB3130828}" type="pres">
      <dgm:prSet presAssocID="{9E427F55-8E92-4EE5-B3D8-B2855740D2F2}" presName="L2TextContainer" presStyleLbl="revTx" presStyleIdx="6" presStyleCnt="16">
        <dgm:presLayoutVars>
          <dgm:bulletEnabled val="1"/>
        </dgm:presLayoutVars>
      </dgm:prSet>
      <dgm:spPr/>
    </dgm:pt>
    <dgm:pt modelId="{5D87BB61-98FA-4FD8-BE5F-F6566298EC51}" type="pres">
      <dgm:prSet presAssocID="{9E427F55-8E92-4EE5-B3D8-B2855740D2F2}" presName="L1TextContainer" presStyleLbl="revTx" presStyleIdx="7" presStyleCnt="16">
        <dgm:presLayoutVars>
          <dgm:chMax val="1"/>
          <dgm:chPref val="1"/>
          <dgm:bulletEnabled val="1"/>
        </dgm:presLayoutVars>
      </dgm:prSet>
      <dgm:spPr/>
    </dgm:pt>
    <dgm:pt modelId="{2999627A-F398-4640-88A8-B22A87717434}" type="pres">
      <dgm:prSet presAssocID="{9E427F55-8E92-4EE5-B3D8-B2855740D2F2}" presName="ConnectLine" presStyleLbl="sibTrans1D1" presStyleIdx="3" presStyleCnt="8"/>
      <dgm:spPr>
        <a:xfrm>
          <a:off x="3145250" y="1657914"/>
          <a:ext cx="0" cy="981485"/>
        </a:xfrm>
        <a:prstGeom prst="line">
          <a:avLst/>
        </a:prstGeom>
        <a:noFill/>
        <a:ln w="12700" cap="flat" cmpd="sng" algn="ctr">
          <a:solidFill>
            <a:srgbClr val="3BC0C7">
              <a:hueOff val="0"/>
              <a:satOff val="0"/>
              <a:lumOff val="0"/>
              <a:alphaOff val="0"/>
            </a:srgbClr>
          </a:solidFill>
          <a:prstDash val="dash"/>
          <a:miter lim="800000"/>
        </a:ln>
        <a:effectLst/>
      </dgm:spPr>
    </dgm:pt>
    <dgm:pt modelId="{C4EAB1D4-11DD-49CA-97EF-3C538B00A7DF}" type="pres">
      <dgm:prSet presAssocID="{9E427F55-8E92-4EE5-B3D8-B2855740D2F2}" presName="EmptyPlaceHolder" presStyleCnt="0"/>
      <dgm:spPr/>
    </dgm:pt>
    <dgm:pt modelId="{7742A2C6-CC1F-4A5F-80CB-3193A454D9CE}" type="pres">
      <dgm:prSet presAssocID="{87D122BB-0FF1-479D-AA22-017848350167}" presName="spaceBetweenRectangles" presStyleCnt="0"/>
      <dgm:spPr/>
    </dgm:pt>
    <dgm:pt modelId="{66158FBC-4711-4ACA-A17D-642D6A5EEB5A}" type="pres">
      <dgm:prSet presAssocID="{9BC9A4D4-C58F-4EF9-B508-43A456F22ED9}" presName="composite" presStyleCnt="0"/>
      <dgm:spPr/>
    </dgm:pt>
    <dgm:pt modelId="{DA0CD022-E2B0-4C5F-9C08-5977498F92E3}" type="pres">
      <dgm:prSet presAssocID="{9BC9A4D4-C58F-4EF9-B508-43A456F22ED9}" presName="ConnectorPoint" presStyleLbl="lnNode1" presStyleIdx="4" presStyleCnt="8"/>
      <dgm:spPr>
        <a:xfrm>
          <a:off x="4104687" y="1626877"/>
          <a:ext cx="61849" cy="62072"/>
        </a:xfrm>
        <a:prstGeom prst="ellipse">
          <a:avLst/>
        </a:prstGeom>
        <a:solidFill>
          <a:srgbClr val="836CD8">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1C9491A2-E23A-4E28-86FD-5D77712545E2}" type="pres">
      <dgm:prSet presAssocID="{9BC9A4D4-C58F-4EF9-B508-43A456F22ED9}" presName="DropPinPlaceHolder" presStyleCnt="0"/>
      <dgm:spPr/>
    </dgm:pt>
    <dgm:pt modelId="{A1796896-22BE-423A-9889-3D9C97F603A5}" type="pres">
      <dgm:prSet presAssocID="{9BC9A4D4-C58F-4EF9-B508-43A456F22ED9}" presName="DropPin" presStyleLbl="alignNode1" presStyleIdx="4" presStyleCnt="8"/>
      <dgm:spPr>
        <a:xfrm rot="8100000">
          <a:off x="4013509" y="382522"/>
          <a:ext cx="242967" cy="242967"/>
        </a:xfrm>
        <a:prstGeom prst="teardrop">
          <a:avLst>
            <a:gd name="adj" fmla="val 115000"/>
          </a:avLst>
        </a:prstGeom>
        <a:solidFill>
          <a:srgbClr val="836CD8">
            <a:hueOff val="0"/>
            <a:satOff val="0"/>
            <a:lumOff val="0"/>
            <a:alphaOff val="0"/>
          </a:srgbClr>
        </a:solidFill>
        <a:ln w="12700" cap="flat" cmpd="sng" algn="ctr">
          <a:solidFill>
            <a:srgbClr val="836CD8">
              <a:hueOff val="0"/>
              <a:satOff val="0"/>
              <a:lumOff val="0"/>
              <a:alphaOff val="0"/>
            </a:srgbClr>
          </a:solidFill>
          <a:prstDash val="solid"/>
          <a:miter lim="800000"/>
        </a:ln>
        <a:effectLst/>
      </dgm:spPr>
    </dgm:pt>
    <dgm:pt modelId="{8EDE1725-8DBF-45E1-85E8-2DC28D66C062}" type="pres">
      <dgm:prSet presAssocID="{9BC9A4D4-C58F-4EF9-B508-43A456F22ED9}" presName="Ellipse" presStyleLbl="fgAcc1" presStyleIdx="5" presStyleCnt="9"/>
      <dgm:spPr>
        <a:xfrm>
          <a:off x="4040501"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98AFE85B-CE48-4464-BE2C-44C37DBD7AB4}" type="pres">
      <dgm:prSet presAssocID="{9BC9A4D4-C58F-4EF9-B508-43A456F22ED9}" presName="L2TextContainer" presStyleLbl="revTx" presStyleIdx="8" presStyleCnt="16">
        <dgm:presLayoutVars>
          <dgm:bulletEnabled val="1"/>
        </dgm:presLayoutVars>
      </dgm:prSet>
      <dgm:spPr/>
    </dgm:pt>
    <dgm:pt modelId="{A4B515E9-A4A5-40D4-9CCB-21A7643920CF}" type="pres">
      <dgm:prSet presAssocID="{9BC9A4D4-C58F-4EF9-B508-43A456F22ED9}" presName="L1TextContainer" presStyleLbl="revTx" presStyleIdx="9" presStyleCnt="16">
        <dgm:presLayoutVars>
          <dgm:chMax val="1"/>
          <dgm:chPref val="1"/>
          <dgm:bulletEnabled val="1"/>
        </dgm:presLayoutVars>
      </dgm:prSet>
      <dgm:spPr/>
    </dgm:pt>
    <dgm:pt modelId="{7D741D70-100C-44F9-8CC5-7FDEE20AE00B}" type="pres">
      <dgm:prSet presAssocID="{9BC9A4D4-C58F-4EF9-B508-43A456F22ED9}" presName="ConnectLine" presStyleLbl="sibTrans1D1" presStyleIdx="4" presStyleCnt="8"/>
      <dgm:spPr>
        <a:xfrm>
          <a:off x="4134993" y="676428"/>
          <a:ext cx="0" cy="981485"/>
        </a:xfrm>
        <a:prstGeom prst="line">
          <a:avLst/>
        </a:prstGeom>
        <a:noFill/>
        <a:ln w="12700" cap="flat" cmpd="sng" algn="ctr">
          <a:solidFill>
            <a:srgbClr val="836CD8">
              <a:hueOff val="0"/>
              <a:satOff val="0"/>
              <a:lumOff val="0"/>
              <a:alphaOff val="0"/>
            </a:srgbClr>
          </a:solidFill>
          <a:prstDash val="dash"/>
          <a:miter lim="800000"/>
        </a:ln>
        <a:effectLst/>
      </dgm:spPr>
    </dgm:pt>
    <dgm:pt modelId="{1B1FEFA9-4410-48FD-B3B5-292A5BB0E722}" type="pres">
      <dgm:prSet presAssocID="{9BC9A4D4-C58F-4EF9-B508-43A456F22ED9}" presName="EmptyPlaceHolder" presStyleCnt="0"/>
      <dgm:spPr/>
    </dgm:pt>
    <dgm:pt modelId="{6DF7681C-639A-499A-8A56-48AE9D4389E9}" type="pres">
      <dgm:prSet presAssocID="{12C6EBC7-E014-497C-9A09-3CB4C271D93F}" presName="spaceBetweenRectangles" presStyleCnt="0"/>
      <dgm:spPr/>
    </dgm:pt>
    <dgm:pt modelId="{3A600459-1B47-416E-ABCA-43D94394B0BD}" type="pres">
      <dgm:prSet presAssocID="{1A10DD1A-A753-4F92-B4F0-DE3E37373CE9}" presName="composite" presStyleCnt="0"/>
      <dgm:spPr/>
    </dgm:pt>
    <dgm:pt modelId="{F4F558D1-3ADE-4235-91D8-DDA523D67B71}" type="pres">
      <dgm:prSet presAssocID="{1A10DD1A-A753-4F92-B4F0-DE3E37373CE9}" presName="ConnectorPoint" presStyleLbl="lnNode1" presStyleIdx="5" presStyleCnt="8"/>
      <dgm:spPr>
        <a:xfrm>
          <a:off x="5094430" y="1626877"/>
          <a:ext cx="61849" cy="62072"/>
        </a:xfrm>
        <a:prstGeom prst="ellipse">
          <a:avLst/>
        </a:prstGeom>
        <a:solidFill>
          <a:srgbClr val="FBC651">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4211A844-7CC8-4EB3-81F4-55F5CE819B46}" type="pres">
      <dgm:prSet presAssocID="{1A10DD1A-A753-4F92-B4F0-DE3E37373CE9}" presName="DropPinPlaceHolder" presStyleCnt="0"/>
      <dgm:spPr/>
    </dgm:pt>
    <dgm:pt modelId="{7685634B-98FE-4D16-9431-F075C0375306}" type="pres">
      <dgm:prSet presAssocID="{1A10DD1A-A753-4F92-B4F0-DE3E37373CE9}" presName="DropPin" presStyleLbl="alignNode1" presStyleIdx="5" presStyleCnt="8"/>
      <dgm:spPr>
        <a:xfrm rot="18900000">
          <a:off x="5003252" y="2690338"/>
          <a:ext cx="242967" cy="242967"/>
        </a:xfrm>
        <a:prstGeom prst="teardrop">
          <a:avLst>
            <a:gd name="adj" fmla="val 115000"/>
          </a:avLst>
        </a:prstGeom>
        <a:solidFill>
          <a:srgbClr val="FBC651">
            <a:hueOff val="0"/>
            <a:satOff val="0"/>
            <a:lumOff val="0"/>
            <a:alphaOff val="0"/>
          </a:srgbClr>
        </a:solidFill>
        <a:ln w="12700" cap="flat" cmpd="sng" algn="ctr">
          <a:solidFill>
            <a:srgbClr val="FBC651">
              <a:hueOff val="0"/>
              <a:satOff val="0"/>
              <a:lumOff val="0"/>
              <a:alphaOff val="0"/>
            </a:srgbClr>
          </a:solidFill>
          <a:prstDash val="solid"/>
          <a:miter lim="800000"/>
        </a:ln>
        <a:effectLst/>
      </dgm:spPr>
    </dgm:pt>
    <dgm:pt modelId="{F5C6CAAD-2B1F-4D6C-8247-36EBD5D9A47F}" type="pres">
      <dgm:prSet presAssocID="{1A10DD1A-A753-4F92-B4F0-DE3E37373CE9}" presName="Ellipse" presStyleLbl="fgAcc1" presStyleIdx="6" presStyleCnt="9"/>
      <dgm:spPr>
        <a:xfrm>
          <a:off x="5030244"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539BDCCB-8333-4ED9-9556-EAB45E667B00}" type="pres">
      <dgm:prSet presAssocID="{1A10DD1A-A753-4F92-B4F0-DE3E37373CE9}" presName="L2TextContainer" presStyleLbl="revTx" presStyleIdx="10" presStyleCnt="16">
        <dgm:presLayoutVars>
          <dgm:bulletEnabled val="1"/>
        </dgm:presLayoutVars>
      </dgm:prSet>
      <dgm:spPr/>
    </dgm:pt>
    <dgm:pt modelId="{EEE5AA7E-0A68-4495-8E26-5F3BE5B33226}" type="pres">
      <dgm:prSet presAssocID="{1A10DD1A-A753-4F92-B4F0-DE3E37373CE9}" presName="L1TextContainer" presStyleLbl="revTx" presStyleIdx="11" presStyleCnt="16">
        <dgm:presLayoutVars>
          <dgm:chMax val="1"/>
          <dgm:chPref val="1"/>
          <dgm:bulletEnabled val="1"/>
        </dgm:presLayoutVars>
      </dgm:prSet>
      <dgm:spPr/>
    </dgm:pt>
    <dgm:pt modelId="{4D47442E-434E-4FA3-9545-7BE2F13582B3}" type="pres">
      <dgm:prSet presAssocID="{1A10DD1A-A753-4F92-B4F0-DE3E37373CE9}" presName="ConnectLine" presStyleLbl="sibTrans1D1" presStyleIdx="5" presStyleCnt="8"/>
      <dgm:spPr>
        <a:xfrm>
          <a:off x="5124736" y="1657914"/>
          <a:ext cx="0" cy="981485"/>
        </a:xfrm>
        <a:prstGeom prst="line">
          <a:avLst/>
        </a:prstGeom>
        <a:noFill/>
        <a:ln w="12700" cap="flat" cmpd="sng" algn="ctr">
          <a:solidFill>
            <a:srgbClr val="FBC651">
              <a:hueOff val="0"/>
              <a:satOff val="0"/>
              <a:lumOff val="0"/>
              <a:alphaOff val="0"/>
            </a:srgbClr>
          </a:solidFill>
          <a:prstDash val="dash"/>
          <a:miter lim="800000"/>
        </a:ln>
        <a:effectLst/>
      </dgm:spPr>
    </dgm:pt>
    <dgm:pt modelId="{E3720900-84FA-4F1C-88EB-9E4CD5DD62A6}" type="pres">
      <dgm:prSet presAssocID="{1A10DD1A-A753-4F92-B4F0-DE3E37373CE9}" presName="EmptyPlaceHolder" presStyleCnt="0"/>
      <dgm:spPr/>
    </dgm:pt>
    <dgm:pt modelId="{E2B83CFD-5DE9-4AC9-9226-18678E7256F4}" type="pres">
      <dgm:prSet presAssocID="{833C4916-616A-4EFB-9F29-C2706959AD77}" presName="spaceBetweenRectangles" presStyleCnt="0"/>
      <dgm:spPr/>
    </dgm:pt>
    <dgm:pt modelId="{B395DC39-94CC-4010-A021-60F30F06F9F4}" type="pres">
      <dgm:prSet presAssocID="{E61E14D3-5723-4FD2-BCEA-4D5A336CC2F8}" presName="composite" presStyleCnt="0"/>
      <dgm:spPr/>
    </dgm:pt>
    <dgm:pt modelId="{18BE5796-0860-487D-831A-232EEB1DCD7F}" type="pres">
      <dgm:prSet presAssocID="{E61E14D3-5723-4FD2-BCEA-4D5A336CC2F8}" presName="ConnectorPoint" presStyleLbl="lnNode1" presStyleIdx="6" presStyleCnt="8"/>
      <dgm:spPr>
        <a:xfrm>
          <a:off x="6084173" y="1626877"/>
          <a:ext cx="61849" cy="62072"/>
        </a:xfrm>
        <a:prstGeom prst="ellipse">
          <a:avLst/>
        </a:prstGeom>
        <a:solidFill>
          <a:srgbClr val="5DB88D">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AC23621C-F5EA-4A52-AEB8-1DAE7E2418A6}" type="pres">
      <dgm:prSet presAssocID="{E61E14D3-5723-4FD2-BCEA-4D5A336CC2F8}" presName="DropPinPlaceHolder" presStyleCnt="0"/>
      <dgm:spPr/>
    </dgm:pt>
    <dgm:pt modelId="{855126EF-9861-4521-9713-6FD3BA92A3B3}" type="pres">
      <dgm:prSet presAssocID="{E61E14D3-5723-4FD2-BCEA-4D5A336CC2F8}" presName="DropPin" presStyleLbl="alignNode1" presStyleIdx="6" presStyleCnt="8"/>
      <dgm:spPr>
        <a:xfrm rot="8100000">
          <a:off x="5992995" y="382522"/>
          <a:ext cx="242967" cy="242967"/>
        </a:xfrm>
        <a:prstGeom prst="teardrop">
          <a:avLst>
            <a:gd name="adj" fmla="val 115000"/>
          </a:avLst>
        </a:prstGeom>
        <a:solidFill>
          <a:srgbClr val="5DB88D">
            <a:hueOff val="0"/>
            <a:satOff val="0"/>
            <a:lumOff val="0"/>
            <a:alphaOff val="0"/>
          </a:srgbClr>
        </a:solidFill>
        <a:ln w="12700" cap="flat" cmpd="sng" algn="ctr">
          <a:solidFill>
            <a:srgbClr val="5DB88D">
              <a:hueOff val="0"/>
              <a:satOff val="0"/>
              <a:lumOff val="0"/>
              <a:alphaOff val="0"/>
            </a:srgbClr>
          </a:solidFill>
          <a:prstDash val="solid"/>
          <a:miter lim="800000"/>
        </a:ln>
        <a:effectLst/>
      </dgm:spPr>
    </dgm:pt>
    <dgm:pt modelId="{0B54B324-77FA-43DB-8026-721037734EBF}" type="pres">
      <dgm:prSet presAssocID="{E61E14D3-5723-4FD2-BCEA-4D5A336CC2F8}" presName="Ellipse" presStyleLbl="fgAcc1" presStyleIdx="7" presStyleCnt="9"/>
      <dgm:spPr>
        <a:xfrm>
          <a:off x="6019987"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142A7759-A78B-47CB-9099-F6AD34597CA5}" type="pres">
      <dgm:prSet presAssocID="{E61E14D3-5723-4FD2-BCEA-4D5A336CC2F8}" presName="L2TextContainer" presStyleLbl="revTx" presStyleIdx="12" presStyleCnt="16">
        <dgm:presLayoutVars>
          <dgm:bulletEnabled val="1"/>
        </dgm:presLayoutVars>
      </dgm:prSet>
      <dgm:spPr/>
    </dgm:pt>
    <dgm:pt modelId="{6749E0AB-4B46-4F4A-AA72-8E7E37D9EB13}" type="pres">
      <dgm:prSet presAssocID="{E61E14D3-5723-4FD2-BCEA-4D5A336CC2F8}" presName="L1TextContainer" presStyleLbl="revTx" presStyleIdx="13" presStyleCnt="16">
        <dgm:presLayoutVars>
          <dgm:chMax val="1"/>
          <dgm:chPref val="1"/>
          <dgm:bulletEnabled val="1"/>
        </dgm:presLayoutVars>
      </dgm:prSet>
      <dgm:spPr/>
    </dgm:pt>
    <dgm:pt modelId="{0A13FC7B-E04F-48C3-BC23-E73215B21296}" type="pres">
      <dgm:prSet presAssocID="{E61E14D3-5723-4FD2-BCEA-4D5A336CC2F8}" presName="ConnectLine" presStyleLbl="sibTrans1D1" presStyleIdx="6" presStyleCnt="8"/>
      <dgm:spPr>
        <a:xfrm>
          <a:off x="6114479" y="676428"/>
          <a:ext cx="0" cy="981485"/>
        </a:xfrm>
        <a:prstGeom prst="line">
          <a:avLst/>
        </a:prstGeom>
        <a:noFill/>
        <a:ln w="12700" cap="flat" cmpd="sng" algn="ctr">
          <a:solidFill>
            <a:srgbClr val="5DB88D">
              <a:hueOff val="0"/>
              <a:satOff val="0"/>
              <a:lumOff val="0"/>
              <a:alphaOff val="0"/>
            </a:srgbClr>
          </a:solidFill>
          <a:prstDash val="dash"/>
          <a:miter lim="800000"/>
        </a:ln>
        <a:effectLst/>
      </dgm:spPr>
    </dgm:pt>
    <dgm:pt modelId="{94482EB0-DC44-4DAD-AF34-704D9655FB30}" type="pres">
      <dgm:prSet presAssocID="{E61E14D3-5723-4FD2-BCEA-4D5A336CC2F8}" presName="EmptyPlaceHolder" presStyleCnt="0"/>
      <dgm:spPr/>
    </dgm:pt>
    <dgm:pt modelId="{41C1098B-B8BA-4A42-A8B8-05FA0A65F826}" type="pres">
      <dgm:prSet presAssocID="{B9937D21-99D4-4355-9366-EAA4A3A63CA8}" presName="spaceBetweenRectangles" presStyleCnt="0"/>
      <dgm:spPr/>
    </dgm:pt>
    <dgm:pt modelId="{BCE6D59E-A629-4CC8-B9DA-FE95D9F0CD97}" type="pres">
      <dgm:prSet presAssocID="{7305A1CE-BBCE-486D-BFDD-E446E903F421}" presName="composite" presStyleCnt="0"/>
      <dgm:spPr/>
    </dgm:pt>
    <dgm:pt modelId="{3F50AB42-5BE1-4CDB-922C-A42202C6BC7E}" type="pres">
      <dgm:prSet presAssocID="{7305A1CE-BBCE-486D-BFDD-E446E903F421}" presName="ConnectorPoint" presStyleLbl="lnNode1" presStyleIdx="7" presStyleCnt="8"/>
      <dgm:spPr>
        <a:xfrm>
          <a:off x="7073916" y="1626877"/>
          <a:ext cx="61849" cy="62072"/>
        </a:xfrm>
        <a:prstGeom prst="ellipse">
          <a:avLst/>
        </a:prstGeom>
        <a:solidFill>
          <a:srgbClr val="3B92D9">
            <a:hueOff val="0"/>
            <a:satOff val="0"/>
            <a:lumOff val="0"/>
            <a:alphaOff val="0"/>
          </a:srgbClr>
        </a:solidFill>
        <a:ln w="6350" cap="flat" cmpd="sng" algn="ctr">
          <a:solidFill>
            <a:srgbClr val="FFFFFF">
              <a:hueOff val="0"/>
              <a:satOff val="0"/>
              <a:lumOff val="0"/>
              <a:alphaOff val="0"/>
            </a:srgbClr>
          </a:solidFill>
          <a:prstDash val="solid"/>
          <a:miter lim="800000"/>
        </a:ln>
        <a:effectLst/>
      </dgm:spPr>
    </dgm:pt>
    <dgm:pt modelId="{4BEAD6A2-A7F4-4661-B4E0-ACABB57A4B49}" type="pres">
      <dgm:prSet presAssocID="{7305A1CE-BBCE-486D-BFDD-E446E903F421}" presName="DropPinPlaceHolder" presStyleCnt="0"/>
      <dgm:spPr/>
    </dgm:pt>
    <dgm:pt modelId="{75352307-D5B3-4177-A9CC-F9FB9952CE89}" type="pres">
      <dgm:prSet presAssocID="{7305A1CE-BBCE-486D-BFDD-E446E903F421}" presName="DropPin" presStyleLbl="alignNode1" presStyleIdx="7" presStyleCnt="8"/>
      <dgm:spPr>
        <a:xfrm rot="18900000">
          <a:off x="6982738" y="2690338"/>
          <a:ext cx="242967" cy="242967"/>
        </a:xfrm>
        <a:prstGeom prst="teardrop">
          <a:avLst>
            <a:gd name="adj" fmla="val 115000"/>
          </a:avLst>
        </a:prstGeom>
        <a:solidFill>
          <a:srgbClr val="3B92D9">
            <a:hueOff val="0"/>
            <a:satOff val="0"/>
            <a:lumOff val="0"/>
            <a:alphaOff val="0"/>
          </a:srgbClr>
        </a:solidFill>
        <a:ln w="12700" cap="flat" cmpd="sng" algn="ctr">
          <a:solidFill>
            <a:srgbClr val="3B92D9">
              <a:hueOff val="0"/>
              <a:satOff val="0"/>
              <a:lumOff val="0"/>
              <a:alphaOff val="0"/>
            </a:srgbClr>
          </a:solidFill>
          <a:prstDash val="solid"/>
          <a:miter lim="800000"/>
        </a:ln>
        <a:effectLst/>
      </dgm:spPr>
    </dgm:pt>
    <dgm:pt modelId="{D699D265-074A-4B09-A3D3-49795ECEE349}" type="pres">
      <dgm:prSet presAssocID="{7305A1CE-BBCE-486D-BFDD-E446E903F421}" presName="Ellipse" presStyleLbl="fgAcc1" presStyleIdx="8" presStyleCnt="9"/>
      <dgm:spPr>
        <a:xfrm>
          <a:off x="7009730"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gm:spPr>
    </dgm:pt>
    <dgm:pt modelId="{E8BED6B7-F3FB-4395-BC37-AE0B54F0392E}" type="pres">
      <dgm:prSet presAssocID="{7305A1CE-BBCE-486D-BFDD-E446E903F421}" presName="L2TextContainer" presStyleLbl="revTx" presStyleIdx="14" presStyleCnt="16">
        <dgm:presLayoutVars>
          <dgm:bulletEnabled val="1"/>
        </dgm:presLayoutVars>
      </dgm:prSet>
      <dgm:spPr/>
    </dgm:pt>
    <dgm:pt modelId="{094F82B1-9AD5-425C-903C-BB56F1862A07}" type="pres">
      <dgm:prSet presAssocID="{7305A1CE-BBCE-486D-BFDD-E446E903F421}" presName="L1TextContainer" presStyleLbl="revTx" presStyleIdx="15" presStyleCnt="16">
        <dgm:presLayoutVars>
          <dgm:chMax val="1"/>
          <dgm:chPref val="1"/>
          <dgm:bulletEnabled val="1"/>
        </dgm:presLayoutVars>
      </dgm:prSet>
      <dgm:spPr/>
    </dgm:pt>
    <dgm:pt modelId="{82B5ADF5-D7B3-481B-BB8F-5E918D55E515}" type="pres">
      <dgm:prSet presAssocID="{7305A1CE-BBCE-486D-BFDD-E446E903F421}" presName="ConnectLine" presStyleLbl="sibTrans1D1" presStyleIdx="7" presStyleCnt="8"/>
      <dgm:spPr>
        <a:xfrm>
          <a:off x="7104222" y="1657914"/>
          <a:ext cx="0" cy="981485"/>
        </a:xfrm>
        <a:prstGeom prst="line">
          <a:avLst/>
        </a:prstGeom>
        <a:noFill/>
        <a:ln w="12700" cap="flat" cmpd="sng" algn="ctr">
          <a:solidFill>
            <a:srgbClr val="3B92D9">
              <a:hueOff val="0"/>
              <a:satOff val="0"/>
              <a:lumOff val="0"/>
              <a:alphaOff val="0"/>
            </a:srgbClr>
          </a:solidFill>
          <a:prstDash val="dash"/>
          <a:miter lim="800000"/>
        </a:ln>
        <a:effectLst/>
      </dgm:spPr>
    </dgm:pt>
    <dgm:pt modelId="{769FA8C9-8AB0-4BD8-A9CF-A9E38833B3CB}" type="pres">
      <dgm:prSet presAssocID="{7305A1CE-BBCE-486D-BFDD-E446E903F421}" presName="EmptyPlaceHolder" presStyleCnt="0"/>
      <dgm:spPr/>
    </dgm:pt>
  </dgm:ptLst>
  <dgm:cxnLst>
    <dgm:cxn modelId="{DBB97901-9C9B-4678-AB77-4C95D140F5D2}" type="presOf" srcId="{FD377382-3DB0-443B-A1AA-B22C0B6DC7EE}" destId="{D82EE58E-F96B-48AB-883D-A5D6D2CD33E7}" srcOrd="0" destOrd="0" presId="urn:microsoft.com/office/officeart/2017/3/layout/DropPinTimeline"/>
    <dgm:cxn modelId="{0A026D03-37A6-4330-8A68-A217BD5C739A}" type="presOf" srcId="{F08529C4-2C16-48A0-B649-C35E079E27C7}" destId="{48D8E842-4C8F-4368-ADBA-C3BF01336ADD}" srcOrd="0" destOrd="0" presId="urn:microsoft.com/office/officeart/2017/3/layout/DropPinTimeline"/>
    <dgm:cxn modelId="{74771411-3EB6-4107-AC2C-4C0C93C6314C}" type="presOf" srcId="{9C7667CB-14C0-4A8F-8E67-74714F0900B1}" destId="{C2636B65-E491-4D02-9B90-919468EC465A}" srcOrd="0" destOrd="0" presId="urn:microsoft.com/office/officeart/2017/3/layout/DropPinTimeline"/>
    <dgm:cxn modelId="{15D4DB14-FD60-4115-BFB0-34EB7A4DE74D}" srcId="{9BC9A4D4-C58F-4EF9-B508-43A456F22ED9}" destId="{B675936A-3FA4-4E56-92A1-8E1FC6361235}" srcOrd="0" destOrd="0" parTransId="{BC77E3FC-7096-4407-A605-21AE7B05B7A0}" sibTransId="{632421B7-D187-4E77-96DB-E8875ECFA74C}"/>
    <dgm:cxn modelId="{1A647917-D6CD-43D5-BBFF-E24D37EAD9A7}" type="presOf" srcId="{034697DA-E727-4A2D-AD29-C015436AB5DB}" destId="{E8BED6B7-F3FB-4395-BC37-AE0B54F0392E}" srcOrd="0" destOrd="0" presId="urn:microsoft.com/office/officeart/2017/3/layout/DropPinTimeline"/>
    <dgm:cxn modelId="{2C0FB518-7D88-48C2-9D59-DD997B09B26D}" type="presOf" srcId="{9E427F55-8E92-4EE5-B3D8-B2855740D2F2}" destId="{5D87BB61-98FA-4FD8-BE5F-F6566298EC51}" srcOrd="0" destOrd="0" presId="urn:microsoft.com/office/officeart/2017/3/layout/DropPinTimeline"/>
    <dgm:cxn modelId="{64C4A423-0855-4F8B-AD07-7B8CE474A616}" type="presOf" srcId="{506C83D4-90B4-40B6-8337-C81D68FE5EB8}" destId="{539BDCCB-8333-4ED9-9556-EAB45E667B00}" srcOrd="0" destOrd="0" presId="urn:microsoft.com/office/officeart/2017/3/layout/DropPinTimeline"/>
    <dgm:cxn modelId="{F68E6F28-D415-46A8-81F3-1CDC1CCBF73E}" srcId="{E61E14D3-5723-4FD2-BCEA-4D5A336CC2F8}" destId="{5976AAFC-08C5-4922-842C-3433B8CA6A74}" srcOrd="0" destOrd="0" parTransId="{6787FAB8-C18B-4821-B84E-99E54A6C2ED7}" sibTransId="{3B05804F-F0C3-4349-8452-36B2513B6FC8}"/>
    <dgm:cxn modelId="{3434CC29-4FEF-417E-9FAE-09BC043DC55B}" srcId="{16AA230B-9EE1-4C9D-8B47-259F1FD7138E}" destId="{1A10DD1A-A753-4F92-B4F0-DE3E37373CE9}" srcOrd="5" destOrd="0" parTransId="{E026FEE9-1072-4363-BC3E-E520DBAE5D0C}" sibTransId="{833C4916-616A-4EFB-9F29-C2706959AD77}"/>
    <dgm:cxn modelId="{44FC3834-DAE6-4D5D-BFC6-7892FDED65B6}" srcId="{16AA230B-9EE1-4C9D-8B47-259F1FD7138E}" destId="{2B297445-5E87-4F78-B582-30CB9B792A0F}" srcOrd="2" destOrd="0" parTransId="{C2FAC84A-0DB2-41AC-ADB8-935E4E9260E2}" sibTransId="{1454B22E-E71E-47F9-95F1-43CC40C68EDA}"/>
    <dgm:cxn modelId="{1142863F-E9F3-41B0-B9DC-8590C68139CF}" type="presOf" srcId="{1A10DD1A-A753-4F92-B4F0-DE3E37373CE9}" destId="{EEE5AA7E-0A68-4495-8E26-5F3BE5B33226}" srcOrd="0" destOrd="0" presId="urn:microsoft.com/office/officeart/2017/3/layout/DropPinTimeline"/>
    <dgm:cxn modelId="{67096967-92A0-40BC-9186-117F3CEA777D}" srcId="{1A10DD1A-A753-4F92-B4F0-DE3E37373CE9}" destId="{506C83D4-90B4-40B6-8337-C81D68FE5EB8}" srcOrd="0" destOrd="0" parTransId="{DFC20846-3A7D-4317-B490-9B662A47A3BF}" sibTransId="{91577DF4-E526-407B-AAC7-8ACD49FE14C6}"/>
    <dgm:cxn modelId="{D6C41449-47BC-40BD-9AD1-9251968D6CF7}" srcId="{16AA230B-9EE1-4C9D-8B47-259F1FD7138E}" destId="{008B170F-96EC-484F-AB8E-D3455C6685CF}" srcOrd="1" destOrd="0" parTransId="{31DBDC52-2EFC-4B86-939C-B5A31114EB04}" sibTransId="{78959F3E-1872-45CF-ADE8-27B62BD92575}"/>
    <dgm:cxn modelId="{7A26616B-6627-49C0-8EB2-1766F23C0FAD}" type="presOf" srcId="{9BC9A4D4-C58F-4EF9-B508-43A456F22ED9}" destId="{A4B515E9-A4A5-40D4-9CCB-21A7643920CF}" srcOrd="0" destOrd="0" presId="urn:microsoft.com/office/officeart/2017/3/layout/DropPinTimeline"/>
    <dgm:cxn modelId="{7F2F474D-FAD0-4327-940D-B3FD46A1618F}" type="presOf" srcId="{2B297445-5E87-4F78-B582-30CB9B792A0F}" destId="{5AA5A3A1-2668-4E97-BC1C-DC2A0876D6AF}" srcOrd="0" destOrd="0" presId="urn:microsoft.com/office/officeart/2017/3/layout/DropPinTimeline"/>
    <dgm:cxn modelId="{77ADFA50-04DF-420F-874F-635A1CB8E635}" srcId="{16AA230B-9EE1-4C9D-8B47-259F1FD7138E}" destId="{9C7667CB-14C0-4A8F-8E67-74714F0900B1}" srcOrd="0" destOrd="0" parTransId="{3AF6EEC2-4DDF-448D-A02B-3CD8A31EBBD5}" sibTransId="{67561B6C-AA36-4B6F-BB5E-74159DBFDAB0}"/>
    <dgm:cxn modelId="{BAC5C354-02AE-4264-9EDC-2027F5340B40}" srcId="{9E427F55-8E92-4EE5-B3D8-B2855740D2F2}" destId="{138E19EE-1435-4423-8882-BCE0DE7BC564}" srcOrd="0" destOrd="0" parTransId="{8C611824-AEB4-43E9-8D35-B5C885D8F543}" sibTransId="{76C860B7-5036-4D2C-B9D3-BC1FF3E6EE5C}"/>
    <dgm:cxn modelId="{9152D755-FE01-4BD5-9739-B442F5BD7B08}" type="presOf" srcId="{B675936A-3FA4-4E56-92A1-8E1FC6361235}" destId="{98AFE85B-CE48-4464-BE2C-44C37DBD7AB4}" srcOrd="0" destOrd="0" presId="urn:microsoft.com/office/officeart/2017/3/layout/DropPinTimeline"/>
    <dgm:cxn modelId="{1552AA7E-1FF4-4267-BC57-52BEE847786D}" type="presOf" srcId="{5976AAFC-08C5-4922-842C-3433B8CA6A74}" destId="{142A7759-A78B-47CB-9099-F6AD34597CA5}" srcOrd="0" destOrd="0" presId="urn:microsoft.com/office/officeart/2017/3/layout/DropPinTimeline"/>
    <dgm:cxn modelId="{2E08D981-E0C6-46B0-94E8-6DC0690D804A}" srcId="{7305A1CE-BBCE-486D-BFDD-E446E903F421}" destId="{034697DA-E727-4A2D-AD29-C015436AB5DB}" srcOrd="0" destOrd="0" parTransId="{301B719A-F8D3-476D-9AC3-C3C97E974FBF}" sibTransId="{CBF19018-3679-4375-AFCE-D9764EB8B919}"/>
    <dgm:cxn modelId="{7351CC8A-E01F-469B-B430-88CD3FFCAA21}" srcId="{16AA230B-9EE1-4C9D-8B47-259F1FD7138E}" destId="{9BC9A4D4-C58F-4EF9-B508-43A456F22ED9}" srcOrd="4" destOrd="0" parTransId="{055A3F73-8BFE-43F7-9BF6-163F5F442FD2}" sibTransId="{12C6EBC7-E014-497C-9A09-3CB4C271D93F}"/>
    <dgm:cxn modelId="{212F189D-3C04-4450-940E-8D2CBBC3A199}" type="presOf" srcId="{008B170F-96EC-484F-AB8E-D3455C6685CF}" destId="{6F221318-48BE-447B-A7D2-1849CBD86EE0}" srcOrd="0" destOrd="0" presId="urn:microsoft.com/office/officeart/2017/3/layout/DropPinTimeline"/>
    <dgm:cxn modelId="{44E45CAF-9D57-40B3-8139-B8D5C888C2AF}" type="presOf" srcId="{E61E14D3-5723-4FD2-BCEA-4D5A336CC2F8}" destId="{6749E0AB-4B46-4F4A-AA72-8E7E37D9EB13}" srcOrd="0" destOrd="0" presId="urn:microsoft.com/office/officeart/2017/3/layout/DropPinTimeline"/>
    <dgm:cxn modelId="{522E4CC5-253A-4EC8-A664-92CFB51C6D83}" srcId="{008B170F-96EC-484F-AB8E-D3455C6685CF}" destId="{FD377382-3DB0-443B-A1AA-B22C0B6DC7EE}" srcOrd="0" destOrd="0" parTransId="{45A89B22-BF90-4A55-ADB7-5673D658ECD6}" sibTransId="{80FC2D82-D42D-475F-A812-FB0CE01A4F71}"/>
    <dgm:cxn modelId="{ADE4F0C7-F23D-4364-8F3E-173DA4A448BE}" type="presOf" srcId="{CCD3D035-EB76-4F6D-9BB7-D8D770D9485C}" destId="{B45FDA3A-BF0A-48F0-B263-8EDC85FF28DE}" srcOrd="0" destOrd="0" presId="urn:microsoft.com/office/officeart/2017/3/layout/DropPinTimeline"/>
    <dgm:cxn modelId="{DEA53ACB-856E-4CA1-B28A-CE200CDA1D25}" srcId="{9C7667CB-14C0-4A8F-8E67-74714F0900B1}" destId="{F08529C4-2C16-48A0-B649-C35E079E27C7}" srcOrd="0" destOrd="0" parTransId="{F2E90A74-737E-45BF-9727-699E29EB5CA6}" sibTransId="{9F48819B-ACEB-4E02-A8C8-5F7BC98979F4}"/>
    <dgm:cxn modelId="{215C56CB-8DE3-4002-A61B-A2E4D2AC4218}" type="presOf" srcId="{138E19EE-1435-4423-8882-BCE0DE7BC564}" destId="{C84C3B8A-0A4A-417F-9130-69FEB3130828}" srcOrd="0" destOrd="0" presId="urn:microsoft.com/office/officeart/2017/3/layout/DropPinTimeline"/>
    <dgm:cxn modelId="{5CD4B2DA-C750-45DD-BE56-814A599FB1BA}" type="presOf" srcId="{16AA230B-9EE1-4C9D-8B47-259F1FD7138E}" destId="{22B3A664-48A8-4ECC-B771-8AD26C70E78F}" srcOrd="0" destOrd="0" presId="urn:microsoft.com/office/officeart/2017/3/layout/DropPinTimeline"/>
    <dgm:cxn modelId="{FF9611E7-E65A-41F4-836C-30D4F95332E1}" srcId="{16AA230B-9EE1-4C9D-8B47-259F1FD7138E}" destId="{7305A1CE-BBCE-486D-BFDD-E446E903F421}" srcOrd="7" destOrd="0" parTransId="{C0E78865-CE0C-46FB-805C-55B344B88C64}" sibTransId="{87A8177B-E14D-4296-839B-BC5D2A7A1B9E}"/>
    <dgm:cxn modelId="{1FC803F5-D68B-4AB3-B893-D8626B9C2B74}" srcId="{16AA230B-9EE1-4C9D-8B47-259F1FD7138E}" destId="{E61E14D3-5723-4FD2-BCEA-4D5A336CC2F8}" srcOrd="6" destOrd="0" parTransId="{2A0273A2-94C0-4C29-B993-687ED0E8C620}" sibTransId="{B9937D21-99D4-4355-9366-EAA4A3A63CA8}"/>
    <dgm:cxn modelId="{2F2713F7-FEAB-43C6-BEAD-9183A219E180}" srcId="{2B297445-5E87-4F78-B582-30CB9B792A0F}" destId="{CCD3D035-EB76-4F6D-9BB7-D8D770D9485C}" srcOrd="0" destOrd="0" parTransId="{2E2EB29F-D2EE-4F83-A879-EBAF6CBB8C9D}" sibTransId="{3DE1FFCB-E06A-4DAB-A307-8B8337C94C43}"/>
    <dgm:cxn modelId="{6DCFB6F9-7251-459D-B32A-EAD24CFC27B4}" type="presOf" srcId="{7305A1CE-BBCE-486D-BFDD-E446E903F421}" destId="{094F82B1-9AD5-425C-903C-BB56F1862A07}" srcOrd="0" destOrd="0" presId="urn:microsoft.com/office/officeart/2017/3/layout/DropPinTimeline"/>
    <dgm:cxn modelId="{CCCF36FC-7D98-4233-AE60-0BD7D7EAE042}" srcId="{16AA230B-9EE1-4C9D-8B47-259F1FD7138E}" destId="{9E427F55-8E92-4EE5-B3D8-B2855740D2F2}" srcOrd="3" destOrd="0" parTransId="{BD273964-D76C-4268-BFCD-64B078847CFE}" sibTransId="{87D122BB-0FF1-479D-AA22-017848350167}"/>
    <dgm:cxn modelId="{330D5C4D-01B2-422C-950D-05679B8E76EA}" type="presParOf" srcId="{22B3A664-48A8-4ECC-B771-8AD26C70E78F}" destId="{2901F951-B666-4D73-BE8A-B405CE4F691A}" srcOrd="0" destOrd="0" presId="urn:microsoft.com/office/officeart/2017/3/layout/DropPinTimeline"/>
    <dgm:cxn modelId="{8E8A13C7-8DDA-481E-9C2D-20AFB23AD593}" type="presParOf" srcId="{22B3A664-48A8-4ECC-B771-8AD26C70E78F}" destId="{42C7722C-D778-4D06-8AAC-EABED3E587AA}" srcOrd="1" destOrd="0" presId="urn:microsoft.com/office/officeart/2017/3/layout/DropPinTimeline"/>
    <dgm:cxn modelId="{D53130AD-2A78-42F4-B3AF-BC2DF4EC8A35}" type="presParOf" srcId="{42C7722C-D778-4D06-8AAC-EABED3E587AA}" destId="{086E2839-11E4-4C20-A3FA-A3D6F17597FD}" srcOrd="0" destOrd="0" presId="urn:microsoft.com/office/officeart/2017/3/layout/DropPinTimeline"/>
    <dgm:cxn modelId="{87E16435-6F32-4661-9958-45B59563A906}" type="presParOf" srcId="{086E2839-11E4-4C20-A3FA-A3D6F17597FD}" destId="{CC0BF558-845F-40EC-9D25-1A1372D539B0}" srcOrd="0" destOrd="0" presId="urn:microsoft.com/office/officeart/2017/3/layout/DropPinTimeline"/>
    <dgm:cxn modelId="{DAF6B0E6-46F1-4A41-8622-6A417294CA5B}" type="presParOf" srcId="{086E2839-11E4-4C20-A3FA-A3D6F17597FD}" destId="{ED85CDB1-F7FF-499F-A503-1DC77884DA60}" srcOrd="1" destOrd="0" presId="urn:microsoft.com/office/officeart/2017/3/layout/DropPinTimeline"/>
    <dgm:cxn modelId="{4A5EA5B8-1E01-4455-8E68-2B501D02B5C8}" type="presParOf" srcId="{ED85CDB1-F7FF-499F-A503-1DC77884DA60}" destId="{19D995EB-DFB2-4A69-A51C-892F0B96A4BE}" srcOrd="0" destOrd="0" presId="urn:microsoft.com/office/officeart/2017/3/layout/DropPinTimeline"/>
    <dgm:cxn modelId="{8A8E3988-68A9-4493-9B65-3AC78DF13680}" type="presParOf" srcId="{ED85CDB1-F7FF-499F-A503-1DC77884DA60}" destId="{0BBFD661-1EF1-49EA-B698-39CDD8703FE5}" srcOrd="1" destOrd="0" presId="urn:microsoft.com/office/officeart/2017/3/layout/DropPinTimeline"/>
    <dgm:cxn modelId="{C7025844-4998-4F52-A4C8-D59A13FD2756}" type="presParOf" srcId="{086E2839-11E4-4C20-A3FA-A3D6F17597FD}" destId="{48D8E842-4C8F-4368-ADBA-C3BF01336ADD}" srcOrd="2" destOrd="0" presId="urn:microsoft.com/office/officeart/2017/3/layout/DropPinTimeline"/>
    <dgm:cxn modelId="{B1B70EC7-E650-4FEF-9DD7-EC989AFBD840}" type="presParOf" srcId="{086E2839-11E4-4C20-A3FA-A3D6F17597FD}" destId="{C2636B65-E491-4D02-9B90-919468EC465A}" srcOrd="3" destOrd="0" presId="urn:microsoft.com/office/officeart/2017/3/layout/DropPinTimeline"/>
    <dgm:cxn modelId="{23E7EF21-E80F-4A5A-871D-4013495BBEA7}" type="presParOf" srcId="{086E2839-11E4-4C20-A3FA-A3D6F17597FD}" destId="{459409A4-983E-49A6-A904-89067E6F322F}" srcOrd="4" destOrd="0" presId="urn:microsoft.com/office/officeart/2017/3/layout/DropPinTimeline"/>
    <dgm:cxn modelId="{0615EBBC-1284-4CC1-AE20-0425E3CB1239}" type="presParOf" srcId="{086E2839-11E4-4C20-A3FA-A3D6F17597FD}" destId="{5F121A8D-C3B8-4F08-8885-04E04527E54C}" srcOrd="5" destOrd="0" presId="urn:microsoft.com/office/officeart/2017/3/layout/DropPinTimeline"/>
    <dgm:cxn modelId="{124A5D74-141F-47FD-9F38-E326FC6030B9}" type="presParOf" srcId="{42C7722C-D778-4D06-8AAC-EABED3E587AA}" destId="{BCF7637F-6884-463A-AC16-20775A3CD873}" srcOrd="1" destOrd="0" presId="urn:microsoft.com/office/officeart/2017/3/layout/DropPinTimeline"/>
    <dgm:cxn modelId="{32B8D7F9-7B0C-48D4-8C36-AEADC4CEF525}" type="presParOf" srcId="{42C7722C-D778-4D06-8AAC-EABED3E587AA}" destId="{42A1A5A9-51AC-46FF-AA76-9B559824AA4F}" srcOrd="2" destOrd="0" presId="urn:microsoft.com/office/officeart/2017/3/layout/DropPinTimeline"/>
    <dgm:cxn modelId="{47345153-4D17-43D5-B728-5417B6A3CE22}" type="presParOf" srcId="{42A1A5A9-51AC-46FF-AA76-9B559824AA4F}" destId="{6403F9A2-8AF9-4B41-B4B3-1BFB71A89906}" srcOrd="0" destOrd="0" presId="urn:microsoft.com/office/officeart/2017/3/layout/DropPinTimeline"/>
    <dgm:cxn modelId="{791C15E5-A5EA-4BFE-863D-7105CCD00520}" type="presParOf" srcId="{42A1A5A9-51AC-46FF-AA76-9B559824AA4F}" destId="{8A136840-9CD0-4FDB-BFFD-9B54F387E63C}" srcOrd="1" destOrd="0" presId="urn:microsoft.com/office/officeart/2017/3/layout/DropPinTimeline"/>
    <dgm:cxn modelId="{9141FA7D-0720-4696-A315-08BF8336853E}" type="presParOf" srcId="{8A136840-9CD0-4FDB-BFFD-9B54F387E63C}" destId="{1BDECE43-E0A7-4228-B179-8F6377530F53}" srcOrd="0" destOrd="0" presId="urn:microsoft.com/office/officeart/2017/3/layout/DropPinTimeline"/>
    <dgm:cxn modelId="{61DC124B-5161-4DEB-BF7C-6A007B11F429}" type="presParOf" srcId="{8A136840-9CD0-4FDB-BFFD-9B54F387E63C}" destId="{4C036A26-574B-4AAF-81A4-CA6D17A1CEB3}" srcOrd="1" destOrd="0" presId="urn:microsoft.com/office/officeart/2017/3/layout/DropPinTimeline"/>
    <dgm:cxn modelId="{689175D8-3405-4D7C-8907-1DD6DA0AD0B4}" type="presParOf" srcId="{42A1A5A9-51AC-46FF-AA76-9B559824AA4F}" destId="{D82EE58E-F96B-48AB-883D-A5D6D2CD33E7}" srcOrd="2" destOrd="0" presId="urn:microsoft.com/office/officeart/2017/3/layout/DropPinTimeline"/>
    <dgm:cxn modelId="{331CC9F4-2444-4AB3-A8E6-DF81536F279C}" type="presParOf" srcId="{42A1A5A9-51AC-46FF-AA76-9B559824AA4F}" destId="{6F221318-48BE-447B-A7D2-1849CBD86EE0}" srcOrd="3" destOrd="0" presId="urn:microsoft.com/office/officeart/2017/3/layout/DropPinTimeline"/>
    <dgm:cxn modelId="{26A564BD-7E72-4A25-9431-C57C326C2663}" type="presParOf" srcId="{42A1A5A9-51AC-46FF-AA76-9B559824AA4F}" destId="{FD64E599-2E88-43E2-AD3C-0A310F8E3D0A}" srcOrd="4" destOrd="0" presId="urn:microsoft.com/office/officeart/2017/3/layout/DropPinTimeline"/>
    <dgm:cxn modelId="{60A3BD5B-1166-439F-A83A-2B0E597238F5}" type="presParOf" srcId="{42A1A5A9-51AC-46FF-AA76-9B559824AA4F}" destId="{120949CA-42AC-4EAE-A624-3C28B9622444}" srcOrd="5" destOrd="0" presId="urn:microsoft.com/office/officeart/2017/3/layout/DropPinTimeline"/>
    <dgm:cxn modelId="{A9E77400-C352-44B0-B53B-11B8800F0EB2}" type="presParOf" srcId="{42C7722C-D778-4D06-8AAC-EABED3E587AA}" destId="{D4B5A49F-601D-4717-95D2-550DCF74FC16}" srcOrd="3" destOrd="0" presId="urn:microsoft.com/office/officeart/2017/3/layout/DropPinTimeline"/>
    <dgm:cxn modelId="{3363B5BB-4E95-49B2-822F-1073B2AC57A4}" type="presParOf" srcId="{42C7722C-D778-4D06-8AAC-EABED3E587AA}" destId="{0A2463A5-1C6C-4E37-8756-D44AB14AA966}" srcOrd="4" destOrd="0" presId="urn:microsoft.com/office/officeart/2017/3/layout/DropPinTimeline"/>
    <dgm:cxn modelId="{D11EA7B7-4198-4CDF-9C27-794CE5B6E8D3}" type="presParOf" srcId="{0A2463A5-1C6C-4E37-8756-D44AB14AA966}" destId="{E9119F53-3909-4818-B14B-2174E9A6416F}" srcOrd="0" destOrd="0" presId="urn:microsoft.com/office/officeart/2017/3/layout/DropPinTimeline"/>
    <dgm:cxn modelId="{37F845CC-2BB5-4AD2-B016-CFD501C914A5}" type="presParOf" srcId="{0A2463A5-1C6C-4E37-8756-D44AB14AA966}" destId="{33EB0995-F02A-480F-A2C1-EAE43838095F}" srcOrd="1" destOrd="0" presId="urn:microsoft.com/office/officeart/2017/3/layout/DropPinTimeline"/>
    <dgm:cxn modelId="{F517A129-7454-4929-9118-0569F6C1CC95}" type="presParOf" srcId="{33EB0995-F02A-480F-A2C1-EAE43838095F}" destId="{09006458-E236-4123-BD78-F46E55A74330}" srcOrd="0" destOrd="0" presId="urn:microsoft.com/office/officeart/2017/3/layout/DropPinTimeline"/>
    <dgm:cxn modelId="{7F55AEBE-6143-4384-95A8-09A79901DEF5}" type="presParOf" srcId="{33EB0995-F02A-480F-A2C1-EAE43838095F}" destId="{4F4243EF-4166-4B36-BD79-9E76BA568EF2}" srcOrd="1" destOrd="0" presId="urn:microsoft.com/office/officeart/2017/3/layout/DropPinTimeline"/>
    <dgm:cxn modelId="{EB735FE9-1499-473D-A39B-B50B82DF54F9}" type="presParOf" srcId="{0A2463A5-1C6C-4E37-8756-D44AB14AA966}" destId="{B45FDA3A-BF0A-48F0-B263-8EDC85FF28DE}" srcOrd="2" destOrd="0" presId="urn:microsoft.com/office/officeart/2017/3/layout/DropPinTimeline"/>
    <dgm:cxn modelId="{DCE7CB3A-BA14-4936-A872-4C7AD39DD004}" type="presParOf" srcId="{0A2463A5-1C6C-4E37-8756-D44AB14AA966}" destId="{5AA5A3A1-2668-4E97-BC1C-DC2A0876D6AF}" srcOrd="3" destOrd="0" presId="urn:microsoft.com/office/officeart/2017/3/layout/DropPinTimeline"/>
    <dgm:cxn modelId="{BB0B2439-EF11-4D14-8DDF-B8D6D6AFA82D}" type="presParOf" srcId="{0A2463A5-1C6C-4E37-8756-D44AB14AA966}" destId="{5CB986B8-86A6-4FF3-AB08-20559797C5EF}" srcOrd="4" destOrd="0" presId="urn:microsoft.com/office/officeart/2017/3/layout/DropPinTimeline"/>
    <dgm:cxn modelId="{6E856582-0D5C-443D-831F-552803BFA05B}" type="presParOf" srcId="{0A2463A5-1C6C-4E37-8756-D44AB14AA966}" destId="{FA24FBA2-94EF-428D-8E05-3938140844EE}" srcOrd="5" destOrd="0" presId="urn:microsoft.com/office/officeart/2017/3/layout/DropPinTimeline"/>
    <dgm:cxn modelId="{861031F8-4E33-42FD-AFBC-1B234E4D0D3E}" type="presParOf" srcId="{42C7722C-D778-4D06-8AAC-EABED3E587AA}" destId="{0C6633D2-1CA1-4237-9291-F0D36901F938}" srcOrd="5" destOrd="0" presId="urn:microsoft.com/office/officeart/2017/3/layout/DropPinTimeline"/>
    <dgm:cxn modelId="{88C04817-27CC-4189-9274-4E045DB6FCCB}" type="presParOf" srcId="{42C7722C-D778-4D06-8AAC-EABED3E587AA}" destId="{A047394C-5E88-4CC7-9956-BAA78BC839E5}" srcOrd="6" destOrd="0" presId="urn:microsoft.com/office/officeart/2017/3/layout/DropPinTimeline"/>
    <dgm:cxn modelId="{43404BFB-D456-4A59-B568-D50B2CE51AE6}" type="presParOf" srcId="{A047394C-5E88-4CC7-9956-BAA78BC839E5}" destId="{59581467-F3E7-41E2-9119-06F99F9F7F6E}" srcOrd="0" destOrd="0" presId="urn:microsoft.com/office/officeart/2017/3/layout/DropPinTimeline"/>
    <dgm:cxn modelId="{06D9D8E7-2B63-4C14-AAFC-81D81CCB33C4}" type="presParOf" srcId="{A047394C-5E88-4CC7-9956-BAA78BC839E5}" destId="{2526990B-C20C-41D4-A45D-3468D2EBCD17}" srcOrd="1" destOrd="0" presId="urn:microsoft.com/office/officeart/2017/3/layout/DropPinTimeline"/>
    <dgm:cxn modelId="{4E4E78F4-AC01-4848-AF81-E28894F8543E}" type="presParOf" srcId="{2526990B-C20C-41D4-A45D-3468D2EBCD17}" destId="{57593990-0D3D-4A22-813C-486BFFE36BDA}" srcOrd="0" destOrd="0" presId="urn:microsoft.com/office/officeart/2017/3/layout/DropPinTimeline"/>
    <dgm:cxn modelId="{DE290BCD-DE41-4171-B159-517F3882030F}" type="presParOf" srcId="{2526990B-C20C-41D4-A45D-3468D2EBCD17}" destId="{69C4CEFA-A100-4B71-9919-01052397F6BA}" srcOrd="1" destOrd="0" presId="urn:microsoft.com/office/officeart/2017/3/layout/DropPinTimeline"/>
    <dgm:cxn modelId="{DD6E0307-62C0-4FDE-8E1F-8DDA489D757E}" type="presParOf" srcId="{A047394C-5E88-4CC7-9956-BAA78BC839E5}" destId="{C84C3B8A-0A4A-417F-9130-69FEB3130828}" srcOrd="2" destOrd="0" presId="urn:microsoft.com/office/officeart/2017/3/layout/DropPinTimeline"/>
    <dgm:cxn modelId="{8F46AB7C-37ED-4792-B830-062061BF132D}" type="presParOf" srcId="{A047394C-5E88-4CC7-9956-BAA78BC839E5}" destId="{5D87BB61-98FA-4FD8-BE5F-F6566298EC51}" srcOrd="3" destOrd="0" presId="urn:microsoft.com/office/officeart/2017/3/layout/DropPinTimeline"/>
    <dgm:cxn modelId="{6C948145-295E-48D4-8E17-0C79FF738F03}" type="presParOf" srcId="{A047394C-5E88-4CC7-9956-BAA78BC839E5}" destId="{2999627A-F398-4640-88A8-B22A87717434}" srcOrd="4" destOrd="0" presId="urn:microsoft.com/office/officeart/2017/3/layout/DropPinTimeline"/>
    <dgm:cxn modelId="{83BCA127-1B26-4469-B1FE-1E6AC70BC230}" type="presParOf" srcId="{A047394C-5E88-4CC7-9956-BAA78BC839E5}" destId="{C4EAB1D4-11DD-49CA-97EF-3C538B00A7DF}" srcOrd="5" destOrd="0" presId="urn:microsoft.com/office/officeart/2017/3/layout/DropPinTimeline"/>
    <dgm:cxn modelId="{4BAB8BB0-7553-4483-A524-897A88CD3557}" type="presParOf" srcId="{42C7722C-D778-4D06-8AAC-EABED3E587AA}" destId="{7742A2C6-CC1F-4A5F-80CB-3193A454D9CE}" srcOrd="7" destOrd="0" presId="urn:microsoft.com/office/officeart/2017/3/layout/DropPinTimeline"/>
    <dgm:cxn modelId="{0F04106A-1BF0-4BD1-9F29-5F8D993B15A2}" type="presParOf" srcId="{42C7722C-D778-4D06-8AAC-EABED3E587AA}" destId="{66158FBC-4711-4ACA-A17D-642D6A5EEB5A}" srcOrd="8" destOrd="0" presId="urn:microsoft.com/office/officeart/2017/3/layout/DropPinTimeline"/>
    <dgm:cxn modelId="{99732FB6-FCB3-43B3-B588-5E60131C6372}" type="presParOf" srcId="{66158FBC-4711-4ACA-A17D-642D6A5EEB5A}" destId="{DA0CD022-E2B0-4C5F-9C08-5977498F92E3}" srcOrd="0" destOrd="0" presId="urn:microsoft.com/office/officeart/2017/3/layout/DropPinTimeline"/>
    <dgm:cxn modelId="{7D367884-E46E-4357-A14B-73DBA44EA136}" type="presParOf" srcId="{66158FBC-4711-4ACA-A17D-642D6A5EEB5A}" destId="{1C9491A2-E23A-4E28-86FD-5D77712545E2}" srcOrd="1" destOrd="0" presId="urn:microsoft.com/office/officeart/2017/3/layout/DropPinTimeline"/>
    <dgm:cxn modelId="{856DB89A-D107-428B-89B1-ACA2331D2383}" type="presParOf" srcId="{1C9491A2-E23A-4E28-86FD-5D77712545E2}" destId="{A1796896-22BE-423A-9889-3D9C97F603A5}" srcOrd="0" destOrd="0" presId="urn:microsoft.com/office/officeart/2017/3/layout/DropPinTimeline"/>
    <dgm:cxn modelId="{87BBE906-922C-4EFC-AD9F-6DD09C40CC0F}" type="presParOf" srcId="{1C9491A2-E23A-4E28-86FD-5D77712545E2}" destId="{8EDE1725-8DBF-45E1-85E8-2DC28D66C062}" srcOrd="1" destOrd="0" presId="urn:microsoft.com/office/officeart/2017/3/layout/DropPinTimeline"/>
    <dgm:cxn modelId="{C7F7BC07-9DAC-4647-B771-5E9220BF6D1D}" type="presParOf" srcId="{66158FBC-4711-4ACA-A17D-642D6A5EEB5A}" destId="{98AFE85B-CE48-4464-BE2C-44C37DBD7AB4}" srcOrd="2" destOrd="0" presId="urn:microsoft.com/office/officeart/2017/3/layout/DropPinTimeline"/>
    <dgm:cxn modelId="{AB4C60F4-3C91-4900-98A5-479730EB53F2}" type="presParOf" srcId="{66158FBC-4711-4ACA-A17D-642D6A5EEB5A}" destId="{A4B515E9-A4A5-40D4-9CCB-21A7643920CF}" srcOrd="3" destOrd="0" presId="urn:microsoft.com/office/officeart/2017/3/layout/DropPinTimeline"/>
    <dgm:cxn modelId="{B03D3D5C-11CB-4F6B-B42D-066BDFFB6DF6}" type="presParOf" srcId="{66158FBC-4711-4ACA-A17D-642D6A5EEB5A}" destId="{7D741D70-100C-44F9-8CC5-7FDEE20AE00B}" srcOrd="4" destOrd="0" presId="urn:microsoft.com/office/officeart/2017/3/layout/DropPinTimeline"/>
    <dgm:cxn modelId="{79FAAB7E-AD6E-4C30-9F72-C030AE86B203}" type="presParOf" srcId="{66158FBC-4711-4ACA-A17D-642D6A5EEB5A}" destId="{1B1FEFA9-4410-48FD-B3B5-292A5BB0E722}" srcOrd="5" destOrd="0" presId="urn:microsoft.com/office/officeart/2017/3/layout/DropPinTimeline"/>
    <dgm:cxn modelId="{182E9A0B-D1B6-40D6-A70D-7C0F4EF2BBBF}" type="presParOf" srcId="{42C7722C-D778-4D06-8AAC-EABED3E587AA}" destId="{6DF7681C-639A-499A-8A56-48AE9D4389E9}" srcOrd="9" destOrd="0" presId="urn:microsoft.com/office/officeart/2017/3/layout/DropPinTimeline"/>
    <dgm:cxn modelId="{306208E0-7C2C-4EC2-B02E-FE1BE1291F89}" type="presParOf" srcId="{42C7722C-D778-4D06-8AAC-EABED3E587AA}" destId="{3A600459-1B47-416E-ABCA-43D94394B0BD}" srcOrd="10" destOrd="0" presId="urn:microsoft.com/office/officeart/2017/3/layout/DropPinTimeline"/>
    <dgm:cxn modelId="{C969272F-8BE9-479F-B54B-442CFAD80D0F}" type="presParOf" srcId="{3A600459-1B47-416E-ABCA-43D94394B0BD}" destId="{F4F558D1-3ADE-4235-91D8-DDA523D67B71}" srcOrd="0" destOrd="0" presId="urn:microsoft.com/office/officeart/2017/3/layout/DropPinTimeline"/>
    <dgm:cxn modelId="{E4D31441-0346-4C27-AB62-D8CB19ECA082}" type="presParOf" srcId="{3A600459-1B47-416E-ABCA-43D94394B0BD}" destId="{4211A844-7CC8-4EB3-81F4-55F5CE819B46}" srcOrd="1" destOrd="0" presId="urn:microsoft.com/office/officeart/2017/3/layout/DropPinTimeline"/>
    <dgm:cxn modelId="{940D65C3-1C9D-45D8-A65C-346873494DBC}" type="presParOf" srcId="{4211A844-7CC8-4EB3-81F4-55F5CE819B46}" destId="{7685634B-98FE-4D16-9431-F075C0375306}" srcOrd="0" destOrd="0" presId="urn:microsoft.com/office/officeart/2017/3/layout/DropPinTimeline"/>
    <dgm:cxn modelId="{C7A7FC2F-20A0-4E40-9554-3015FF6B222D}" type="presParOf" srcId="{4211A844-7CC8-4EB3-81F4-55F5CE819B46}" destId="{F5C6CAAD-2B1F-4D6C-8247-36EBD5D9A47F}" srcOrd="1" destOrd="0" presId="urn:microsoft.com/office/officeart/2017/3/layout/DropPinTimeline"/>
    <dgm:cxn modelId="{DB23DC6E-4504-4B3F-88EC-F8A1AC759848}" type="presParOf" srcId="{3A600459-1B47-416E-ABCA-43D94394B0BD}" destId="{539BDCCB-8333-4ED9-9556-EAB45E667B00}" srcOrd="2" destOrd="0" presId="urn:microsoft.com/office/officeart/2017/3/layout/DropPinTimeline"/>
    <dgm:cxn modelId="{36CBE83D-055B-498D-B0AA-285DA01ADC3F}" type="presParOf" srcId="{3A600459-1B47-416E-ABCA-43D94394B0BD}" destId="{EEE5AA7E-0A68-4495-8E26-5F3BE5B33226}" srcOrd="3" destOrd="0" presId="urn:microsoft.com/office/officeart/2017/3/layout/DropPinTimeline"/>
    <dgm:cxn modelId="{B230C5E2-1413-467A-90FE-77430279BC8B}" type="presParOf" srcId="{3A600459-1B47-416E-ABCA-43D94394B0BD}" destId="{4D47442E-434E-4FA3-9545-7BE2F13582B3}" srcOrd="4" destOrd="0" presId="urn:microsoft.com/office/officeart/2017/3/layout/DropPinTimeline"/>
    <dgm:cxn modelId="{4DF74CEA-51C8-44FB-AE4F-140BF6D74AE5}" type="presParOf" srcId="{3A600459-1B47-416E-ABCA-43D94394B0BD}" destId="{E3720900-84FA-4F1C-88EB-9E4CD5DD62A6}" srcOrd="5" destOrd="0" presId="urn:microsoft.com/office/officeart/2017/3/layout/DropPinTimeline"/>
    <dgm:cxn modelId="{6E3A1211-BD4F-4F3A-8D59-807029220A2D}" type="presParOf" srcId="{42C7722C-D778-4D06-8AAC-EABED3E587AA}" destId="{E2B83CFD-5DE9-4AC9-9226-18678E7256F4}" srcOrd="11" destOrd="0" presId="urn:microsoft.com/office/officeart/2017/3/layout/DropPinTimeline"/>
    <dgm:cxn modelId="{165F1E35-8A55-4CFD-9555-2DAD6867C2F6}" type="presParOf" srcId="{42C7722C-D778-4D06-8AAC-EABED3E587AA}" destId="{B395DC39-94CC-4010-A021-60F30F06F9F4}" srcOrd="12" destOrd="0" presId="urn:microsoft.com/office/officeart/2017/3/layout/DropPinTimeline"/>
    <dgm:cxn modelId="{95ED2B63-47A3-45A6-AF54-2F46AB8B61A7}" type="presParOf" srcId="{B395DC39-94CC-4010-A021-60F30F06F9F4}" destId="{18BE5796-0860-487D-831A-232EEB1DCD7F}" srcOrd="0" destOrd="0" presId="urn:microsoft.com/office/officeart/2017/3/layout/DropPinTimeline"/>
    <dgm:cxn modelId="{905BABE3-BDA3-4688-B3E7-559F5A17D74E}" type="presParOf" srcId="{B395DC39-94CC-4010-A021-60F30F06F9F4}" destId="{AC23621C-F5EA-4A52-AEB8-1DAE7E2418A6}" srcOrd="1" destOrd="0" presId="urn:microsoft.com/office/officeart/2017/3/layout/DropPinTimeline"/>
    <dgm:cxn modelId="{55013534-52EE-45DE-B831-E7B33D596374}" type="presParOf" srcId="{AC23621C-F5EA-4A52-AEB8-1DAE7E2418A6}" destId="{855126EF-9861-4521-9713-6FD3BA92A3B3}" srcOrd="0" destOrd="0" presId="urn:microsoft.com/office/officeart/2017/3/layout/DropPinTimeline"/>
    <dgm:cxn modelId="{BD251454-0FA2-4066-85E0-028656CB9E51}" type="presParOf" srcId="{AC23621C-F5EA-4A52-AEB8-1DAE7E2418A6}" destId="{0B54B324-77FA-43DB-8026-721037734EBF}" srcOrd="1" destOrd="0" presId="urn:microsoft.com/office/officeart/2017/3/layout/DropPinTimeline"/>
    <dgm:cxn modelId="{51FADFE5-E5B0-437A-828E-4F21BA7BCDC6}" type="presParOf" srcId="{B395DC39-94CC-4010-A021-60F30F06F9F4}" destId="{142A7759-A78B-47CB-9099-F6AD34597CA5}" srcOrd="2" destOrd="0" presId="urn:microsoft.com/office/officeart/2017/3/layout/DropPinTimeline"/>
    <dgm:cxn modelId="{58699046-08DA-4C15-8AAE-A25A94F1FEDB}" type="presParOf" srcId="{B395DC39-94CC-4010-A021-60F30F06F9F4}" destId="{6749E0AB-4B46-4F4A-AA72-8E7E37D9EB13}" srcOrd="3" destOrd="0" presId="urn:microsoft.com/office/officeart/2017/3/layout/DropPinTimeline"/>
    <dgm:cxn modelId="{80544B97-6838-4866-8804-58FCFC760E9B}" type="presParOf" srcId="{B395DC39-94CC-4010-A021-60F30F06F9F4}" destId="{0A13FC7B-E04F-48C3-BC23-E73215B21296}" srcOrd="4" destOrd="0" presId="urn:microsoft.com/office/officeart/2017/3/layout/DropPinTimeline"/>
    <dgm:cxn modelId="{2D135A30-21BE-4367-89FD-863E1AB1B2D6}" type="presParOf" srcId="{B395DC39-94CC-4010-A021-60F30F06F9F4}" destId="{94482EB0-DC44-4DAD-AF34-704D9655FB30}" srcOrd="5" destOrd="0" presId="urn:microsoft.com/office/officeart/2017/3/layout/DropPinTimeline"/>
    <dgm:cxn modelId="{CCCF5EB2-485C-42DA-80C2-64529EDA62FC}" type="presParOf" srcId="{42C7722C-D778-4D06-8AAC-EABED3E587AA}" destId="{41C1098B-B8BA-4A42-A8B8-05FA0A65F826}" srcOrd="13" destOrd="0" presId="urn:microsoft.com/office/officeart/2017/3/layout/DropPinTimeline"/>
    <dgm:cxn modelId="{7E75909C-451B-48BF-8239-BCD5FB3F7A00}" type="presParOf" srcId="{42C7722C-D778-4D06-8AAC-EABED3E587AA}" destId="{BCE6D59E-A629-4CC8-B9DA-FE95D9F0CD97}" srcOrd="14" destOrd="0" presId="urn:microsoft.com/office/officeart/2017/3/layout/DropPinTimeline"/>
    <dgm:cxn modelId="{E929AC88-ADF9-4FD9-94FB-7DF868D583B2}" type="presParOf" srcId="{BCE6D59E-A629-4CC8-B9DA-FE95D9F0CD97}" destId="{3F50AB42-5BE1-4CDB-922C-A42202C6BC7E}" srcOrd="0" destOrd="0" presId="urn:microsoft.com/office/officeart/2017/3/layout/DropPinTimeline"/>
    <dgm:cxn modelId="{0F85789F-6339-42B2-AD44-AE8DBEDC83C4}" type="presParOf" srcId="{BCE6D59E-A629-4CC8-B9DA-FE95D9F0CD97}" destId="{4BEAD6A2-A7F4-4661-B4E0-ACABB57A4B49}" srcOrd="1" destOrd="0" presId="urn:microsoft.com/office/officeart/2017/3/layout/DropPinTimeline"/>
    <dgm:cxn modelId="{CA1E27E0-4CA3-4F76-8A7A-EB201520B1B9}" type="presParOf" srcId="{4BEAD6A2-A7F4-4661-B4E0-ACABB57A4B49}" destId="{75352307-D5B3-4177-A9CC-F9FB9952CE89}" srcOrd="0" destOrd="0" presId="urn:microsoft.com/office/officeart/2017/3/layout/DropPinTimeline"/>
    <dgm:cxn modelId="{902F3C4F-FA34-476A-A8F1-FA5446033A3C}" type="presParOf" srcId="{4BEAD6A2-A7F4-4661-B4E0-ACABB57A4B49}" destId="{D699D265-074A-4B09-A3D3-49795ECEE349}" srcOrd="1" destOrd="0" presId="urn:microsoft.com/office/officeart/2017/3/layout/DropPinTimeline"/>
    <dgm:cxn modelId="{1BFD6A43-5147-4CA7-AF6B-18AB6E315034}" type="presParOf" srcId="{BCE6D59E-A629-4CC8-B9DA-FE95D9F0CD97}" destId="{E8BED6B7-F3FB-4395-BC37-AE0B54F0392E}" srcOrd="2" destOrd="0" presId="urn:microsoft.com/office/officeart/2017/3/layout/DropPinTimeline"/>
    <dgm:cxn modelId="{C701A76A-D5A2-4B37-A10F-853EDD7F5071}" type="presParOf" srcId="{BCE6D59E-A629-4CC8-B9DA-FE95D9F0CD97}" destId="{094F82B1-9AD5-425C-903C-BB56F1862A07}" srcOrd="3" destOrd="0" presId="urn:microsoft.com/office/officeart/2017/3/layout/DropPinTimeline"/>
    <dgm:cxn modelId="{1887C366-D319-4E5A-BF33-862A9C232B17}" type="presParOf" srcId="{BCE6D59E-A629-4CC8-B9DA-FE95D9F0CD97}" destId="{82B5ADF5-D7B3-481B-BB8F-5E918D55E515}" srcOrd="4" destOrd="0" presId="urn:microsoft.com/office/officeart/2017/3/layout/DropPinTimeline"/>
    <dgm:cxn modelId="{9CDB9352-2BA9-4D39-B5B3-C1E450ECB8F2}" type="presParOf" srcId="{BCE6D59E-A629-4CC8-B9DA-FE95D9F0CD97}" destId="{769FA8C9-8AB0-4BD8-A9CF-A9E38833B3CB}" srcOrd="5" destOrd="0" presId="urn:microsoft.com/office/officeart/2017/3/layout/DropPinTimelin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01F951-B666-4D73-BE8A-B405CE4F691A}">
      <dsp:nvSpPr>
        <dsp:cNvPr id="0" name=""/>
        <dsp:cNvSpPr/>
      </dsp:nvSpPr>
      <dsp:spPr>
        <a:xfrm>
          <a:off x="0" y="1657914"/>
          <a:ext cx="8923031" cy="0"/>
        </a:xfrm>
        <a:prstGeom prst="line">
          <a:avLst/>
        </a:prstGeom>
        <a:solidFill>
          <a:srgbClr val="FFFFFF">
            <a:alpha val="90000"/>
            <a:hueOff val="0"/>
            <a:satOff val="0"/>
            <a:lumOff val="0"/>
            <a:alphaOff val="0"/>
          </a:srgbClr>
        </a:solidFill>
        <a:ln w="19050" cap="flat" cmpd="sng" algn="ctr">
          <a:solidFill>
            <a:srgbClr val="FBC651">
              <a:hueOff val="0"/>
              <a:satOff val="0"/>
              <a:lumOff val="0"/>
              <a:alphaOff val="0"/>
            </a:srgb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19D995EB-DFB2-4A69-A51C-892F0B96A4BE}">
      <dsp:nvSpPr>
        <dsp:cNvPr id="0" name=""/>
        <dsp:cNvSpPr/>
      </dsp:nvSpPr>
      <dsp:spPr>
        <a:xfrm rot="8100000">
          <a:off x="54537" y="382522"/>
          <a:ext cx="242967" cy="242967"/>
        </a:xfrm>
        <a:prstGeom prst="teardrop">
          <a:avLst>
            <a:gd name="adj" fmla="val 115000"/>
          </a:avLst>
        </a:prstGeom>
        <a:solidFill>
          <a:srgbClr val="FBC651">
            <a:hueOff val="0"/>
            <a:satOff val="0"/>
            <a:lumOff val="0"/>
            <a:alphaOff val="0"/>
          </a:srgbClr>
        </a:solidFill>
        <a:ln w="12700" cap="flat" cmpd="sng" algn="ctr">
          <a:solidFill>
            <a:srgbClr val="FBC651">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BFD661-1EF1-49EA-B698-39CDD8703FE5}">
      <dsp:nvSpPr>
        <dsp:cNvPr id="0" name=""/>
        <dsp:cNvSpPr/>
      </dsp:nvSpPr>
      <dsp:spPr>
        <a:xfrm>
          <a:off x="81529"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8D8E842-4C8F-4368-ADBA-C3BF01336ADD}">
      <dsp:nvSpPr>
        <dsp:cNvPr id="0" name=""/>
        <dsp:cNvSpPr/>
      </dsp:nvSpPr>
      <dsp:spPr>
        <a:xfrm>
          <a:off x="336013" y="665162"/>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GB" sz="1100" b="0" i="0" kern="1200" dirty="0">
              <a:solidFill>
                <a:srgbClr val="1F2834">
                  <a:hueOff val="0"/>
                  <a:satOff val="0"/>
                  <a:lumOff val="0"/>
                  <a:alphaOff val="0"/>
                </a:srgbClr>
              </a:solidFill>
              <a:latin typeface="Roboto Light" panose="02000000000000000000" pitchFamily="2" charset="0"/>
              <a:ea typeface="+mn-ea"/>
              <a:cs typeface="+mn-cs"/>
            </a:rPr>
            <a:t>UCAS search displays courses</a:t>
          </a:r>
          <a:endParaRPr lang="en-GB" sz="1100" kern="1200" dirty="0">
            <a:solidFill>
              <a:srgbClr val="1F2834">
                <a:hueOff val="0"/>
                <a:satOff val="0"/>
                <a:lumOff val="0"/>
                <a:alphaOff val="0"/>
              </a:srgbClr>
            </a:solidFill>
            <a:latin typeface="Roboto Light" panose="02000000000000000000" pitchFamily="2" charset="0"/>
            <a:ea typeface="+mn-ea"/>
            <a:cs typeface="+mn-cs"/>
          </a:endParaRPr>
        </a:p>
      </dsp:txBody>
      <dsp:txXfrm>
        <a:off x="336013" y="665162"/>
        <a:ext cx="1642787" cy="981485"/>
      </dsp:txXfrm>
    </dsp:sp>
    <dsp:sp modelId="{C2636B65-E491-4D02-9B90-919468EC465A}">
      <dsp:nvSpPr>
        <dsp:cNvPr id="0" name=""/>
        <dsp:cNvSpPr/>
      </dsp:nvSpPr>
      <dsp:spPr>
        <a:xfrm>
          <a:off x="336013" y="320316"/>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30 April 2024</a:t>
          </a:r>
        </a:p>
      </dsp:txBody>
      <dsp:txXfrm>
        <a:off x="336013" y="320316"/>
        <a:ext cx="1642787" cy="344846"/>
      </dsp:txXfrm>
    </dsp:sp>
    <dsp:sp modelId="{459409A4-983E-49A6-A904-89067E6F322F}">
      <dsp:nvSpPr>
        <dsp:cNvPr id="0" name=""/>
        <dsp:cNvSpPr/>
      </dsp:nvSpPr>
      <dsp:spPr>
        <a:xfrm>
          <a:off x="176021" y="676428"/>
          <a:ext cx="0" cy="981485"/>
        </a:xfrm>
        <a:prstGeom prst="line">
          <a:avLst/>
        </a:prstGeom>
        <a:noFill/>
        <a:ln w="12700" cap="flat" cmpd="sng" algn="ctr">
          <a:solidFill>
            <a:srgbClr val="FBC651">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CC0BF558-845F-40EC-9D25-1A1372D539B0}">
      <dsp:nvSpPr>
        <dsp:cNvPr id="0" name=""/>
        <dsp:cNvSpPr/>
      </dsp:nvSpPr>
      <dsp:spPr>
        <a:xfrm>
          <a:off x="145716" y="1626877"/>
          <a:ext cx="61849" cy="62072"/>
        </a:xfrm>
        <a:prstGeom prst="ellipse">
          <a:avLst/>
        </a:prstGeom>
        <a:solidFill>
          <a:srgbClr val="FBC651">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DECE43-E0A7-4228-B179-8F6377530F53}">
      <dsp:nvSpPr>
        <dsp:cNvPr id="0" name=""/>
        <dsp:cNvSpPr/>
      </dsp:nvSpPr>
      <dsp:spPr>
        <a:xfrm rot="18900000">
          <a:off x="1044280" y="2690338"/>
          <a:ext cx="242967" cy="242967"/>
        </a:xfrm>
        <a:prstGeom prst="teardrop">
          <a:avLst>
            <a:gd name="adj" fmla="val 115000"/>
          </a:avLst>
        </a:prstGeom>
        <a:solidFill>
          <a:srgbClr val="5DB88D">
            <a:hueOff val="0"/>
            <a:satOff val="0"/>
            <a:lumOff val="0"/>
            <a:alphaOff val="0"/>
          </a:srgbClr>
        </a:solidFill>
        <a:ln w="12700" cap="flat" cmpd="sng" algn="ctr">
          <a:solidFill>
            <a:srgbClr val="5DB88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036A26-574B-4AAF-81A4-CA6D17A1CEB3}">
      <dsp:nvSpPr>
        <dsp:cNvPr id="0" name=""/>
        <dsp:cNvSpPr/>
      </dsp:nvSpPr>
      <dsp:spPr>
        <a:xfrm>
          <a:off x="1071272"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82EE58E-F96B-48AB-883D-A5D6D2CD33E7}">
      <dsp:nvSpPr>
        <dsp:cNvPr id="0" name=""/>
        <dsp:cNvSpPr/>
      </dsp:nvSpPr>
      <dsp:spPr>
        <a:xfrm>
          <a:off x="1337568" y="1657914"/>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US" sz="1100" kern="1200" dirty="0">
              <a:solidFill>
                <a:srgbClr val="1F2834">
                  <a:hueOff val="0"/>
                  <a:satOff val="0"/>
                  <a:lumOff val="0"/>
                  <a:alphaOff val="0"/>
                </a:srgbClr>
              </a:solidFill>
              <a:latin typeface="Roboto Light" panose="02000000000000000000" pitchFamily="2" charset="0"/>
              <a:ea typeface="+mn-ea"/>
              <a:cs typeface="+mn-cs"/>
            </a:rPr>
            <a:t>UCAS application opens for 2025 entry</a:t>
          </a:r>
          <a:endParaRPr lang="en-GB" sz="1100" kern="1200" dirty="0">
            <a:solidFill>
              <a:srgbClr val="1F2834">
                <a:hueOff val="0"/>
                <a:satOff val="0"/>
                <a:lumOff val="0"/>
                <a:alphaOff val="0"/>
              </a:srgbClr>
            </a:solidFill>
            <a:latin typeface="Roboto Light" panose="02000000000000000000" pitchFamily="2" charset="0"/>
            <a:ea typeface="+mn-ea"/>
            <a:cs typeface="+mn-cs"/>
          </a:endParaRPr>
        </a:p>
      </dsp:txBody>
      <dsp:txXfrm>
        <a:off x="1337568" y="1657914"/>
        <a:ext cx="1642787" cy="981485"/>
      </dsp:txXfrm>
    </dsp:sp>
    <dsp:sp modelId="{6F221318-48BE-447B-A7D2-1849CBD86EE0}">
      <dsp:nvSpPr>
        <dsp:cNvPr id="0" name=""/>
        <dsp:cNvSpPr/>
      </dsp:nvSpPr>
      <dsp:spPr>
        <a:xfrm>
          <a:off x="1337568" y="2639399"/>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14 May </a:t>
          </a:r>
        </a:p>
      </dsp:txBody>
      <dsp:txXfrm>
        <a:off x="1337568" y="2639399"/>
        <a:ext cx="1642787" cy="344846"/>
      </dsp:txXfrm>
    </dsp:sp>
    <dsp:sp modelId="{FD64E599-2E88-43E2-AD3C-0A310F8E3D0A}">
      <dsp:nvSpPr>
        <dsp:cNvPr id="0" name=""/>
        <dsp:cNvSpPr/>
      </dsp:nvSpPr>
      <dsp:spPr>
        <a:xfrm>
          <a:off x="1165764" y="1657914"/>
          <a:ext cx="0" cy="981485"/>
        </a:xfrm>
        <a:prstGeom prst="line">
          <a:avLst/>
        </a:prstGeom>
        <a:noFill/>
        <a:ln w="12700" cap="flat" cmpd="sng" algn="ctr">
          <a:solidFill>
            <a:srgbClr val="5DB88D">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6403F9A2-8AF9-4B41-B4B3-1BFB71A89906}">
      <dsp:nvSpPr>
        <dsp:cNvPr id="0" name=""/>
        <dsp:cNvSpPr/>
      </dsp:nvSpPr>
      <dsp:spPr>
        <a:xfrm>
          <a:off x="1135459" y="1626877"/>
          <a:ext cx="61849" cy="62072"/>
        </a:xfrm>
        <a:prstGeom prst="ellipse">
          <a:avLst/>
        </a:prstGeom>
        <a:solidFill>
          <a:srgbClr val="5DB88D">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006458-E236-4123-BD78-F46E55A74330}">
      <dsp:nvSpPr>
        <dsp:cNvPr id="0" name=""/>
        <dsp:cNvSpPr/>
      </dsp:nvSpPr>
      <dsp:spPr>
        <a:xfrm rot="8100000">
          <a:off x="2034023" y="382522"/>
          <a:ext cx="242967" cy="242967"/>
        </a:xfrm>
        <a:prstGeom prst="teardrop">
          <a:avLst>
            <a:gd name="adj" fmla="val 115000"/>
          </a:avLst>
        </a:prstGeom>
        <a:solidFill>
          <a:srgbClr val="3B92D9">
            <a:hueOff val="0"/>
            <a:satOff val="0"/>
            <a:lumOff val="0"/>
            <a:alphaOff val="0"/>
          </a:srgbClr>
        </a:solidFill>
        <a:ln w="12700" cap="flat" cmpd="sng" algn="ctr">
          <a:solidFill>
            <a:srgbClr val="3B92D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4243EF-4166-4B36-BD79-9E76BA568EF2}">
      <dsp:nvSpPr>
        <dsp:cNvPr id="0" name=""/>
        <dsp:cNvSpPr/>
      </dsp:nvSpPr>
      <dsp:spPr>
        <a:xfrm>
          <a:off x="2061015"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45FDA3A-BF0A-48F0-B263-8EDC85FF28DE}">
      <dsp:nvSpPr>
        <dsp:cNvPr id="0" name=""/>
        <dsp:cNvSpPr/>
      </dsp:nvSpPr>
      <dsp:spPr>
        <a:xfrm>
          <a:off x="2327311" y="676428"/>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GB" sz="1100" kern="1200" dirty="0">
              <a:solidFill>
                <a:srgbClr val="1F2834">
                  <a:hueOff val="0"/>
                  <a:satOff val="0"/>
                  <a:lumOff val="0"/>
                  <a:alphaOff val="0"/>
                </a:srgbClr>
              </a:solidFill>
              <a:latin typeface="Roboto Light" panose="02000000000000000000" pitchFamily="2" charset="0"/>
              <a:ea typeface="+mn-ea"/>
              <a:cs typeface="+mn-cs"/>
            </a:rPr>
            <a:t>First day we can receive a completed application</a:t>
          </a:r>
          <a:endParaRPr lang="en-US" sz="1100" kern="1200" dirty="0">
            <a:solidFill>
              <a:srgbClr val="1F2834">
                <a:hueOff val="0"/>
                <a:satOff val="0"/>
                <a:lumOff val="0"/>
                <a:alphaOff val="0"/>
              </a:srgbClr>
            </a:solidFill>
            <a:latin typeface="Roboto Light" panose="02000000000000000000" pitchFamily="2" charset="0"/>
            <a:ea typeface="+mn-ea"/>
            <a:cs typeface="+mn-cs"/>
          </a:endParaRPr>
        </a:p>
      </dsp:txBody>
      <dsp:txXfrm>
        <a:off x="2327311" y="676428"/>
        <a:ext cx="1642787" cy="981485"/>
      </dsp:txXfrm>
    </dsp:sp>
    <dsp:sp modelId="{5AA5A3A1-2668-4E97-BC1C-DC2A0876D6AF}">
      <dsp:nvSpPr>
        <dsp:cNvPr id="0" name=""/>
        <dsp:cNvSpPr/>
      </dsp:nvSpPr>
      <dsp:spPr>
        <a:xfrm>
          <a:off x="2327311" y="331582"/>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3 September</a:t>
          </a:r>
        </a:p>
      </dsp:txBody>
      <dsp:txXfrm>
        <a:off x="2327311" y="331582"/>
        <a:ext cx="1642787" cy="344846"/>
      </dsp:txXfrm>
    </dsp:sp>
    <dsp:sp modelId="{5CB986B8-86A6-4FF3-AB08-20559797C5EF}">
      <dsp:nvSpPr>
        <dsp:cNvPr id="0" name=""/>
        <dsp:cNvSpPr/>
      </dsp:nvSpPr>
      <dsp:spPr>
        <a:xfrm>
          <a:off x="2155507" y="676428"/>
          <a:ext cx="0" cy="981485"/>
        </a:xfrm>
        <a:prstGeom prst="line">
          <a:avLst/>
        </a:prstGeom>
        <a:noFill/>
        <a:ln w="12700" cap="flat" cmpd="sng" algn="ctr">
          <a:solidFill>
            <a:srgbClr val="3B92D9">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E9119F53-3909-4818-B14B-2174E9A6416F}">
      <dsp:nvSpPr>
        <dsp:cNvPr id="0" name=""/>
        <dsp:cNvSpPr/>
      </dsp:nvSpPr>
      <dsp:spPr>
        <a:xfrm>
          <a:off x="2125201" y="1626877"/>
          <a:ext cx="61849" cy="62072"/>
        </a:xfrm>
        <a:prstGeom prst="ellipse">
          <a:avLst/>
        </a:prstGeom>
        <a:solidFill>
          <a:srgbClr val="3B92D9">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593990-0D3D-4A22-813C-486BFFE36BDA}">
      <dsp:nvSpPr>
        <dsp:cNvPr id="0" name=""/>
        <dsp:cNvSpPr/>
      </dsp:nvSpPr>
      <dsp:spPr>
        <a:xfrm rot="18900000">
          <a:off x="3023766" y="2690338"/>
          <a:ext cx="242967" cy="242967"/>
        </a:xfrm>
        <a:prstGeom prst="teardrop">
          <a:avLst>
            <a:gd name="adj" fmla="val 115000"/>
          </a:avLst>
        </a:prstGeom>
        <a:solidFill>
          <a:srgbClr val="3BC0C7">
            <a:hueOff val="0"/>
            <a:satOff val="0"/>
            <a:lumOff val="0"/>
            <a:alphaOff val="0"/>
          </a:srgbClr>
        </a:solidFill>
        <a:ln w="12700" cap="flat" cmpd="sng" algn="ctr">
          <a:solidFill>
            <a:srgbClr val="3BC0C7">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4CEFA-A100-4B71-9919-01052397F6BA}">
      <dsp:nvSpPr>
        <dsp:cNvPr id="0" name=""/>
        <dsp:cNvSpPr/>
      </dsp:nvSpPr>
      <dsp:spPr>
        <a:xfrm>
          <a:off x="3050758"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84C3B8A-0A4A-417F-9130-69FEB3130828}">
      <dsp:nvSpPr>
        <dsp:cNvPr id="0" name=""/>
        <dsp:cNvSpPr/>
      </dsp:nvSpPr>
      <dsp:spPr>
        <a:xfrm>
          <a:off x="3317054" y="1657914"/>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US" sz="1100" kern="1200" dirty="0">
              <a:solidFill>
                <a:srgbClr val="1F2834">
                  <a:hueOff val="0"/>
                  <a:satOff val="0"/>
                  <a:lumOff val="0"/>
                  <a:alphaOff val="0"/>
                </a:srgbClr>
              </a:solidFill>
              <a:latin typeface="Roboto Light" panose="02000000000000000000" pitchFamily="2" charset="0"/>
              <a:ea typeface="+mn-ea"/>
              <a:cs typeface="+mn-cs"/>
            </a:rPr>
            <a:t>Deadline for courses in medicine, veterinary medicine/science, dentistry, and courses at Oxford or Cambridge</a:t>
          </a:r>
        </a:p>
      </dsp:txBody>
      <dsp:txXfrm>
        <a:off x="3317054" y="1657914"/>
        <a:ext cx="1642787" cy="981485"/>
      </dsp:txXfrm>
    </dsp:sp>
    <dsp:sp modelId="{5D87BB61-98FA-4FD8-BE5F-F6566298EC51}">
      <dsp:nvSpPr>
        <dsp:cNvPr id="0" name=""/>
        <dsp:cNvSpPr/>
      </dsp:nvSpPr>
      <dsp:spPr>
        <a:xfrm>
          <a:off x="3317054" y="2639399"/>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15 October 2025</a:t>
          </a:r>
        </a:p>
      </dsp:txBody>
      <dsp:txXfrm>
        <a:off x="3317054" y="2639399"/>
        <a:ext cx="1642787" cy="344846"/>
      </dsp:txXfrm>
    </dsp:sp>
    <dsp:sp modelId="{2999627A-F398-4640-88A8-B22A87717434}">
      <dsp:nvSpPr>
        <dsp:cNvPr id="0" name=""/>
        <dsp:cNvSpPr/>
      </dsp:nvSpPr>
      <dsp:spPr>
        <a:xfrm>
          <a:off x="3145250" y="1657914"/>
          <a:ext cx="0" cy="981485"/>
        </a:xfrm>
        <a:prstGeom prst="line">
          <a:avLst/>
        </a:prstGeom>
        <a:noFill/>
        <a:ln w="12700" cap="flat" cmpd="sng" algn="ctr">
          <a:solidFill>
            <a:srgbClr val="3BC0C7">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59581467-F3E7-41E2-9119-06F99F9F7F6E}">
      <dsp:nvSpPr>
        <dsp:cNvPr id="0" name=""/>
        <dsp:cNvSpPr/>
      </dsp:nvSpPr>
      <dsp:spPr>
        <a:xfrm>
          <a:off x="3114944" y="1626877"/>
          <a:ext cx="61849" cy="62072"/>
        </a:xfrm>
        <a:prstGeom prst="ellipse">
          <a:avLst/>
        </a:prstGeom>
        <a:solidFill>
          <a:srgbClr val="3BC0C7">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796896-22BE-423A-9889-3D9C97F603A5}">
      <dsp:nvSpPr>
        <dsp:cNvPr id="0" name=""/>
        <dsp:cNvSpPr/>
      </dsp:nvSpPr>
      <dsp:spPr>
        <a:xfrm rot="8100000">
          <a:off x="4013509" y="382522"/>
          <a:ext cx="242967" cy="242967"/>
        </a:xfrm>
        <a:prstGeom prst="teardrop">
          <a:avLst>
            <a:gd name="adj" fmla="val 115000"/>
          </a:avLst>
        </a:prstGeom>
        <a:solidFill>
          <a:srgbClr val="836CD8">
            <a:hueOff val="0"/>
            <a:satOff val="0"/>
            <a:lumOff val="0"/>
            <a:alphaOff val="0"/>
          </a:srgbClr>
        </a:solidFill>
        <a:ln w="12700" cap="flat" cmpd="sng" algn="ctr">
          <a:solidFill>
            <a:srgbClr val="836CD8">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DE1725-8DBF-45E1-85E8-2DC28D66C062}">
      <dsp:nvSpPr>
        <dsp:cNvPr id="0" name=""/>
        <dsp:cNvSpPr/>
      </dsp:nvSpPr>
      <dsp:spPr>
        <a:xfrm>
          <a:off x="4040501"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8AFE85B-CE48-4464-BE2C-44C37DBD7AB4}">
      <dsp:nvSpPr>
        <dsp:cNvPr id="0" name=""/>
        <dsp:cNvSpPr/>
      </dsp:nvSpPr>
      <dsp:spPr>
        <a:xfrm>
          <a:off x="4306797" y="676428"/>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US" sz="1100" kern="1200" dirty="0">
              <a:solidFill>
                <a:srgbClr val="1F2834">
                  <a:hueOff val="0"/>
                  <a:satOff val="0"/>
                  <a:lumOff val="0"/>
                  <a:alphaOff val="0"/>
                </a:srgbClr>
              </a:solidFill>
              <a:latin typeface="Roboto Light" panose="02000000000000000000" pitchFamily="2" charset="0"/>
              <a:ea typeface="+mn-ea"/>
              <a:cs typeface="+mn-cs"/>
            </a:rPr>
            <a:t>UCAS equal consideration date</a:t>
          </a:r>
          <a:endParaRPr lang="en-US" sz="1100" kern="1200" dirty="0">
            <a:solidFill>
              <a:srgbClr val="1F2834">
                <a:hueOff val="0"/>
                <a:satOff val="0"/>
                <a:lumOff val="0"/>
                <a:alphaOff val="0"/>
              </a:srgbClr>
            </a:solidFill>
            <a:latin typeface="Calibri" panose="020F0502020204030204"/>
            <a:ea typeface="+mn-ea"/>
            <a:cs typeface="+mn-cs"/>
          </a:endParaRPr>
        </a:p>
      </dsp:txBody>
      <dsp:txXfrm>
        <a:off x="4306797" y="676428"/>
        <a:ext cx="1642787" cy="981485"/>
      </dsp:txXfrm>
    </dsp:sp>
    <dsp:sp modelId="{A4B515E9-A4A5-40D4-9CCB-21A7643920CF}">
      <dsp:nvSpPr>
        <dsp:cNvPr id="0" name=""/>
        <dsp:cNvSpPr/>
      </dsp:nvSpPr>
      <dsp:spPr>
        <a:xfrm>
          <a:off x="4306797" y="331582"/>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14 January 2026</a:t>
          </a:r>
        </a:p>
      </dsp:txBody>
      <dsp:txXfrm>
        <a:off x="4306797" y="331582"/>
        <a:ext cx="1642787" cy="344846"/>
      </dsp:txXfrm>
    </dsp:sp>
    <dsp:sp modelId="{7D741D70-100C-44F9-8CC5-7FDEE20AE00B}">
      <dsp:nvSpPr>
        <dsp:cNvPr id="0" name=""/>
        <dsp:cNvSpPr/>
      </dsp:nvSpPr>
      <dsp:spPr>
        <a:xfrm>
          <a:off x="4134993" y="676428"/>
          <a:ext cx="0" cy="981485"/>
        </a:xfrm>
        <a:prstGeom prst="line">
          <a:avLst/>
        </a:prstGeom>
        <a:noFill/>
        <a:ln w="12700" cap="flat" cmpd="sng" algn="ctr">
          <a:solidFill>
            <a:srgbClr val="836CD8">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DA0CD022-E2B0-4C5F-9C08-5977498F92E3}">
      <dsp:nvSpPr>
        <dsp:cNvPr id="0" name=""/>
        <dsp:cNvSpPr/>
      </dsp:nvSpPr>
      <dsp:spPr>
        <a:xfrm>
          <a:off x="4104687" y="1626877"/>
          <a:ext cx="61849" cy="62072"/>
        </a:xfrm>
        <a:prstGeom prst="ellipse">
          <a:avLst/>
        </a:prstGeom>
        <a:solidFill>
          <a:srgbClr val="836CD8">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85634B-98FE-4D16-9431-F075C0375306}">
      <dsp:nvSpPr>
        <dsp:cNvPr id="0" name=""/>
        <dsp:cNvSpPr/>
      </dsp:nvSpPr>
      <dsp:spPr>
        <a:xfrm rot="18900000">
          <a:off x="5003252" y="2690338"/>
          <a:ext cx="242967" cy="242967"/>
        </a:xfrm>
        <a:prstGeom prst="teardrop">
          <a:avLst>
            <a:gd name="adj" fmla="val 115000"/>
          </a:avLst>
        </a:prstGeom>
        <a:solidFill>
          <a:srgbClr val="FBC651">
            <a:hueOff val="0"/>
            <a:satOff val="0"/>
            <a:lumOff val="0"/>
            <a:alphaOff val="0"/>
          </a:srgbClr>
        </a:solidFill>
        <a:ln w="12700" cap="flat" cmpd="sng" algn="ctr">
          <a:solidFill>
            <a:srgbClr val="FBC651">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C6CAAD-2B1F-4D6C-8247-36EBD5D9A47F}">
      <dsp:nvSpPr>
        <dsp:cNvPr id="0" name=""/>
        <dsp:cNvSpPr/>
      </dsp:nvSpPr>
      <dsp:spPr>
        <a:xfrm>
          <a:off x="5030244"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39BDCCB-8333-4ED9-9556-EAB45E667B00}">
      <dsp:nvSpPr>
        <dsp:cNvPr id="0" name=""/>
        <dsp:cNvSpPr/>
      </dsp:nvSpPr>
      <dsp:spPr>
        <a:xfrm>
          <a:off x="5296540" y="1657914"/>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US" sz="1100" kern="1200" dirty="0">
              <a:solidFill>
                <a:srgbClr val="1F2834">
                  <a:hueOff val="0"/>
                  <a:satOff val="0"/>
                  <a:lumOff val="0"/>
                  <a:alphaOff val="0"/>
                </a:srgbClr>
              </a:solidFill>
              <a:latin typeface="Roboto Light" panose="02000000000000000000" pitchFamily="2" charset="0"/>
              <a:ea typeface="+mn-ea"/>
              <a:cs typeface="+mn-cs"/>
            </a:rPr>
            <a:t>UCAS Extra opens</a:t>
          </a:r>
        </a:p>
      </dsp:txBody>
      <dsp:txXfrm>
        <a:off x="5296540" y="1657914"/>
        <a:ext cx="1642787" cy="981485"/>
      </dsp:txXfrm>
    </dsp:sp>
    <dsp:sp modelId="{EEE5AA7E-0A68-4495-8E26-5F3BE5B33226}">
      <dsp:nvSpPr>
        <dsp:cNvPr id="0" name=""/>
        <dsp:cNvSpPr/>
      </dsp:nvSpPr>
      <dsp:spPr>
        <a:xfrm>
          <a:off x="5296540" y="2639399"/>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26 February</a:t>
          </a:r>
        </a:p>
      </dsp:txBody>
      <dsp:txXfrm>
        <a:off x="5296540" y="2639399"/>
        <a:ext cx="1642787" cy="344846"/>
      </dsp:txXfrm>
    </dsp:sp>
    <dsp:sp modelId="{4D47442E-434E-4FA3-9545-7BE2F13582B3}">
      <dsp:nvSpPr>
        <dsp:cNvPr id="0" name=""/>
        <dsp:cNvSpPr/>
      </dsp:nvSpPr>
      <dsp:spPr>
        <a:xfrm>
          <a:off x="5124736" y="1657914"/>
          <a:ext cx="0" cy="981485"/>
        </a:xfrm>
        <a:prstGeom prst="line">
          <a:avLst/>
        </a:prstGeom>
        <a:noFill/>
        <a:ln w="12700" cap="flat" cmpd="sng" algn="ctr">
          <a:solidFill>
            <a:srgbClr val="FBC651">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F4F558D1-3ADE-4235-91D8-DDA523D67B71}">
      <dsp:nvSpPr>
        <dsp:cNvPr id="0" name=""/>
        <dsp:cNvSpPr/>
      </dsp:nvSpPr>
      <dsp:spPr>
        <a:xfrm>
          <a:off x="5094430" y="1626877"/>
          <a:ext cx="61849" cy="62072"/>
        </a:xfrm>
        <a:prstGeom prst="ellipse">
          <a:avLst/>
        </a:prstGeom>
        <a:solidFill>
          <a:srgbClr val="FBC651">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5126EF-9861-4521-9713-6FD3BA92A3B3}">
      <dsp:nvSpPr>
        <dsp:cNvPr id="0" name=""/>
        <dsp:cNvSpPr/>
      </dsp:nvSpPr>
      <dsp:spPr>
        <a:xfrm rot="8100000">
          <a:off x="5992995" y="382522"/>
          <a:ext cx="242967" cy="242967"/>
        </a:xfrm>
        <a:prstGeom prst="teardrop">
          <a:avLst>
            <a:gd name="adj" fmla="val 115000"/>
          </a:avLst>
        </a:prstGeom>
        <a:solidFill>
          <a:srgbClr val="5DB88D">
            <a:hueOff val="0"/>
            <a:satOff val="0"/>
            <a:lumOff val="0"/>
            <a:alphaOff val="0"/>
          </a:srgbClr>
        </a:solidFill>
        <a:ln w="12700" cap="flat" cmpd="sng" algn="ctr">
          <a:solidFill>
            <a:srgbClr val="5DB88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54B324-77FA-43DB-8026-721037734EBF}">
      <dsp:nvSpPr>
        <dsp:cNvPr id="0" name=""/>
        <dsp:cNvSpPr/>
      </dsp:nvSpPr>
      <dsp:spPr>
        <a:xfrm>
          <a:off x="6019987" y="409513"/>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42A7759-A78B-47CB-9099-F6AD34597CA5}">
      <dsp:nvSpPr>
        <dsp:cNvPr id="0" name=""/>
        <dsp:cNvSpPr/>
      </dsp:nvSpPr>
      <dsp:spPr>
        <a:xfrm>
          <a:off x="6286283" y="676428"/>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US" sz="1100" kern="1200" dirty="0">
              <a:solidFill>
                <a:srgbClr val="1F2834">
                  <a:hueOff val="0"/>
                  <a:satOff val="0"/>
                  <a:lumOff val="0"/>
                  <a:alphaOff val="0"/>
                </a:srgbClr>
              </a:solidFill>
              <a:latin typeface="Roboto Light" panose="02000000000000000000" pitchFamily="2" charset="0"/>
              <a:ea typeface="+mn-ea"/>
              <a:cs typeface="+mn-cs"/>
            </a:rPr>
            <a:t>Last date to send an application</a:t>
          </a:r>
        </a:p>
      </dsp:txBody>
      <dsp:txXfrm>
        <a:off x="6286283" y="676428"/>
        <a:ext cx="1642787" cy="981485"/>
      </dsp:txXfrm>
    </dsp:sp>
    <dsp:sp modelId="{6749E0AB-4B46-4F4A-AA72-8E7E37D9EB13}">
      <dsp:nvSpPr>
        <dsp:cNvPr id="0" name=""/>
        <dsp:cNvSpPr/>
      </dsp:nvSpPr>
      <dsp:spPr>
        <a:xfrm>
          <a:off x="6286283" y="331582"/>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US" sz="1400" b="1" kern="1200" dirty="0">
              <a:solidFill>
                <a:srgbClr val="1F2834">
                  <a:hueOff val="0"/>
                  <a:satOff val="0"/>
                  <a:lumOff val="0"/>
                  <a:alphaOff val="0"/>
                </a:srgbClr>
              </a:solidFill>
              <a:latin typeface="Roboto" panose="02000000000000000000" pitchFamily="2" charset="0"/>
              <a:ea typeface="+mn-ea"/>
              <a:cs typeface="+mn-cs"/>
            </a:rPr>
            <a:t>30 June</a:t>
          </a:r>
        </a:p>
      </dsp:txBody>
      <dsp:txXfrm>
        <a:off x="6286283" y="331582"/>
        <a:ext cx="1642787" cy="344846"/>
      </dsp:txXfrm>
    </dsp:sp>
    <dsp:sp modelId="{0A13FC7B-E04F-48C3-BC23-E73215B21296}">
      <dsp:nvSpPr>
        <dsp:cNvPr id="0" name=""/>
        <dsp:cNvSpPr/>
      </dsp:nvSpPr>
      <dsp:spPr>
        <a:xfrm>
          <a:off x="6114479" y="676428"/>
          <a:ext cx="0" cy="981485"/>
        </a:xfrm>
        <a:prstGeom prst="line">
          <a:avLst/>
        </a:prstGeom>
        <a:noFill/>
        <a:ln w="12700" cap="flat" cmpd="sng" algn="ctr">
          <a:solidFill>
            <a:srgbClr val="5DB88D">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18BE5796-0860-487D-831A-232EEB1DCD7F}">
      <dsp:nvSpPr>
        <dsp:cNvPr id="0" name=""/>
        <dsp:cNvSpPr/>
      </dsp:nvSpPr>
      <dsp:spPr>
        <a:xfrm>
          <a:off x="6084173" y="1626877"/>
          <a:ext cx="61849" cy="62072"/>
        </a:xfrm>
        <a:prstGeom prst="ellipse">
          <a:avLst/>
        </a:prstGeom>
        <a:solidFill>
          <a:srgbClr val="5DB88D">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352307-D5B3-4177-A9CC-F9FB9952CE89}">
      <dsp:nvSpPr>
        <dsp:cNvPr id="0" name=""/>
        <dsp:cNvSpPr/>
      </dsp:nvSpPr>
      <dsp:spPr>
        <a:xfrm rot="18900000">
          <a:off x="6982738" y="2690338"/>
          <a:ext cx="242967" cy="242967"/>
        </a:xfrm>
        <a:prstGeom prst="teardrop">
          <a:avLst>
            <a:gd name="adj" fmla="val 115000"/>
          </a:avLst>
        </a:prstGeom>
        <a:solidFill>
          <a:srgbClr val="3B92D9">
            <a:hueOff val="0"/>
            <a:satOff val="0"/>
            <a:lumOff val="0"/>
            <a:alphaOff val="0"/>
          </a:srgbClr>
        </a:solidFill>
        <a:ln w="12700" cap="flat" cmpd="sng" algn="ctr">
          <a:solidFill>
            <a:srgbClr val="3B92D9">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99D265-074A-4B09-A3D3-49795ECEE349}">
      <dsp:nvSpPr>
        <dsp:cNvPr id="0" name=""/>
        <dsp:cNvSpPr/>
      </dsp:nvSpPr>
      <dsp:spPr>
        <a:xfrm>
          <a:off x="7009730" y="2717330"/>
          <a:ext cx="188984" cy="188984"/>
        </a:xfrm>
        <a:prstGeom prst="ellipse">
          <a:avLst/>
        </a:prstGeom>
        <a:solidFill>
          <a:srgbClr val="FFFFFF">
            <a:alpha val="90000"/>
            <a:hueOff val="0"/>
            <a:satOff val="0"/>
            <a:lumOff val="0"/>
            <a:alphaOff val="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8BED6B7-F3FB-4395-BC37-AE0B54F0392E}">
      <dsp:nvSpPr>
        <dsp:cNvPr id="0" name=""/>
        <dsp:cNvSpPr/>
      </dsp:nvSpPr>
      <dsp:spPr>
        <a:xfrm>
          <a:off x="7276026" y="1657914"/>
          <a:ext cx="1642787" cy="981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GB" sz="1100" kern="1200" dirty="0">
              <a:solidFill>
                <a:srgbClr val="1F2834">
                  <a:hueOff val="0"/>
                  <a:satOff val="0"/>
                  <a:lumOff val="0"/>
                  <a:alphaOff val="0"/>
                </a:srgbClr>
              </a:solidFill>
              <a:latin typeface="Roboto Light" panose="02000000000000000000" pitchFamily="2" charset="0"/>
              <a:ea typeface="+mn-ea"/>
              <a:cs typeface="+mn-cs"/>
            </a:rPr>
            <a:t>Clearing opens</a:t>
          </a:r>
          <a:endParaRPr lang="en-US" sz="1100" kern="1200" dirty="0">
            <a:solidFill>
              <a:srgbClr val="1F2834">
                <a:hueOff val="0"/>
                <a:satOff val="0"/>
                <a:lumOff val="0"/>
                <a:alphaOff val="0"/>
              </a:srgbClr>
            </a:solidFill>
            <a:latin typeface="Roboto Light" panose="02000000000000000000" pitchFamily="2" charset="0"/>
            <a:ea typeface="+mn-ea"/>
            <a:cs typeface="+mn-cs"/>
          </a:endParaRPr>
        </a:p>
      </dsp:txBody>
      <dsp:txXfrm>
        <a:off x="7276026" y="1657914"/>
        <a:ext cx="1642787" cy="981485"/>
      </dsp:txXfrm>
    </dsp:sp>
    <dsp:sp modelId="{094F82B1-9AD5-425C-903C-BB56F1862A07}">
      <dsp:nvSpPr>
        <dsp:cNvPr id="0" name=""/>
        <dsp:cNvSpPr/>
      </dsp:nvSpPr>
      <dsp:spPr>
        <a:xfrm>
          <a:off x="7276026" y="2639399"/>
          <a:ext cx="1642787" cy="34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88900" bIns="0" numCol="1" spcCol="1270" anchor="ctr" anchorCtr="0">
          <a:noAutofit/>
        </a:bodyPr>
        <a:lstStyle/>
        <a:p>
          <a:pPr marL="0" lvl="0" indent="0" algn="l" defTabSz="622300">
            <a:lnSpc>
              <a:spcPct val="90000"/>
            </a:lnSpc>
            <a:spcBef>
              <a:spcPct val="0"/>
            </a:spcBef>
            <a:spcAft>
              <a:spcPct val="35000"/>
            </a:spcAft>
            <a:buNone/>
            <a:defRPr b="1"/>
          </a:pPr>
          <a:r>
            <a:rPr lang="en-GB" sz="1400" b="1" kern="1200" dirty="0">
              <a:solidFill>
                <a:srgbClr val="1F2834">
                  <a:hueOff val="0"/>
                  <a:satOff val="0"/>
                  <a:lumOff val="0"/>
                  <a:alphaOff val="0"/>
                </a:srgbClr>
              </a:solidFill>
              <a:latin typeface="Roboto" panose="02000000000000000000" pitchFamily="2" charset="0"/>
              <a:ea typeface="+mn-ea"/>
              <a:cs typeface="+mn-cs"/>
            </a:rPr>
            <a:t>5 July</a:t>
          </a:r>
          <a:endParaRPr lang="en-US" sz="1400" b="1" kern="1200" dirty="0">
            <a:solidFill>
              <a:srgbClr val="1F2834">
                <a:hueOff val="0"/>
                <a:satOff val="0"/>
                <a:lumOff val="0"/>
                <a:alphaOff val="0"/>
              </a:srgbClr>
            </a:solidFill>
            <a:latin typeface="Roboto" panose="02000000000000000000" pitchFamily="2" charset="0"/>
            <a:ea typeface="+mn-ea"/>
            <a:cs typeface="+mn-cs"/>
          </a:endParaRPr>
        </a:p>
      </dsp:txBody>
      <dsp:txXfrm>
        <a:off x="7276026" y="2639399"/>
        <a:ext cx="1642787" cy="344846"/>
      </dsp:txXfrm>
    </dsp:sp>
    <dsp:sp modelId="{82B5ADF5-D7B3-481B-BB8F-5E918D55E515}">
      <dsp:nvSpPr>
        <dsp:cNvPr id="0" name=""/>
        <dsp:cNvSpPr/>
      </dsp:nvSpPr>
      <dsp:spPr>
        <a:xfrm>
          <a:off x="7104222" y="1657914"/>
          <a:ext cx="0" cy="981485"/>
        </a:xfrm>
        <a:prstGeom prst="line">
          <a:avLst/>
        </a:prstGeom>
        <a:noFill/>
        <a:ln w="12700" cap="flat" cmpd="sng" algn="ctr">
          <a:solidFill>
            <a:srgbClr val="3B92D9">
              <a:hueOff val="0"/>
              <a:satOff val="0"/>
              <a:lumOff val="0"/>
              <a:alphaOff val="0"/>
            </a:srgbClr>
          </a:solidFill>
          <a:prstDash val="dash"/>
          <a:miter lim="800000"/>
        </a:ln>
        <a:effectLst/>
      </dsp:spPr>
      <dsp:style>
        <a:lnRef idx="1">
          <a:scrgbClr r="0" g="0" b="0"/>
        </a:lnRef>
        <a:fillRef idx="0">
          <a:scrgbClr r="0" g="0" b="0"/>
        </a:fillRef>
        <a:effectRef idx="0">
          <a:scrgbClr r="0" g="0" b="0"/>
        </a:effectRef>
        <a:fontRef idx="minor"/>
      </dsp:style>
    </dsp:sp>
    <dsp:sp modelId="{3F50AB42-5BE1-4CDB-922C-A42202C6BC7E}">
      <dsp:nvSpPr>
        <dsp:cNvPr id="0" name=""/>
        <dsp:cNvSpPr/>
      </dsp:nvSpPr>
      <dsp:spPr>
        <a:xfrm>
          <a:off x="7073916" y="1626877"/>
          <a:ext cx="61849" cy="62072"/>
        </a:xfrm>
        <a:prstGeom prst="ellipse">
          <a:avLst/>
        </a:prstGeom>
        <a:solidFill>
          <a:srgbClr val="3B92D9">
            <a:hueOff val="0"/>
            <a:satOff val="0"/>
            <a:lumOff val="0"/>
            <a:alphaOff val="0"/>
          </a:srgbClr>
        </a:solidFill>
        <a:ln w="635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4CAEB1-3F8E-994B-AAFE-7CC22734B440}" type="datetimeFigureOut">
              <a:rPr lang="en-US" smtClean="0"/>
              <a:t>3/10/2026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9CB124-A949-2941-A14E-7BFCF9350023}" type="slidenum">
              <a:rPr lang="en-US" smtClean="0"/>
              <a:t>‹#›</a:t>
            </a:fld>
            <a:endParaRPr lang="en-US"/>
          </a:p>
        </p:txBody>
      </p:sp>
    </p:spTree>
    <p:extLst>
      <p:ext uri="{BB962C8B-B14F-4D97-AF65-F5344CB8AC3E}">
        <p14:creationId xmlns:p14="http://schemas.microsoft.com/office/powerpoint/2010/main" val="579309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2927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a:t>
            </a:r>
            <a:r>
              <a:rPr lang="en-GB" b="1" dirty="0"/>
              <a:t>course or programme of study </a:t>
            </a:r>
            <a:r>
              <a:rPr lang="en-GB" b="0" dirty="0"/>
              <a:t>is likely to be first and foremost in choosing a university</a:t>
            </a:r>
            <a:r>
              <a:rPr lang="en-GB" dirty="0"/>
              <a:t> – what really fires you up?  What can you see yourself getting deeply into?</a:t>
            </a:r>
          </a:p>
          <a:p>
            <a:endParaRPr lang="en-GB" dirty="0"/>
          </a:p>
          <a:p>
            <a:r>
              <a:rPr lang="en-GB" dirty="0"/>
              <a:t>Once you have found this – you want to be with others who share this passion –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We hope you enjoy meeting the teaching staff, current students and fellow applicants on your course – who all share your </a:t>
            </a:r>
            <a:r>
              <a:rPr lang="en-GB" sz="1200" b="1" kern="1200" dirty="0">
                <a:solidFill>
                  <a:schemeClr val="tx1"/>
                </a:solidFill>
                <a:effectLst/>
                <a:latin typeface="+mn-lt"/>
                <a:ea typeface="+mn-ea"/>
                <a:cs typeface="+mn-cs"/>
              </a:rPr>
              <a:t>passion for your subject.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We know how important it is for you to </a:t>
            </a:r>
            <a:r>
              <a:rPr lang="en-GB" sz="1200" b="1" kern="1200" dirty="0">
                <a:solidFill>
                  <a:schemeClr val="tx1"/>
                </a:solidFill>
                <a:effectLst/>
                <a:latin typeface="+mn-lt"/>
                <a:ea typeface="+mn-ea"/>
                <a:cs typeface="+mn-cs"/>
              </a:rPr>
              <a:t>meet in person</a:t>
            </a:r>
            <a:r>
              <a:rPr lang="en-GB" sz="1200" kern="1200" dirty="0">
                <a:solidFill>
                  <a:schemeClr val="tx1"/>
                </a:solidFill>
                <a:effectLst/>
                <a:latin typeface="+mn-lt"/>
                <a:ea typeface="+mn-ea"/>
                <a:cs typeface="+mn-cs"/>
              </a:rPr>
              <a:t>, to debate, discuss and learn from each other </a:t>
            </a:r>
            <a:r>
              <a:rPr lang="en-GB" sz="1200" b="1" kern="1200" dirty="0">
                <a:solidFill>
                  <a:schemeClr val="tx1"/>
                </a:solidFill>
                <a:effectLst/>
                <a:latin typeface="+mn-lt"/>
                <a:ea typeface="+mn-ea"/>
                <a:cs typeface="+mn-cs"/>
              </a:rPr>
              <a:t>together with your tutor’s support.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 – our ambition is that you leave here as a genuine </a:t>
            </a:r>
            <a:r>
              <a:rPr lang="en-GB" sz="1200" b="1" kern="1200" dirty="0">
                <a:solidFill>
                  <a:schemeClr val="tx1"/>
                </a:solidFill>
                <a:effectLst/>
                <a:latin typeface="+mn-lt"/>
                <a:ea typeface="+mn-ea"/>
                <a:cs typeface="+mn-cs"/>
              </a:rPr>
              <a:t>SUBJECT EXPERT</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But we also focus on your transferable </a:t>
            </a:r>
            <a:r>
              <a:rPr lang="en-GB" sz="1200" b="1" kern="1200" dirty="0">
                <a:solidFill>
                  <a:schemeClr val="tx1"/>
                </a:solidFill>
                <a:effectLst/>
                <a:latin typeface="+mn-lt"/>
                <a:ea typeface="+mn-ea"/>
                <a:cs typeface="+mn-cs"/>
              </a:rPr>
              <a:t>digital skills</a:t>
            </a:r>
            <a:r>
              <a:rPr lang="en-GB" sz="1200" kern="1200" dirty="0">
                <a:solidFill>
                  <a:schemeClr val="tx1"/>
                </a:solidFill>
                <a:effectLst/>
                <a:latin typeface="+mn-lt"/>
                <a:ea typeface="+mn-ea"/>
                <a:cs typeface="+mn-cs"/>
              </a:rPr>
              <a:t> and teach you how to operate in a </a:t>
            </a:r>
            <a:r>
              <a:rPr lang="en-GB" sz="1200" b="1" kern="1200" dirty="0">
                <a:solidFill>
                  <a:schemeClr val="tx1"/>
                </a:solidFill>
                <a:effectLst/>
                <a:latin typeface="+mn-lt"/>
                <a:ea typeface="+mn-ea"/>
                <a:cs typeface="+mn-cs"/>
              </a:rPr>
              <a:t>data-rich</a:t>
            </a:r>
            <a:r>
              <a:rPr lang="en-GB" sz="1200" kern="1200" dirty="0">
                <a:solidFill>
                  <a:schemeClr val="tx1"/>
                </a:solidFill>
                <a:effectLst/>
                <a:latin typeface="+mn-lt"/>
                <a:ea typeface="+mn-ea"/>
                <a:cs typeface="+mn-cs"/>
              </a:rPr>
              <a:t> world.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And of course – you need to be able to relate your course to the world outside!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 you’ll find out about how we integrate </a:t>
            </a:r>
            <a:r>
              <a:rPr lang="en-GB" sz="1200" b="1" kern="1200" dirty="0">
                <a:solidFill>
                  <a:schemeClr val="tx1"/>
                </a:solidFill>
                <a:effectLst/>
                <a:latin typeface="+mn-lt"/>
                <a:ea typeface="+mn-ea"/>
                <a:cs typeface="+mn-cs"/>
              </a:rPr>
              <a:t>applied learning and real-world projects </a:t>
            </a:r>
            <a:r>
              <a:rPr lang="en-GB" sz="1200" kern="1200" dirty="0">
                <a:solidFill>
                  <a:schemeClr val="tx1"/>
                </a:solidFill>
                <a:effectLst/>
                <a:latin typeface="+mn-lt"/>
                <a:ea typeface="+mn-ea"/>
                <a:cs typeface="+mn-cs"/>
              </a:rPr>
              <a:t>into your course.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5010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981BBB-B5D6-44ED-AB3F-64043AC4227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69167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60620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4D1D3-55C8-6810-4050-8F59BDB0E1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AA9472-2762-A83E-11D0-BCAF52CB9B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A23CE6-9E61-4ED7-5F47-28AAFFB3116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B13A6C5-5226-4CBF-592C-515020E82B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5025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AF0C0-D4F6-D5C9-187B-9415BF50F4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E47D18-F90E-8BAD-E0D9-C6230DCCD3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F147D4-A1F4-4278-7094-AD954280503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1FF0C8D-94DB-8374-CCD0-A2A0C54FF3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3179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5010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75BD-2B82-A4F3-A557-856C3F490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0809DC-41EC-B12F-2F1B-D33206C3B7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8C911E-F267-8997-B36D-AA67882D63A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A561D0E-B214-AF39-5FAC-7D48C54351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981BBB-B5D6-44ED-AB3F-64043AC4227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36290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C1EDE-4B1F-7575-DB01-FE43FAF921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AA43FF-C9E3-FA3C-5672-5C1B9D56C7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DA08AA-0572-04CF-C395-272A0CCF87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5E31244-1DC3-9172-2F99-ADF6E33FC2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981BBB-B5D6-44ED-AB3F-64043AC4227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38943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3007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5F476-FE2B-0A14-1CF5-8434BD032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897FCD-8C11-4B7C-B13B-503F59DA1A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523B4E-144C-ECD6-E7D9-A7A606DD841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8D8B311-A690-29E7-B541-5C0164595B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78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99A64-FFD5-2546-7C17-85FA8CC72C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5021B-0248-26D1-C0B2-521C72ED69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B84A84-E27A-66DD-061F-2F14E53D97F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7DE811B-2337-C3F2-371A-591CC6676E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981BBB-B5D6-44ED-AB3F-64043AC4227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46936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398CE-1FEE-0F48-DBDD-67C25257A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E7B220-9404-7385-3E5C-8E0706A643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5CC62E-9040-CF40-86F6-56480ADC7AC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E9FF21A-F3E3-36B1-24BC-8A61E91D37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49CB124-A949-2941-A14E-7BFCF93500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79260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C2C2A-5C8F-4F69-6B6E-0D7780A738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8F0FE6-456D-F573-125C-205AF93C18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C36AE0-7E41-B658-7737-E57CAAB10BF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AE06071-8A35-4253-344B-CB5636342E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981BBB-B5D6-44ED-AB3F-64043AC4227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854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BB281-9FCC-AC46-AC92-D7CF2CB5C46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2B9400F-F9B9-6C40-99F9-D8174D3E94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DF448DF-240E-8C4B-B939-3F552848568F}"/>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C9F91D87-8E2C-3C48-83FD-02400A0077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AB406D-AAEA-0845-A001-EC57173BC1B2}"/>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3975322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A9EDF-E3D5-7F48-B870-6791FCEFB52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6A85A90-C137-C447-A99F-F9E8B3B632B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3135D31-23EF-EC41-BB7D-E5A783441EC9}"/>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42B0FA05-7C4B-3440-A035-89A69D08A4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63EE07-FD1F-0E48-8A17-11B752065938}"/>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425303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73BD0-87AF-B14B-96EA-1E6877B8C30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0661867-9D44-D547-82EF-55DCC99B78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68C7FAD-D435-EE4D-9404-4E0CDC1D24B3}"/>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8366FA39-29DB-7941-BEBE-FF66F310DD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783E7F-40DB-F745-A8D1-53006079B517}"/>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1205916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FE822-5948-0E47-8056-E0AF65E287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C62763D-32BC-234E-A399-2EB486DB6F6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4BF0E08-12B4-5341-9B8C-B25074185AC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39D5C16-6195-4549-9D8D-4DBA054D2192}"/>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6" name="Footer Placeholder 5">
            <a:extLst>
              <a:ext uri="{FF2B5EF4-FFF2-40B4-BE49-F238E27FC236}">
                <a16:creationId xmlns:a16="http://schemas.microsoft.com/office/drawing/2014/main" id="{AF7E2F29-AED8-324B-87EE-8CBCA696A7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7CA257-11DC-A34B-8615-D6EA44A02B65}"/>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2312436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98FAE-45F9-694A-AD37-1CF8A3A1F13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6D1B3B4-05C6-B141-B58C-DD42CCC081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C55A984-0E9A-B643-87E6-3FC834BB955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63C968D-09C7-044B-963B-901061B457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96BCC04-E8F2-1541-A600-E9532FBC1D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8275476-53F5-4B4C-8E65-88F41A8F750E}"/>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8" name="Footer Placeholder 7">
            <a:extLst>
              <a:ext uri="{FF2B5EF4-FFF2-40B4-BE49-F238E27FC236}">
                <a16:creationId xmlns:a16="http://schemas.microsoft.com/office/drawing/2014/main" id="{721BB453-762A-AE42-B06E-F6BF24F5106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A6D75C-648D-E540-A07F-975DA42362F2}"/>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1085369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3F3D1-32CA-474E-ABDE-DF1A9DD7BD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E80F0DD-A896-7342-8EAA-CB55BBB7F47D}"/>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4" name="Footer Placeholder 3">
            <a:extLst>
              <a:ext uri="{FF2B5EF4-FFF2-40B4-BE49-F238E27FC236}">
                <a16:creationId xmlns:a16="http://schemas.microsoft.com/office/drawing/2014/main" id="{BD7241D3-B9A0-6A4E-BE1D-024B97963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AC9B2B5-1DF2-D64B-AF48-CB8679DCDAB4}"/>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2261060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E3CE95-0C9B-F645-9770-CCC3DD03C3EA}"/>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3" name="Footer Placeholder 2">
            <a:extLst>
              <a:ext uri="{FF2B5EF4-FFF2-40B4-BE49-F238E27FC236}">
                <a16:creationId xmlns:a16="http://schemas.microsoft.com/office/drawing/2014/main" id="{301E0483-09E4-3743-A5AB-957EFD862F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B2779B-DED2-124D-A060-176E718B9CB7}"/>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1803045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EB97F-97BB-8A40-BE3D-A2C3756884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F750A28-05F7-3145-A641-8801FCFFF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A87B270-A446-754D-81C0-05AC71ACE7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A195F6-C587-174B-A47F-C606B9A2E861}"/>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6" name="Footer Placeholder 5">
            <a:extLst>
              <a:ext uri="{FF2B5EF4-FFF2-40B4-BE49-F238E27FC236}">
                <a16:creationId xmlns:a16="http://schemas.microsoft.com/office/drawing/2014/main" id="{5EA77BD6-7449-1944-93BA-38E97384A5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701A27-F709-7A47-864B-04B9A3914EF8}"/>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147530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6E891-E396-C743-A784-94ED439CA1A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987397C-64CA-5D49-9291-4A4B52F4BD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45F122-A589-CD41-AD67-3A133335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FACE8C-DF51-EE4F-9D9A-E5A4CDB83020}"/>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6" name="Footer Placeholder 5">
            <a:extLst>
              <a:ext uri="{FF2B5EF4-FFF2-40B4-BE49-F238E27FC236}">
                <a16:creationId xmlns:a16="http://schemas.microsoft.com/office/drawing/2014/main" id="{DAB7E00A-C93A-3F48-879A-21FED95F7E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5082C5-351C-1E4E-8208-CF86BD7A4DC5}"/>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3136385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8CF67-DEF2-E144-BA77-987048DBC05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28FBC22-54CA-E74E-ADAE-7D636A6688D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1677FE1-8ADC-2B4F-B558-089959250ACC}"/>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CB85DE94-DC86-674C-9EC9-B31AD3BCF0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EBBB50-ED59-0F45-9A4C-3D5F42F3005B}"/>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3039738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C3A171-B74B-C847-A5AE-DD8D2001A3C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7C091F-F556-454A-97F7-71AF52890D9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DEA9009-FB59-5E4E-B24D-12B9BB9E80A9}"/>
              </a:ext>
            </a:extLst>
          </p:cNvPr>
          <p:cNvSpPr>
            <a:spLocks noGrp="1"/>
          </p:cNvSpPr>
          <p:nvPr>
            <p:ph type="dt" sz="half" idx="10"/>
          </p:nvPr>
        </p:nvSpPr>
        <p:spPr/>
        <p:txBody>
          <a:body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22CA3D1F-6D2B-7C4A-83CB-1946C890DA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9C41-2875-E44A-A844-68DE7CF11455}"/>
              </a:ext>
            </a:extLst>
          </p:cNvPr>
          <p:cNvSpPr>
            <a:spLocks noGrp="1"/>
          </p:cNvSpPr>
          <p:nvPr>
            <p:ph type="sldNum" sz="quarter" idx="12"/>
          </p:nvPr>
        </p:nvSpPr>
        <p:spPr/>
        <p:txBody>
          <a:bodyPr/>
          <a:lstStyle/>
          <a:p>
            <a:fld id="{EDB4FDE0-5EAF-4143-942C-BA40CD1FAABE}" type="slidenum">
              <a:rPr lang="en-US" smtClean="0"/>
              <a:t>‹#›</a:t>
            </a:fld>
            <a:endParaRPr lang="en-US"/>
          </a:p>
        </p:txBody>
      </p:sp>
    </p:spTree>
    <p:extLst>
      <p:ext uri="{BB962C8B-B14F-4D97-AF65-F5344CB8AC3E}">
        <p14:creationId xmlns:p14="http://schemas.microsoft.com/office/powerpoint/2010/main" val="2500181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B3B3-9BEB-3DC4-E0D0-7197766604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DF5070-050D-3B2B-B0D6-B6E6F9B65F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BCDD0C-B85B-9378-5DC3-16CF83E0AF02}"/>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3A4BB223-0B6A-A0A2-8E8D-76BD0D4EA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C06036-7368-F746-20BD-295F5D970816}"/>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251631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6C391-9E93-F028-8D40-F7F5700AAA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350AE9-6938-C446-DCBA-28F0CC2E22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0BC362-136A-890F-A9B1-C3CFE1DACA65}"/>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9EC37425-62C6-590B-275D-B83BB9E598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439B78-9362-C25D-B270-3C587DE447D9}"/>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137027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6D8F3-B326-324A-BBCE-6C56FB7ED8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815EEA-2D34-7BDD-F183-86E572FEE71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530BF5-E481-628B-B1D5-7EB0EB754C70}"/>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A5C53867-4112-C31B-54B7-54C63FF751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8DCFA9-BE32-F4C9-7319-B5F3B37B5B85}"/>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1289499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DAF0F-4AC0-9DFF-F535-A05AA3C27A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A14D63-6D75-B7FA-C7DF-6D27CA40C5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84E9215-8A16-F603-E2D8-224876E022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5683DA2-7CD5-616C-C668-7A899CCD310F}"/>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6" name="Footer Placeholder 5">
            <a:extLst>
              <a:ext uri="{FF2B5EF4-FFF2-40B4-BE49-F238E27FC236}">
                <a16:creationId xmlns:a16="http://schemas.microsoft.com/office/drawing/2014/main" id="{38D517B2-86A7-F041-C6D8-5D5F7EB930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967537-FBA4-41C3-8D78-A94C421BF3A8}"/>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2602339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8FD1E-3B3E-5403-F344-91ABF79459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6AF01A-0923-BCD1-F9E4-38C7E75D78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3A83DD-4496-AF99-7C3F-2DBA93197C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18688B-D060-C938-519A-3775FA7965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E6A0F4-FBFB-951E-3E77-FA9D393E08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1D20C09-1584-40DD-C124-649DB856F30F}"/>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8" name="Footer Placeholder 7">
            <a:extLst>
              <a:ext uri="{FF2B5EF4-FFF2-40B4-BE49-F238E27FC236}">
                <a16:creationId xmlns:a16="http://schemas.microsoft.com/office/drawing/2014/main" id="{B970D484-F7E9-F2A6-0FF2-CE4C5AB69F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EF49D3-FA2E-2586-6FFD-97E10D6341FF}"/>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123096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3E317-C740-1426-48A9-1B8519DDDB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1FFAF2-7A03-5834-C663-91DE7AE42F7B}"/>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4" name="Footer Placeholder 3">
            <a:extLst>
              <a:ext uri="{FF2B5EF4-FFF2-40B4-BE49-F238E27FC236}">
                <a16:creationId xmlns:a16="http://schemas.microsoft.com/office/drawing/2014/main" id="{31063141-4D4B-1EBE-0AFB-204BDC2AC7E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809D33F-D675-A1CA-332A-9358B9C0BD35}"/>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813769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E44046-38FC-8CD2-6C6C-E7968E9B71AD}"/>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3" name="Footer Placeholder 2">
            <a:extLst>
              <a:ext uri="{FF2B5EF4-FFF2-40B4-BE49-F238E27FC236}">
                <a16:creationId xmlns:a16="http://schemas.microsoft.com/office/drawing/2014/main" id="{99467846-BC28-9A88-8EDC-62C3841E55A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BF87CD-38D3-29FB-87B9-8C25114CC04C}"/>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2253285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97173-552A-3910-181A-DFE0215273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9DAD7-41C5-AFB3-06FA-FE9BE6064A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12C30A5-C954-C8AE-68BB-BEA6F3B23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EDD83D-2CFE-E24C-3465-8A30E3433ECF}"/>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6" name="Footer Placeholder 5">
            <a:extLst>
              <a:ext uri="{FF2B5EF4-FFF2-40B4-BE49-F238E27FC236}">
                <a16:creationId xmlns:a16="http://schemas.microsoft.com/office/drawing/2014/main" id="{1672D1F0-1019-DA36-2E15-3D489EAEDB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01A0DF-096B-30F0-4C2D-E647E7480C90}"/>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14373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B3FE5-FA53-74AE-9399-C8CC0EF267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A6680-EE64-704B-8C45-818FD38B62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20DACC-220F-ADEA-86B3-470505F786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006DAF-F1A3-626B-00AA-0F26DCD0D794}"/>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6" name="Footer Placeholder 5">
            <a:extLst>
              <a:ext uri="{FF2B5EF4-FFF2-40B4-BE49-F238E27FC236}">
                <a16:creationId xmlns:a16="http://schemas.microsoft.com/office/drawing/2014/main" id="{C6273759-4067-E28C-7C74-96C575F782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EBC4C8-B354-442D-9A67-518F1F44E4D0}"/>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390573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76F53-D6DD-7A5E-CFED-3D5412A392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E85B2A-65C0-3EF7-7961-73C1257BAAD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76B0D-FE60-7C51-E72C-7CCB240C16CF}"/>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584DBE2E-B704-EFF2-2D3B-F150F4C861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D4A9DC-D0C9-2BA8-68AC-08045BF9AA40}"/>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2685255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23EA6F-96FD-F2A8-F20A-6B17B6C56C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34DA3A-69C1-B55F-6059-8336078CE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89F143-8DD5-BC0D-DEFD-BC346E83385E}"/>
              </a:ext>
            </a:extLst>
          </p:cNvPr>
          <p:cNvSpPr>
            <a:spLocks noGrp="1"/>
          </p:cNvSpPr>
          <p:nvPr>
            <p:ph type="dt" sz="half" idx="10"/>
          </p:nvPr>
        </p:nvSpPr>
        <p:spPr/>
        <p:txBody>
          <a:body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79A6FD91-BFEA-6C0D-D9AD-1E2D476550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E2A2E5-B34E-A76E-B322-021C044880CB}"/>
              </a:ext>
            </a:extLst>
          </p:cNvPr>
          <p:cNvSpPr>
            <a:spLocks noGrp="1"/>
          </p:cNvSpPr>
          <p:nvPr>
            <p:ph type="sldNum" sz="quarter" idx="12"/>
          </p:nvPr>
        </p:nvSpPr>
        <p:spPr/>
        <p:txBody>
          <a:bodyPr/>
          <a:lstStyle/>
          <a:p>
            <a:fld id="{C4860DCC-D422-424F-9480-704C00A87851}" type="slidenum">
              <a:rPr lang="en-GB" smtClean="0"/>
              <a:t>‹#›</a:t>
            </a:fld>
            <a:endParaRPr lang="en-GB"/>
          </a:p>
        </p:txBody>
      </p:sp>
    </p:spTree>
    <p:extLst>
      <p:ext uri="{BB962C8B-B14F-4D97-AF65-F5344CB8AC3E}">
        <p14:creationId xmlns:p14="http://schemas.microsoft.com/office/powerpoint/2010/main" val="2058625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DCA36A-9B25-6A43-9C5C-CC25CC65B1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0AF0CEC-2690-724E-8D52-C5BAF38C5F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77B8C2-89E0-9F4C-9E82-6F892A8444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BB110-1761-EA45-986F-54DF01DBBD62}" type="datetimeFigureOut">
              <a:rPr lang="en-US" smtClean="0"/>
              <a:t>3/10/2026</a:t>
            </a:fld>
            <a:endParaRPr lang="en-US"/>
          </a:p>
        </p:txBody>
      </p:sp>
      <p:sp>
        <p:nvSpPr>
          <p:cNvPr id="5" name="Footer Placeholder 4">
            <a:extLst>
              <a:ext uri="{FF2B5EF4-FFF2-40B4-BE49-F238E27FC236}">
                <a16:creationId xmlns:a16="http://schemas.microsoft.com/office/drawing/2014/main" id="{A6DCC3AB-0B00-0A44-96FB-5C2C7E2E75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C188DDE-67B7-5042-842F-1E801C4CC5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B4FDE0-5EAF-4143-942C-BA40CD1FAABE}" type="slidenum">
              <a:rPr lang="en-US" smtClean="0"/>
              <a:t>‹#›</a:t>
            </a:fld>
            <a:endParaRPr lang="en-US"/>
          </a:p>
        </p:txBody>
      </p:sp>
    </p:spTree>
    <p:extLst>
      <p:ext uri="{BB962C8B-B14F-4D97-AF65-F5344CB8AC3E}">
        <p14:creationId xmlns:p14="http://schemas.microsoft.com/office/powerpoint/2010/main" val="41358463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56A709-B41C-C8F2-2343-456EEB80AF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77B088-4275-218B-A7DE-90EB24CEF2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305657-B860-1350-1A2A-B4436E6A43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8AB489A-6649-464C-A228-337B412878E4}" type="datetimeFigureOut">
              <a:rPr lang="en-GB" smtClean="0"/>
              <a:t>10/03/2026</a:t>
            </a:fld>
            <a:endParaRPr lang="en-GB"/>
          </a:p>
        </p:txBody>
      </p:sp>
      <p:sp>
        <p:nvSpPr>
          <p:cNvPr id="5" name="Footer Placeholder 4">
            <a:extLst>
              <a:ext uri="{FF2B5EF4-FFF2-40B4-BE49-F238E27FC236}">
                <a16:creationId xmlns:a16="http://schemas.microsoft.com/office/drawing/2014/main" id="{150E2ABD-818C-29CE-E51B-8C4A68D93C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79E6CB4-83DD-81ED-E6A0-AD154129CB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4860DCC-D422-424F-9480-704C00A87851}" type="slidenum">
              <a:rPr lang="en-GB" smtClean="0"/>
              <a:t>‹#›</a:t>
            </a:fld>
            <a:endParaRPr lang="en-GB"/>
          </a:p>
        </p:txBody>
      </p:sp>
    </p:spTree>
    <p:extLst>
      <p:ext uri="{BB962C8B-B14F-4D97-AF65-F5344CB8AC3E}">
        <p14:creationId xmlns:p14="http://schemas.microsoft.com/office/powerpoint/2010/main" val="2954650935"/>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5.jpeg"/><Relationship Id="rId4" Type="http://schemas.openxmlformats.org/officeDocument/2006/relationships/diagramData" Target="../diagrams/data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hyperlink" Target="http://www.savethestudent.or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EB8CEC4-68CC-CD4F-87D8-FBF1688151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84"/>
            <a:ext cx="12192000" cy="6844632"/>
          </a:xfrm>
          <a:prstGeom prst="rect">
            <a:avLst/>
          </a:prstGeom>
        </p:spPr>
      </p:pic>
      <p:sp>
        <p:nvSpPr>
          <p:cNvPr id="11" name="Rectangle 10">
            <a:extLst>
              <a:ext uri="{FF2B5EF4-FFF2-40B4-BE49-F238E27FC236}">
                <a16:creationId xmlns:a16="http://schemas.microsoft.com/office/drawing/2014/main" id="{2B719819-864C-3D48-A3C2-65B85B6DB0D2}"/>
              </a:ext>
            </a:extLst>
          </p:cNvPr>
          <p:cNvSpPr/>
          <p:nvPr/>
        </p:nvSpPr>
        <p:spPr>
          <a:xfrm>
            <a:off x="261620" y="4971803"/>
            <a:ext cx="1845960" cy="480018"/>
          </a:xfrm>
          <a:prstGeom prst="rect">
            <a:avLst/>
          </a:prstGeom>
          <a:solidFill>
            <a:srgbClr val="F4C1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4C123"/>
              </a:solidFill>
              <a:effectLst/>
              <a:uLnTx/>
              <a:uFillTx/>
              <a:latin typeface="Aptos" panose="02110004020202020204"/>
              <a:ea typeface="+mn-ea"/>
              <a:cs typeface="+mn-cs"/>
            </a:endParaRPr>
          </a:p>
        </p:txBody>
      </p:sp>
      <p:sp>
        <p:nvSpPr>
          <p:cNvPr id="13" name="TextBox 12">
            <a:extLst>
              <a:ext uri="{FF2B5EF4-FFF2-40B4-BE49-F238E27FC236}">
                <a16:creationId xmlns:a16="http://schemas.microsoft.com/office/drawing/2014/main" id="{C3A8ABFF-227D-6645-813A-7AA7CF51DF6E}"/>
              </a:ext>
            </a:extLst>
          </p:cNvPr>
          <p:cNvSpPr txBox="1"/>
          <p:nvPr/>
        </p:nvSpPr>
        <p:spPr>
          <a:xfrm>
            <a:off x="294277" y="4995427"/>
            <a:ext cx="1813303"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5</a:t>
            </a:r>
            <a:r>
              <a:rPr kumimoji="0" lang="en-GB" sz="2000" b="0" i="0" u="none" strike="noStrike" kern="1200" cap="none" spc="0" normalizeH="0" baseline="30000" noProof="0" dirty="0">
                <a:ln>
                  <a:noFill/>
                </a:ln>
                <a:solidFill>
                  <a:prstClr val="black"/>
                </a:solidFill>
                <a:effectLst/>
                <a:uLnTx/>
                <a:uFillTx/>
                <a:latin typeface="Calibri" panose="020F0502020204030204" pitchFamily="34" charset="0"/>
                <a:ea typeface="+mn-ea"/>
                <a:cs typeface="Calibri" panose="020F0502020204030204" pitchFamily="34" charset="0"/>
              </a:rPr>
              <a:t>th</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March 2026</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06F27ECB-F98C-0955-8A52-502DA2D628FD}"/>
              </a:ext>
            </a:extLst>
          </p:cNvPr>
          <p:cNvSpPr txBox="1"/>
          <p:nvPr/>
        </p:nvSpPr>
        <p:spPr>
          <a:xfrm>
            <a:off x="261620" y="1861709"/>
            <a:ext cx="5421577" cy="3031599"/>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effectLst/>
                <a:uLnTx/>
                <a:uFillTx/>
                <a:latin typeface="Calibri" panose="020F0502020204030204"/>
                <a:ea typeface="+mn-ea"/>
                <a:cs typeface="+mn-cs"/>
              </a:rPr>
              <a:t>Introduction to Student Finance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effectLst/>
                <a:uLnTx/>
                <a:uFillTx/>
                <a:latin typeface="Calibri" panose="020F0502020204030204"/>
                <a:ea typeface="+mn-ea"/>
                <a:cs typeface="+mn-cs"/>
              </a:rPr>
              <a:t> </a:t>
            </a:r>
            <a:endParaRPr kumimoji="0" lang="en-GB" sz="1100" b="0" i="0" u="none" strike="noStrike" kern="1200" cap="none" spc="0" normalizeH="0" baseline="0" noProof="0" dirty="0">
              <a:ln>
                <a:noFill/>
              </a:ln>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88BFD249-4A36-4C49-AAF7-59E6F31C63D9}"/>
              </a:ext>
            </a:extLst>
          </p:cNvPr>
          <p:cNvSpPr/>
          <p:nvPr/>
        </p:nvSpPr>
        <p:spPr>
          <a:xfrm>
            <a:off x="261621" y="4087514"/>
            <a:ext cx="5102118" cy="73151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 name="TextBox 11">
            <a:extLst>
              <a:ext uri="{FF2B5EF4-FFF2-40B4-BE49-F238E27FC236}">
                <a16:creationId xmlns:a16="http://schemas.microsoft.com/office/drawing/2014/main" id="{E0FBB1C8-AB7B-9D48-BB9C-B72A63874D30}"/>
              </a:ext>
            </a:extLst>
          </p:cNvPr>
          <p:cNvSpPr txBox="1"/>
          <p:nvPr/>
        </p:nvSpPr>
        <p:spPr>
          <a:xfrm>
            <a:off x="376506" y="4160881"/>
            <a:ext cx="498723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mn-ea"/>
                <a:cs typeface="Calibri" panose="020F0502020204030204" pitchFamily="34" charset="0"/>
              </a:rPr>
              <a:t>Cardinal Heenan High School</a:t>
            </a:r>
            <a:endParaRPr kumimoji="0" lang="en-US" sz="32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746560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47B1AAA-F4D1-132A-2D99-647CF00DC1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5734" y="0"/>
            <a:ext cx="8646266" cy="6858000"/>
          </a:xfrm>
          <a:prstGeom prst="rect">
            <a:avLst/>
          </a:prstGeom>
        </p:spPr>
      </p:pic>
      <p:sp>
        <p:nvSpPr>
          <p:cNvPr id="6" name="Oval 5">
            <a:extLst>
              <a:ext uri="{FF2B5EF4-FFF2-40B4-BE49-F238E27FC236}">
                <a16:creationId xmlns:a16="http://schemas.microsoft.com/office/drawing/2014/main" id="{12025D31-CA50-3A82-6A31-29A3B32590EC}"/>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ptos" panose="02110004020202020204"/>
              <a:ea typeface="+mn-ea"/>
              <a:cs typeface="+mn-cs"/>
            </a:endParaRPr>
          </a:p>
        </p:txBody>
      </p:sp>
      <p:sp>
        <p:nvSpPr>
          <p:cNvPr id="4" name="TextBox 3">
            <a:extLst>
              <a:ext uri="{FF2B5EF4-FFF2-40B4-BE49-F238E27FC236}">
                <a16:creationId xmlns:a16="http://schemas.microsoft.com/office/drawing/2014/main" id="{2F2D85AD-A1D2-FA45-B935-848110CF16DD}"/>
              </a:ext>
            </a:extLst>
          </p:cNvPr>
          <p:cNvSpPr txBox="1"/>
          <p:nvPr/>
        </p:nvSpPr>
        <p:spPr>
          <a:xfrm>
            <a:off x="375920" y="144386"/>
            <a:ext cx="5584606"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Today’s talk will cover</a:t>
            </a:r>
            <a:endParaRPr kumimoji="0" lang="en-US" sz="4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25122F6-1A4D-C44C-835A-C6E1E193D331}"/>
              </a:ext>
            </a:extLst>
          </p:cNvPr>
          <p:cNvSpPr txBox="1"/>
          <p:nvPr/>
        </p:nvSpPr>
        <p:spPr>
          <a:xfrm>
            <a:off x="375918" y="814250"/>
            <a:ext cx="843733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Calibri" panose="020F0502020204030204"/>
                <a:ea typeface="+mn-ea"/>
                <a:cs typeface="+mn-cs"/>
              </a:rPr>
              <a:t>Three phases of Student Finance</a:t>
            </a:r>
          </a:p>
        </p:txBody>
      </p:sp>
      <p:sp>
        <p:nvSpPr>
          <p:cNvPr id="8" name="TextBox 7">
            <a:extLst>
              <a:ext uri="{FF2B5EF4-FFF2-40B4-BE49-F238E27FC236}">
                <a16:creationId xmlns:a16="http://schemas.microsoft.com/office/drawing/2014/main" id="{FF85196B-C99F-6C48-924F-F320A2172837}"/>
              </a:ext>
            </a:extLst>
          </p:cNvPr>
          <p:cNvSpPr txBox="1"/>
          <p:nvPr/>
        </p:nvSpPr>
        <p:spPr>
          <a:xfrm>
            <a:off x="375921" y="1950781"/>
            <a:ext cx="8437340" cy="2123658"/>
          </a:xfrm>
          <a:prstGeom prst="rect">
            <a:avLst/>
          </a:prstGeom>
          <a:noFill/>
        </p:spPr>
        <p:txBody>
          <a:bodyPr wrap="square">
            <a:spAutoFit/>
          </a:bodyPr>
          <a:lstStyle/>
          <a:p>
            <a:pPr marL="571500" indent="-571500">
              <a:buFont typeface="Arial" panose="020B0604020202020204" pitchFamily="34" charset="0"/>
              <a:buChar char="•"/>
            </a:pPr>
            <a:r>
              <a:rPr lang="en-GB" sz="3600" dirty="0"/>
              <a:t>Before students go to university</a:t>
            </a:r>
          </a:p>
          <a:p>
            <a:pPr marL="571500" indent="-571500">
              <a:buFont typeface="Arial" panose="020B0604020202020204" pitchFamily="34" charset="0"/>
              <a:buChar char="•"/>
            </a:pPr>
            <a:r>
              <a:rPr lang="en-GB" sz="3600" dirty="0"/>
              <a:t>Whilst students are at university</a:t>
            </a:r>
          </a:p>
          <a:p>
            <a:pPr marL="571500" indent="-571500">
              <a:buFont typeface="Arial" panose="020B0604020202020204" pitchFamily="34" charset="0"/>
              <a:buChar char="•"/>
            </a:pPr>
            <a:r>
              <a:rPr lang="en-GB" sz="3600" dirty="0"/>
              <a:t>When students leave university</a:t>
            </a:r>
          </a:p>
          <a:p>
            <a:endParaRPr lang="en-US" sz="2400" dirty="0"/>
          </a:p>
        </p:txBody>
      </p:sp>
    </p:spTree>
    <p:extLst>
      <p:ext uri="{BB962C8B-B14F-4D97-AF65-F5344CB8AC3E}">
        <p14:creationId xmlns:p14="http://schemas.microsoft.com/office/powerpoint/2010/main" val="1580078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2D85AD-A1D2-FA45-B935-848110CF16DD}"/>
              </a:ext>
            </a:extLst>
          </p:cNvPr>
          <p:cNvSpPr txBox="1"/>
          <p:nvPr/>
        </p:nvSpPr>
        <p:spPr>
          <a:xfrm>
            <a:off x="375920" y="144386"/>
            <a:ext cx="3993786"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When to apply </a:t>
            </a:r>
          </a:p>
        </p:txBody>
      </p:sp>
      <p:sp>
        <p:nvSpPr>
          <p:cNvPr id="5" name="TextBox 4">
            <a:extLst>
              <a:ext uri="{FF2B5EF4-FFF2-40B4-BE49-F238E27FC236}">
                <a16:creationId xmlns:a16="http://schemas.microsoft.com/office/drawing/2014/main" id="{F25122F6-1A4D-C44C-835A-C6E1E193D331}"/>
              </a:ext>
            </a:extLst>
          </p:cNvPr>
          <p:cNvSpPr txBox="1"/>
          <p:nvPr/>
        </p:nvSpPr>
        <p:spPr>
          <a:xfrm>
            <a:off x="375919" y="814250"/>
            <a:ext cx="565917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Calibri" panose="020F0502020204030204"/>
                <a:ea typeface="+mn-ea"/>
                <a:cs typeface="+mn-cs"/>
              </a:rPr>
              <a:t>2026 entry </a:t>
            </a:r>
          </a:p>
        </p:txBody>
      </p:sp>
      <p:pic>
        <p:nvPicPr>
          <p:cNvPr id="2" name="Picture 1" descr="A black background with a black square&#10;&#10;Description automatically generated with medium confidence">
            <a:extLst>
              <a:ext uri="{FF2B5EF4-FFF2-40B4-BE49-F238E27FC236}">
                <a16:creationId xmlns:a16="http://schemas.microsoft.com/office/drawing/2014/main" id="{02D5B128-07B7-DBDE-4D1F-3C82479B2B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719" y="5995800"/>
            <a:ext cx="1772288" cy="561457"/>
          </a:xfrm>
          <a:prstGeom prst="rect">
            <a:avLst/>
          </a:prstGeom>
        </p:spPr>
      </p:pic>
      <p:graphicFrame>
        <p:nvGraphicFramePr>
          <p:cNvPr id="3" name="Content Placeholder 2">
            <a:extLst>
              <a:ext uri="{FF2B5EF4-FFF2-40B4-BE49-F238E27FC236}">
                <a16:creationId xmlns:a16="http://schemas.microsoft.com/office/drawing/2014/main" id="{95C4E3BE-756E-2602-9377-3C5E5A648AAE}"/>
              </a:ext>
            </a:extLst>
          </p:cNvPr>
          <p:cNvGraphicFramePr>
            <a:graphicFrameLocks/>
          </p:cNvGraphicFramePr>
          <p:nvPr>
            <p:extLst>
              <p:ext uri="{D42A27DB-BD31-4B8C-83A1-F6EECF244321}">
                <p14:modId xmlns:p14="http://schemas.microsoft.com/office/powerpoint/2010/main" val="660107593"/>
              </p:ext>
            </p:extLst>
          </p:nvPr>
        </p:nvGraphicFramePr>
        <p:xfrm>
          <a:off x="1634484" y="2147475"/>
          <a:ext cx="8923031" cy="3315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Picture 2" descr="File:UCAS logo.svg - Wikipedia">
            <a:extLst>
              <a:ext uri="{FF2B5EF4-FFF2-40B4-BE49-F238E27FC236}">
                <a16:creationId xmlns:a16="http://schemas.microsoft.com/office/drawing/2014/main" id="{D9E032EE-2AA7-D70B-83B1-2D9F30218D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312400" y="6046836"/>
            <a:ext cx="1385274" cy="45938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udent Finance England - Petitions &amp; Information - Change.org · Change.org">
            <a:extLst>
              <a:ext uri="{FF2B5EF4-FFF2-40B4-BE49-F238E27FC236}">
                <a16:creationId xmlns:a16="http://schemas.microsoft.com/office/drawing/2014/main" id="{06AB4895-2155-ABAF-1E95-6F334755E5C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42984" y="3599543"/>
            <a:ext cx="746645" cy="419988"/>
          </a:xfrm>
          <a:prstGeom prst="rect">
            <a:avLst/>
          </a:prstGeom>
          <a:noFill/>
          <a:ln>
            <a:solidFill>
              <a:srgbClr val="F4C123"/>
            </a:solidFill>
          </a:ln>
          <a:extLst>
            <a:ext uri="{909E8E84-426E-40DD-AFC4-6F175D3DCCD1}">
              <a14:hiddenFill xmlns:a14="http://schemas.microsoft.com/office/drawing/2010/main">
                <a:solidFill>
                  <a:srgbClr val="FFFFFF"/>
                </a:solidFill>
              </a14:hiddenFill>
            </a:ext>
          </a:extLst>
        </p:spPr>
      </p:pic>
      <p:pic>
        <p:nvPicPr>
          <p:cNvPr id="12" name="Picture 8" descr="Student Finance England - Petitions &amp; Information - Change.org · Change.org">
            <a:extLst>
              <a:ext uri="{FF2B5EF4-FFF2-40B4-BE49-F238E27FC236}">
                <a16:creationId xmlns:a16="http://schemas.microsoft.com/office/drawing/2014/main" id="{0CA20EBD-6489-43A4-02D3-6A58B9EC1FF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97502" y="5965531"/>
            <a:ext cx="1214898" cy="683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50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6C5A0D-EC35-8B44-8358-385C8E907C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8601" y="0"/>
            <a:ext cx="10290919" cy="6858000"/>
          </a:xfrm>
          <a:prstGeom prst="rect">
            <a:avLst/>
          </a:prstGeom>
        </p:spPr>
      </p:pic>
      <p:sp>
        <p:nvSpPr>
          <p:cNvPr id="17" name="Rectangle 16">
            <a:extLst>
              <a:ext uri="{FF2B5EF4-FFF2-40B4-BE49-F238E27FC236}">
                <a16:creationId xmlns:a16="http://schemas.microsoft.com/office/drawing/2014/main" id="{7E71810E-A636-4048-9CA6-F2C40F792986}"/>
              </a:ext>
            </a:extLst>
          </p:cNvPr>
          <p:cNvSpPr/>
          <p:nvPr/>
        </p:nvSpPr>
        <p:spPr>
          <a:xfrm>
            <a:off x="0" y="0"/>
            <a:ext cx="3388601" cy="6858000"/>
          </a:xfrm>
          <a:prstGeom prst="rect">
            <a:avLst/>
          </a:prstGeom>
          <a:solidFill>
            <a:srgbClr val="F4C1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ea typeface="+mn-ea"/>
              <a:cs typeface="+mn-cs"/>
            </a:endParaRPr>
          </a:p>
        </p:txBody>
      </p:sp>
      <p:sp>
        <p:nvSpPr>
          <p:cNvPr id="5" name="TextBox 4">
            <a:extLst>
              <a:ext uri="{FF2B5EF4-FFF2-40B4-BE49-F238E27FC236}">
                <a16:creationId xmlns:a16="http://schemas.microsoft.com/office/drawing/2014/main" id="{49E8B079-3CAA-E24A-A06C-F4C3CFAE59A3}"/>
              </a:ext>
            </a:extLst>
          </p:cNvPr>
          <p:cNvSpPr txBox="1"/>
          <p:nvPr/>
        </p:nvSpPr>
        <p:spPr>
          <a:xfrm>
            <a:off x="340717" y="1514955"/>
            <a:ext cx="1564283" cy="646331"/>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cs typeface="Calibri" panose="020F0502020204030204" pitchFamily="34" charset="0"/>
              </a:rPr>
              <a:t>Before</a:t>
            </a:r>
            <a:endParaRPr kumimoji="0" lang="en-GB" sz="3600" b="0" i="0" u="none" strike="noStrike" kern="1200" cap="none" spc="0" normalizeH="0" baseline="0" noProof="0" dirty="0">
              <a:ln>
                <a:noFill/>
              </a:ln>
              <a:solidFill>
                <a:prstClr val="black"/>
              </a:solidFill>
              <a:effectLst/>
              <a:uLnTx/>
              <a:uFillTx/>
              <a:cs typeface="Calibri" panose="020F0502020204030204" pitchFamily="34" charset="0"/>
            </a:endParaRPr>
          </a:p>
        </p:txBody>
      </p:sp>
      <p:sp>
        <p:nvSpPr>
          <p:cNvPr id="9" name="TextBox 8">
            <a:extLst>
              <a:ext uri="{FF2B5EF4-FFF2-40B4-BE49-F238E27FC236}">
                <a16:creationId xmlns:a16="http://schemas.microsoft.com/office/drawing/2014/main" id="{6DF11AB4-8767-2248-B0BC-C317B3AFD7BD}"/>
              </a:ext>
            </a:extLst>
          </p:cNvPr>
          <p:cNvSpPr txBox="1"/>
          <p:nvPr/>
        </p:nvSpPr>
        <p:spPr>
          <a:xfrm>
            <a:off x="340716" y="300601"/>
            <a:ext cx="9865167" cy="83099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ea typeface="+mn-ea"/>
                <a:cs typeface="Calibri" panose="020F0502020204030204" pitchFamily="34" charset="0"/>
              </a:rPr>
              <a:t>What do students need to do?…</a:t>
            </a:r>
            <a:endParaRPr kumimoji="0" lang="en-US" sz="4800" b="0" i="0" u="none" strike="noStrike" kern="1200" cap="none" spc="0" normalizeH="0" baseline="0" noProof="0" dirty="0">
              <a:ln>
                <a:noFill/>
              </a:ln>
              <a:solidFill>
                <a:prstClr val="black"/>
              </a:solidFill>
              <a:effectLst/>
              <a:uLnTx/>
              <a:uFillTx/>
              <a:ea typeface="+mn-ea"/>
              <a:cs typeface="Calibri" panose="020F0502020204030204" pitchFamily="34" charset="0"/>
            </a:endParaRPr>
          </a:p>
        </p:txBody>
      </p:sp>
      <p:sp>
        <p:nvSpPr>
          <p:cNvPr id="11" name="TextBox 10">
            <a:extLst>
              <a:ext uri="{FF2B5EF4-FFF2-40B4-BE49-F238E27FC236}">
                <a16:creationId xmlns:a16="http://schemas.microsoft.com/office/drawing/2014/main" id="{8EE4227A-3F88-BE48-9ACD-15A20DE9AC58}"/>
              </a:ext>
            </a:extLst>
          </p:cNvPr>
          <p:cNvSpPr txBox="1"/>
          <p:nvPr/>
        </p:nvSpPr>
        <p:spPr>
          <a:xfrm>
            <a:off x="4280500" y="2209084"/>
            <a:ext cx="5950783"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Research possible Bursaries, Scholarships, and Additional funding </a:t>
            </a:r>
          </a:p>
        </p:txBody>
      </p:sp>
      <p:sp>
        <p:nvSpPr>
          <p:cNvPr id="14" name="TextBox 13">
            <a:extLst>
              <a:ext uri="{FF2B5EF4-FFF2-40B4-BE49-F238E27FC236}">
                <a16:creationId xmlns:a16="http://schemas.microsoft.com/office/drawing/2014/main" id="{F97C90B2-9B3E-9E4A-91D0-0AD1B6B443CB}"/>
              </a:ext>
            </a:extLst>
          </p:cNvPr>
          <p:cNvSpPr txBox="1"/>
          <p:nvPr/>
        </p:nvSpPr>
        <p:spPr>
          <a:xfrm>
            <a:off x="4280502" y="3333510"/>
            <a:ext cx="5932256" cy="1200329"/>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Estimate their costs e.g. accommodation, transport, food, phone bill, socialising – this will help them to budget when at university </a:t>
            </a:r>
          </a:p>
        </p:txBody>
      </p:sp>
      <p:sp>
        <p:nvSpPr>
          <p:cNvPr id="15" name="TextBox 14">
            <a:extLst>
              <a:ext uri="{FF2B5EF4-FFF2-40B4-BE49-F238E27FC236}">
                <a16:creationId xmlns:a16="http://schemas.microsoft.com/office/drawing/2014/main" id="{31DA9D7B-9C56-C646-AA3A-2B371FE31658}"/>
              </a:ext>
            </a:extLst>
          </p:cNvPr>
          <p:cNvSpPr txBox="1"/>
          <p:nvPr/>
        </p:nvSpPr>
        <p:spPr>
          <a:xfrm>
            <a:off x="4280500" y="1514955"/>
            <a:ext cx="5932256" cy="461665"/>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Apply to Student Finance England or Wales</a:t>
            </a:r>
          </a:p>
        </p:txBody>
      </p:sp>
      <p:pic>
        <p:nvPicPr>
          <p:cNvPr id="2" name="Picture 1" descr="A black background with a black square&#10;&#10;Description automatically generated with medium confidence">
            <a:extLst>
              <a:ext uri="{FF2B5EF4-FFF2-40B4-BE49-F238E27FC236}">
                <a16:creationId xmlns:a16="http://schemas.microsoft.com/office/drawing/2014/main" id="{B89217A4-D825-70AD-9ECC-57F3C75E61D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717" y="5975253"/>
            <a:ext cx="1772288" cy="561457"/>
          </a:xfrm>
          <a:prstGeom prst="rect">
            <a:avLst/>
          </a:prstGeom>
        </p:spPr>
      </p:pic>
    </p:spTree>
    <p:extLst>
      <p:ext uri="{BB962C8B-B14F-4D97-AF65-F5344CB8AC3E}">
        <p14:creationId xmlns:p14="http://schemas.microsoft.com/office/powerpoint/2010/main" val="156268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BD5D01A-75CE-DE45-AE29-044FB20D84C5}"/>
              </a:ext>
            </a:extLst>
          </p:cNvPr>
          <p:cNvSpPr/>
          <p:nvPr/>
        </p:nvSpPr>
        <p:spPr>
          <a:xfrm>
            <a:off x="0" y="0"/>
            <a:ext cx="6096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 name="Picture 1" descr="A black and white sign with white text&#10;&#10;Description automatically generated">
            <a:extLst>
              <a:ext uri="{FF2B5EF4-FFF2-40B4-BE49-F238E27FC236}">
                <a16:creationId xmlns:a16="http://schemas.microsoft.com/office/drawing/2014/main" id="{07DA36A9-7755-8400-CA58-4F2AA0584E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718" y="5999298"/>
            <a:ext cx="1772291" cy="570094"/>
          </a:xfrm>
          <a:prstGeom prst="rect">
            <a:avLst/>
          </a:prstGeom>
        </p:spPr>
      </p:pic>
      <p:sp>
        <p:nvSpPr>
          <p:cNvPr id="3" name="TextBox 2">
            <a:extLst>
              <a:ext uri="{FF2B5EF4-FFF2-40B4-BE49-F238E27FC236}">
                <a16:creationId xmlns:a16="http://schemas.microsoft.com/office/drawing/2014/main" id="{F7BFF2D8-5D6A-CA9B-6A15-87644C6E6C14}"/>
              </a:ext>
            </a:extLst>
          </p:cNvPr>
          <p:cNvSpPr txBox="1"/>
          <p:nvPr/>
        </p:nvSpPr>
        <p:spPr>
          <a:xfrm>
            <a:off x="6610350" y="513760"/>
            <a:ext cx="5240932" cy="5693866"/>
          </a:xfrm>
          <a:prstGeom prst="rect">
            <a:avLst/>
          </a:prstGeom>
          <a:solidFill>
            <a:schemeClr val="bg1"/>
          </a:solidFill>
        </p:spPr>
        <p:txBody>
          <a:bodyPr wrap="square">
            <a:spAutoFit/>
          </a:bodyPr>
          <a:lstStyle/>
          <a:p>
            <a:r>
              <a:rPr lang="en-GB" sz="2800" b="1" dirty="0"/>
              <a:t>Living Cost Loan</a:t>
            </a:r>
          </a:p>
          <a:p>
            <a:pPr marL="457200" indent="-457200">
              <a:buFont typeface="Arial" panose="020B0604020202020204" pitchFamily="34" charset="0"/>
              <a:buChar char="•"/>
            </a:pPr>
            <a:endParaRPr lang="en-GB" sz="2800" b="1" dirty="0"/>
          </a:p>
          <a:p>
            <a:pPr marL="457200" indent="-457200">
              <a:buFont typeface="Arial" panose="020B0604020202020204" pitchFamily="34" charset="0"/>
              <a:buChar char="•"/>
            </a:pPr>
            <a:r>
              <a:rPr lang="en-GB" sz="2800" dirty="0"/>
              <a:t>Can be used for accommodation, food, transport, course materials, socialising</a:t>
            </a:r>
          </a:p>
          <a:p>
            <a:pPr marL="457200" indent="-457200">
              <a:buFont typeface="Arial" panose="020B0604020202020204" pitchFamily="34" charset="0"/>
              <a:buChar char="•"/>
            </a:pPr>
            <a:r>
              <a:rPr lang="en-GB" sz="2800" dirty="0"/>
              <a:t>Means tested – the amount you receive depends on your household circumstances</a:t>
            </a:r>
          </a:p>
          <a:p>
            <a:pPr marL="457200" indent="-457200">
              <a:buFont typeface="Arial" panose="020B0604020202020204" pitchFamily="34" charset="0"/>
              <a:buChar char="•"/>
            </a:pPr>
            <a:r>
              <a:rPr lang="en-GB" sz="2800" dirty="0"/>
              <a:t>Paid to you in three instalments over the year</a:t>
            </a:r>
          </a:p>
          <a:p>
            <a:pPr marL="457200" indent="-457200">
              <a:buFont typeface="Arial" panose="020B0604020202020204" pitchFamily="34" charset="0"/>
              <a:buChar char="•"/>
            </a:pPr>
            <a:r>
              <a:rPr lang="en-GB" sz="2800" dirty="0"/>
              <a:t>Repaid after you leave university</a:t>
            </a:r>
          </a:p>
        </p:txBody>
      </p:sp>
      <p:sp>
        <p:nvSpPr>
          <p:cNvPr id="4" name="TextBox 3">
            <a:extLst>
              <a:ext uri="{FF2B5EF4-FFF2-40B4-BE49-F238E27FC236}">
                <a16:creationId xmlns:a16="http://schemas.microsoft.com/office/drawing/2014/main" id="{4C320381-FF78-72C6-1C92-3FC4A06B1B3F}"/>
              </a:ext>
            </a:extLst>
          </p:cNvPr>
          <p:cNvSpPr txBox="1"/>
          <p:nvPr/>
        </p:nvSpPr>
        <p:spPr>
          <a:xfrm>
            <a:off x="427534" y="513760"/>
            <a:ext cx="5240932" cy="4832092"/>
          </a:xfrm>
          <a:prstGeom prst="rect">
            <a:avLst/>
          </a:prstGeom>
          <a:noFill/>
        </p:spPr>
        <p:txBody>
          <a:bodyPr wrap="square">
            <a:spAutoFit/>
          </a:bodyPr>
          <a:lstStyle/>
          <a:p>
            <a:r>
              <a:rPr lang="en-GB" sz="2800" b="1" dirty="0">
                <a:solidFill>
                  <a:schemeClr val="bg1"/>
                </a:solidFill>
              </a:rPr>
              <a:t>Tuition Fee Loan</a:t>
            </a:r>
          </a:p>
          <a:p>
            <a:pPr marL="457200" indent="-457200">
              <a:buFont typeface="Arial" panose="020B0604020202020204" pitchFamily="34" charset="0"/>
              <a:buChar char="•"/>
            </a:pPr>
            <a:endParaRPr lang="en-GB" sz="2800" b="1" dirty="0">
              <a:solidFill>
                <a:schemeClr val="bg1"/>
              </a:solidFill>
            </a:endParaRPr>
          </a:p>
          <a:p>
            <a:pPr marL="457200" indent="-457200">
              <a:buFont typeface="Arial" panose="020B0604020202020204" pitchFamily="34" charset="0"/>
              <a:buChar char="•"/>
            </a:pPr>
            <a:r>
              <a:rPr lang="en-GB" sz="2800" dirty="0">
                <a:solidFill>
                  <a:schemeClr val="bg1"/>
                </a:solidFill>
              </a:rPr>
              <a:t>Pays for university teaching and facilities</a:t>
            </a:r>
          </a:p>
          <a:p>
            <a:pPr marL="457200" indent="-457200">
              <a:buFont typeface="Arial" panose="020B0604020202020204" pitchFamily="34" charset="0"/>
              <a:buChar char="•"/>
            </a:pPr>
            <a:r>
              <a:rPr lang="en-GB" sz="2800" dirty="0">
                <a:solidFill>
                  <a:schemeClr val="bg1"/>
                </a:solidFill>
              </a:rPr>
              <a:t>Up to £9,790 a year</a:t>
            </a:r>
          </a:p>
          <a:p>
            <a:pPr marL="457200" indent="-457200">
              <a:buFont typeface="Arial" panose="020B0604020202020204" pitchFamily="34" charset="0"/>
              <a:buChar char="•"/>
            </a:pPr>
            <a:r>
              <a:rPr lang="en-GB" sz="2800" dirty="0">
                <a:solidFill>
                  <a:schemeClr val="bg1"/>
                </a:solidFill>
              </a:rPr>
              <a:t>Paid directly from Student Finance to your university</a:t>
            </a:r>
          </a:p>
          <a:p>
            <a:pPr marL="457200" indent="-457200">
              <a:buFont typeface="Arial" panose="020B0604020202020204" pitchFamily="34" charset="0"/>
              <a:buChar char="•"/>
            </a:pPr>
            <a:r>
              <a:rPr lang="en-GB" sz="2800" dirty="0">
                <a:solidFill>
                  <a:schemeClr val="bg1"/>
                </a:solidFill>
              </a:rPr>
              <a:t>Every eligible student receives the same amount</a:t>
            </a:r>
          </a:p>
          <a:p>
            <a:pPr marL="457200" indent="-457200">
              <a:buFont typeface="Arial" panose="020B0604020202020204" pitchFamily="34" charset="0"/>
              <a:buChar char="•"/>
            </a:pPr>
            <a:r>
              <a:rPr lang="en-GB" sz="2800" dirty="0">
                <a:solidFill>
                  <a:schemeClr val="bg1"/>
                </a:solidFill>
              </a:rPr>
              <a:t>Repaid after you leave university</a:t>
            </a:r>
          </a:p>
        </p:txBody>
      </p:sp>
    </p:spTree>
    <p:extLst>
      <p:ext uri="{BB962C8B-B14F-4D97-AF65-F5344CB8AC3E}">
        <p14:creationId xmlns:p14="http://schemas.microsoft.com/office/powerpoint/2010/main" val="425980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FC422-1CA7-9810-44A5-6F35FE0FBBF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CB444A1-401A-93FE-6E28-B6DECC4A6C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9824" y="0"/>
            <a:ext cx="6002176" cy="6858000"/>
          </a:xfrm>
          <a:prstGeom prst="rect">
            <a:avLst/>
          </a:prstGeom>
        </p:spPr>
      </p:pic>
      <p:sp>
        <p:nvSpPr>
          <p:cNvPr id="2" name="Oval 1">
            <a:extLst>
              <a:ext uri="{FF2B5EF4-FFF2-40B4-BE49-F238E27FC236}">
                <a16:creationId xmlns:a16="http://schemas.microsoft.com/office/drawing/2014/main" id="{40E741B9-92DB-8D65-9DE0-8BDEACFF8504}"/>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ptos" panose="020B0004020202020204" pitchFamily="34" charset="0"/>
            </a:endParaRPr>
          </a:p>
        </p:txBody>
      </p:sp>
      <p:sp>
        <p:nvSpPr>
          <p:cNvPr id="7" name="TextBox 6">
            <a:extLst>
              <a:ext uri="{FF2B5EF4-FFF2-40B4-BE49-F238E27FC236}">
                <a16:creationId xmlns:a16="http://schemas.microsoft.com/office/drawing/2014/main" id="{EEB416E9-FCA3-66EB-8FB7-E5DD92530310}"/>
              </a:ext>
            </a:extLst>
          </p:cNvPr>
          <p:cNvSpPr txBox="1"/>
          <p:nvPr/>
        </p:nvSpPr>
        <p:spPr>
          <a:xfrm>
            <a:off x="375920" y="321290"/>
            <a:ext cx="7777480" cy="1200329"/>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Aptos" panose="020B0004020202020204" pitchFamily="34" charset="0"/>
              </a:rPr>
              <a:t>Maintenance for Living Costs Loans: Student Finance England</a:t>
            </a:r>
          </a:p>
        </p:txBody>
      </p:sp>
      <p:grpSp>
        <p:nvGrpSpPr>
          <p:cNvPr id="4" name="Group 39">
            <a:extLst>
              <a:ext uri="{FF2B5EF4-FFF2-40B4-BE49-F238E27FC236}">
                <a16:creationId xmlns:a16="http://schemas.microsoft.com/office/drawing/2014/main" id="{41C8D8BF-9172-C22F-CB6D-7BAF7B28870F}"/>
              </a:ext>
            </a:extLst>
          </p:cNvPr>
          <p:cNvGrpSpPr/>
          <p:nvPr/>
        </p:nvGrpSpPr>
        <p:grpSpPr>
          <a:xfrm>
            <a:off x="1276235" y="1942434"/>
            <a:ext cx="5468926" cy="1323094"/>
            <a:chOff x="1353532" y="1325947"/>
            <a:chExt cx="5470350" cy="1323439"/>
          </a:xfrm>
        </p:grpSpPr>
        <p:grpSp>
          <p:nvGrpSpPr>
            <p:cNvPr id="5" name="Group 101">
              <a:extLst>
                <a:ext uri="{FF2B5EF4-FFF2-40B4-BE49-F238E27FC236}">
                  <a16:creationId xmlns:a16="http://schemas.microsoft.com/office/drawing/2014/main" id="{95D4ED3A-C997-E5EF-615E-AF73A7F37900}"/>
                </a:ext>
              </a:extLst>
            </p:cNvPr>
            <p:cNvGrpSpPr/>
            <p:nvPr/>
          </p:nvGrpSpPr>
          <p:grpSpPr>
            <a:xfrm>
              <a:off x="1353532" y="1651520"/>
              <a:ext cx="4768971" cy="724398"/>
              <a:chOff x="1426023" y="1285709"/>
              <a:chExt cx="3776353" cy="724398"/>
            </a:xfrm>
            <a:solidFill>
              <a:srgbClr val="1983AE"/>
            </a:solidFill>
          </p:grpSpPr>
          <p:sp>
            <p:nvSpPr>
              <p:cNvPr id="13" name="Rounded Rectangle 10">
                <a:extLst>
                  <a:ext uri="{FF2B5EF4-FFF2-40B4-BE49-F238E27FC236}">
                    <a16:creationId xmlns:a16="http://schemas.microsoft.com/office/drawing/2014/main" id="{DE50829B-3B90-51A2-D59E-9A2D6A24183A}"/>
                  </a:ext>
                </a:extLst>
              </p:cNvPr>
              <p:cNvSpPr/>
              <p:nvPr/>
            </p:nvSpPr>
            <p:spPr>
              <a:xfrm>
                <a:off x="1426023" y="1285709"/>
                <a:ext cx="3776353" cy="724398"/>
              </a:xfrm>
              <a:prstGeom prst="roundRect">
                <a:avLst/>
              </a:prstGeom>
              <a:solidFill>
                <a:schemeClr val="bg1">
                  <a:lumMod val="50000"/>
                </a:schemeClr>
              </a:solidFill>
              <a:ln w="571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4" name="Rectangle 13">
                <a:extLst>
                  <a:ext uri="{FF2B5EF4-FFF2-40B4-BE49-F238E27FC236}">
                    <a16:creationId xmlns:a16="http://schemas.microsoft.com/office/drawing/2014/main" id="{91AB2360-23CB-785A-A5E9-2C8CF3D6D62B}"/>
                  </a:ext>
                </a:extLst>
              </p:cNvPr>
              <p:cNvSpPr/>
              <p:nvPr/>
            </p:nvSpPr>
            <p:spPr>
              <a:xfrm>
                <a:off x="1870190" y="1320530"/>
                <a:ext cx="2921330" cy="677108"/>
              </a:xfrm>
              <a:prstGeom prst="rect">
                <a:avLst/>
              </a:prstGeom>
              <a:noFill/>
              <a:ln>
                <a:noFill/>
              </a:ln>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Parental home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Live at home while you study</a:t>
                </a:r>
              </a:p>
            </p:txBody>
          </p:sp>
        </p:grpSp>
        <p:grpSp>
          <p:nvGrpSpPr>
            <p:cNvPr id="8" name="Group 81">
              <a:extLst>
                <a:ext uri="{FF2B5EF4-FFF2-40B4-BE49-F238E27FC236}">
                  <a16:creationId xmlns:a16="http://schemas.microsoft.com/office/drawing/2014/main" id="{B2E93148-7FE5-142E-993B-41BE9A2640EA}"/>
                </a:ext>
              </a:extLst>
            </p:cNvPr>
            <p:cNvGrpSpPr/>
            <p:nvPr/>
          </p:nvGrpSpPr>
          <p:grpSpPr>
            <a:xfrm>
              <a:off x="5443928" y="1325947"/>
              <a:ext cx="1379954" cy="1323439"/>
              <a:chOff x="5444344" y="1282884"/>
              <a:chExt cx="1379538" cy="1323040"/>
            </a:xfrm>
          </p:grpSpPr>
          <p:grpSp>
            <p:nvGrpSpPr>
              <p:cNvPr id="9" name="Group 94">
                <a:extLst>
                  <a:ext uri="{FF2B5EF4-FFF2-40B4-BE49-F238E27FC236}">
                    <a16:creationId xmlns:a16="http://schemas.microsoft.com/office/drawing/2014/main" id="{016166C0-0CBD-44D8-6671-F59DD4D4CF2C}"/>
                  </a:ext>
                </a:extLst>
              </p:cNvPr>
              <p:cNvGrpSpPr>
                <a:grpSpLocks/>
              </p:cNvGrpSpPr>
              <p:nvPr/>
            </p:nvGrpSpPr>
            <p:grpSpPr bwMode="auto">
              <a:xfrm>
                <a:off x="5444344" y="1405719"/>
                <a:ext cx="1379538" cy="1132763"/>
                <a:chOff x="-2002026" y="1"/>
                <a:chExt cx="1219303" cy="1000552"/>
              </a:xfrm>
            </p:grpSpPr>
            <p:sp>
              <p:nvSpPr>
                <p:cNvPr id="11" name="Oval 10">
                  <a:extLst>
                    <a:ext uri="{FF2B5EF4-FFF2-40B4-BE49-F238E27FC236}">
                      <a16:creationId xmlns:a16="http://schemas.microsoft.com/office/drawing/2014/main" id="{96D2FE49-A1D7-5AFD-ACC7-4A9BDDFC4F51}"/>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2" name="TextBox 93">
                  <a:extLst>
                    <a:ext uri="{FF2B5EF4-FFF2-40B4-BE49-F238E27FC236}">
                      <a16:creationId xmlns:a16="http://schemas.microsoft.com/office/drawing/2014/main" id="{728207DF-2672-AEBE-8E9F-F75FBAFF774F}"/>
                    </a:ext>
                  </a:extLst>
                </p:cNvPr>
                <p:cNvSpPr txBox="1">
                  <a:spLocks noChangeArrowheads="1"/>
                </p:cNvSpPr>
                <p:nvPr/>
              </p:nvSpPr>
              <p:spPr bwMode="auto">
                <a:xfrm>
                  <a:off x="-2002026" y="148037"/>
                  <a:ext cx="1219303" cy="680014"/>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Up 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£9,118</a:t>
                  </a:r>
                </a:p>
              </p:txBody>
            </p:sp>
          </p:grpSp>
          <p:sp>
            <p:nvSpPr>
              <p:cNvPr id="10" name="TextBox 9">
                <a:extLst>
                  <a:ext uri="{FF2B5EF4-FFF2-40B4-BE49-F238E27FC236}">
                    <a16:creationId xmlns:a16="http://schemas.microsoft.com/office/drawing/2014/main" id="{D910F319-31A9-DF27-A5D4-00DF646AB2CB}"/>
                  </a:ext>
                </a:extLst>
              </p:cNvPr>
              <p:cNvSpPr txBox="1"/>
              <p:nvPr/>
            </p:nvSpPr>
            <p:spPr>
              <a:xfrm>
                <a:off x="5773001" y="1282884"/>
                <a:ext cx="184675" cy="132304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998" b="1" i="0" u="none" strike="noStrike" kern="1200" cap="none" spc="0" normalizeH="0" baseline="0" noProof="0" dirty="0">
                  <a:ln>
                    <a:noFill/>
                  </a:ln>
                  <a:solidFill>
                    <a:srgbClr val="1983AE">
                      <a:alpha val="20000"/>
                    </a:srgbClr>
                  </a:solidFill>
                  <a:effectLst/>
                  <a:uLnTx/>
                  <a:uFillTx/>
                  <a:latin typeface="Aptos" panose="020B0004020202020204" pitchFamily="34" charset="0"/>
                  <a:cs typeface="Arial" pitchFamily="34" charset="0"/>
                </a:endParaRPr>
              </a:p>
            </p:txBody>
          </p:sp>
        </p:grpSp>
      </p:grpSp>
      <p:grpSp>
        <p:nvGrpSpPr>
          <p:cNvPr id="16" name="Group 101">
            <a:extLst>
              <a:ext uri="{FF2B5EF4-FFF2-40B4-BE49-F238E27FC236}">
                <a16:creationId xmlns:a16="http://schemas.microsoft.com/office/drawing/2014/main" id="{FDCB3A8A-D693-3B87-53DC-26418FA8F613}"/>
              </a:ext>
            </a:extLst>
          </p:cNvPr>
          <p:cNvGrpSpPr/>
          <p:nvPr/>
        </p:nvGrpSpPr>
        <p:grpSpPr>
          <a:xfrm>
            <a:off x="1276234" y="3563727"/>
            <a:ext cx="5345141" cy="749755"/>
            <a:chOff x="1426023" y="1285709"/>
            <a:chExt cx="3776353" cy="749951"/>
          </a:xfrm>
          <a:solidFill>
            <a:srgbClr val="1983AE"/>
          </a:solidFill>
        </p:grpSpPr>
        <p:sp>
          <p:nvSpPr>
            <p:cNvPr id="20" name="Rounded Rectangle 19">
              <a:extLst>
                <a:ext uri="{FF2B5EF4-FFF2-40B4-BE49-F238E27FC236}">
                  <a16:creationId xmlns:a16="http://schemas.microsoft.com/office/drawing/2014/main" id="{B8F8FC09-D6B8-C289-9BA6-8EE346BAE83B}"/>
                </a:ext>
              </a:extLst>
            </p:cNvPr>
            <p:cNvSpPr/>
            <p:nvPr/>
          </p:nvSpPr>
          <p:spPr>
            <a:xfrm>
              <a:off x="1426023" y="1285709"/>
              <a:ext cx="3776353" cy="724398"/>
            </a:xfrm>
            <a:prstGeom prst="roundRect">
              <a:avLst/>
            </a:prstGeom>
            <a:solidFill>
              <a:schemeClr val="bg1">
                <a:lumMod val="50000"/>
              </a:schemeClr>
            </a:solidFill>
            <a:ln w="571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1" name="Rectangle 20">
              <a:extLst>
                <a:ext uri="{FF2B5EF4-FFF2-40B4-BE49-F238E27FC236}">
                  <a16:creationId xmlns:a16="http://schemas.microsoft.com/office/drawing/2014/main" id="{C7114885-0DC4-5EC6-7FF2-813FAE67C83E}"/>
                </a:ext>
              </a:extLst>
            </p:cNvPr>
            <p:cNvSpPr/>
            <p:nvPr/>
          </p:nvSpPr>
          <p:spPr>
            <a:xfrm>
              <a:off x="1822210" y="1358552"/>
              <a:ext cx="2921330" cy="677108"/>
            </a:xfrm>
            <a:prstGeom prst="rect">
              <a:avLst/>
            </a:prstGeom>
            <a:noFill/>
            <a:ln>
              <a:noFill/>
            </a:ln>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Living away from home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Outside of London</a:t>
              </a:r>
            </a:p>
          </p:txBody>
        </p:sp>
      </p:grpSp>
      <p:grpSp>
        <p:nvGrpSpPr>
          <p:cNvPr id="17" name="Group 94">
            <a:extLst>
              <a:ext uri="{FF2B5EF4-FFF2-40B4-BE49-F238E27FC236}">
                <a16:creationId xmlns:a16="http://schemas.microsoft.com/office/drawing/2014/main" id="{89848589-C190-55FB-9EBF-527C83E84C8E}"/>
              </a:ext>
            </a:extLst>
          </p:cNvPr>
          <p:cNvGrpSpPr>
            <a:grpSpLocks/>
          </p:cNvGrpSpPr>
          <p:nvPr/>
        </p:nvGrpSpPr>
        <p:grpSpPr bwMode="auto">
          <a:xfrm>
            <a:off x="5965355" y="3447430"/>
            <a:ext cx="1379595" cy="1132810"/>
            <a:chOff x="-2002026" y="1"/>
            <a:chExt cx="1219303" cy="1000552"/>
          </a:xfrm>
        </p:grpSpPr>
        <p:sp>
          <p:nvSpPr>
            <p:cNvPr id="18" name="Oval 17">
              <a:extLst>
                <a:ext uri="{FF2B5EF4-FFF2-40B4-BE49-F238E27FC236}">
                  <a16:creationId xmlns:a16="http://schemas.microsoft.com/office/drawing/2014/main" id="{50A2B469-2C35-E01A-0557-E4A61512F764}"/>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 name="TextBox 93">
              <a:extLst>
                <a:ext uri="{FF2B5EF4-FFF2-40B4-BE49-F238E27FC236}">
                  <a16:creationId xmlns:a16="http://schemas.microsoft.com/office/drawing/2014/main" id="{43C0CAFA-D7FF-B6FB-CD47-A85D788C3A0E}"/>
                </a:ext>
              </a:extLst>
            </p:cNvPr>
            <p:cNvSpPr txBox="1">
              <a:spLocks noChangeArrowheads="1"/>
            </p:cNvSpPr>
            <p:nvPr/>
          </p:nvSpPr>
          <p:spPr bwMode="auto">
            <a:xfrm>
              <a:off x="-2002026" y="148037"/>
              <a:ext cx="1219303" cy="652310"/>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Up 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£10,830</a:t>
              </a:r>
            </a:p>
          </p:txBody>
        </p:sp>
      </p:grpSp>
      <p:grpSp>
        <p:nvGrpSpPr>
          <p:cNvPr id="22" name="Group 41">
            <a:extLst>
              <a:ext uri="{FF2B5EF4-FFF2-40B4-BE49-F238E27FC236}">
                <a16:creationId xmlns:a16="http://schemas.microsoft.com/office/drawing/2014/main" id="{8CC24A29-5B34-04B7-8739-ACC91CCD071B}"/>
              </a:ext>
            </a:extLst>
          </p:cNvPr>
          <p:cNvGrpSpPr/>
          <p:nvPr/>
        </p:nvGrpSpPr>
        <p:grpSpPr>
          <a:xfrm>
            <a:off x="1278614" y="4616731"/>
            <a:ext cx="7119953" cy="1132811"/>
            <a:chOff x="1314781" y="4201606"/>
            <a:chExt cx="7121807" cy="1133106"/>
          </a:xfrm>
        </p:grpSpPr>
        <p:grpSp>
          <p:nvGrpSpPr>
            <p:cNvPr id="23" name="Group 103">
              <a:extLst>
                <a:ext uri="{FF2B5EF4-FFF2-40B4-BE49-F238E27FC236}">
                  <a16:creationId xmlns:a16="http://schemas.microsoft.com/office/drawing/2014/main" id="{8CC72E19-2145-C5E3-5F45-4E81664EBE00}"/>
                </a:ext>
              </a:extLst>
            </p:cNvPr>
            <p:cNvGrpSpPr/>
            <p:nvPr/>
          </p:nvGrpSpPr>
          <p:grpSpPr>
            <a:xfrm>
              <a:off x="1314781" y="4414517"/>
              <a:ext cx="6373142" cy="724398"/>
              <a:chOff x="1228664" y="3981183"/>
              <a:chExt cx="5345557" cy="724398"/>
            </a:xfrm>
            <a:solidFill>
              <a:srgbClr val="001F51"/>
            </a:solidFill>
          </p:grpSpPr>
          <p:sp>
            <p:nvSpPr>
              <p:cNvPr id="27" name="Rounded Rectangle 29">
                <a:extLst>
                  <a:ext uri="{FF2B5EF4-FFF2-40B4-BE49-F238E27FC236}">
                    <a16:creationId xmlns:a16="http://schemas.microsoft.com/office/drawing/2014/main" id="{110BE721-0D62-F9D9-45A6-A3F6FE9B7BE9}"/>
                  </a:ext>
                </a:extLst>
              </p:cNvPr>
              <p:cNvSpPr/>
              <p:nvPr/>
            </p:nvSpPr>
            <p:spPr>
              <a:xfrm>
                <a:off x="1228664" y="3981183"/>
                <a:ext cx="5345557" cy="724398"/>
              </a:xfrm>
              <a:prstGeom prst="roundRect">
                <a:avLst/>
              </a:prstGeom>
              <a:solidFill>
                <a:schemeClr val="bg1">
                  <a:lumMod val="50000"/>
                </a:schemeClr>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8" name="Rectangle 27">
                <a:extLst>
                  <a:ext uri="{FF2B5EF4-FFF2-40B4-BE49-F238E27FC236}">
                    <a16:creationId xmlns:a16="http://schemas.microsoft.com/office/drawing/2014/main" id="{A5A5FCB2-8ECA-03AB-3C66-2C3D107B50C6}"/>
                  </a:ext>
                </a:extLst>
              </p:cNvPr>
              <p:cNvSpPr/>
              <p:nvPr/>
            </p:nvSpPr>
            <p:spPr>
              <a:xfrm>
                <a:off x="1697145" y="4011136"/>
                <a:ext cx="4863758" cy="677108"/>
              </a:xfrm>
              <a:prstGeom prst="rect">
                <a:avLst/>
              </a:prstGeom>
              <a:no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London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Live away from home &amp; study in London</a:t>
                </a:r>
              </a:p>
            </p:txBody>
          </p:sp>
        </p:grpSp>
        <p:grpSp>
          <p:nvGrpSpPr>
            <p:cNvPr id="24" name="Group 94">
              <a:extLst>
                <a:ext uri="{FF2B5EF4-FFF2-40B4-BE49-F238E27FC236}">
                  <a16:creationId xmlns:a16="http://schemas.microsoft.com/office/drawing/2014/main" id="{67EBBBD0-F21F-C1D8-2CA0-41146A43BFC7}"/>
                </a:ext>
              </a:extLst>
            </p:cNvPr>
            <p:cNvGrpSpPr>
              <a:grpSpLocks/>
            </p:cNvGrpSpPr>
            <p:nvPr/>
          </p:nvGrpSpPr>
          <p:grpSpPr bwMode="auto">
            <a:xfrm>
              <a:off x="7056634" y="4201606"/>
              <a:ext cx="1379954" cy="1133106"/>
              <a:chOff x="-2002026" y="1"/>
              <a:chExt cx="1219303" cy="1000552"/>
            </a:xfrm>
          </p:grpSpPr>
          <p:sp>
            <p:nvSpPr>
              <p:cNvPr id="25" name="Oval 24">
                <a:extLst>
                  <a:ext uri="{FF2B5EF4-FFF2-40B4-BE49-F238E27FC236}">
                    <a16:creationId xmlns:a16="http://schemas.microsoft.com/office/drawing/2014/main" id="{2F4336B2-81B1-CA09-156C-85B21803E766}"/>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6" name="TextBox 93">
                <a:extLst>
                  <a:ext uri="{FF2B5EF4-FFF2-40B4-BE49-F238E27FC236}">
                    <a16:creationId xmlns:a16="http://schemas.microsoft.com/office/drawing/2014/main" id="{FC919EC0-97C8-B06A-F61C-122A564C291B}"/>
                  </a:ext>
                </a:extLst>
              </p:cNvPr>
              <p:cNvSpPr txBox="1">
                <a:spLocks noChangeArrowheads="1"/>
              </p:cNvSpPr>
              <p:nvPr/>
            </p:nvSpPr>
            <p:spPr bwMode="auto">
              <a:xfrm>
                <a:off x="-2002026" y="148036"/>
                <a:ext cx="1219303" cy="652196"/>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Up 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3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£14,135</a:t>
                </a:r>
              </a:p>
            </p:txBody>
          </p:sp>
        </p:grpSp>
      </p:grpSp>
      <p:sp>
        <p:nvSpPr>
          <p:cNvPr id="30" name="TextBox 29">
            <a:extLst>
              <a:ext uri="{FF2B5EF4-FFF2-40B4-BE49-F238E27FC236}">
                <a16:creationId xmlns:a16="http://schemas.microsoft.com/office/drawing/2014/main" id="{B082E69F-25BC-E417-F09E-007CE0E57215}"/>
              </a:ext>
            </a:extLst>
          </p:cNvPr>
          <p:cNvSpPr txBox="1"/>
          <p:nvPr/>
        </p:nvSpPr>
        <p:spPr>
          <a:xfrm>
            <a:off x="375920" y="6330731"/>
            <a:ext cx="6972300" cy="369332"/>
          </a:xfrm>
          <a:prstGeom prst="rect">
            <a:avLst/>
          </a:prstGeom>
          <a:noFill/>
        </p:spPr>
        <p:txBody>
          <a:bodyPr wrap="square">
            <a:spAutoFit/>
          </a:bodyPr>
          <a:lstStyle/>
          <a:p>
            <a:r>
              <a:rPr lang="en-GB" dirty="0">
                <a:latin typeface="Aptos" panose="020B0004020202020204" pitchFamily="34" charset="0"/>
              </a:rPr>
              <a:t>Maximum levels for 2026/27</a:t>
            </a:r>
          </a:p>
        </p:txBody>
      </p:sp>
    </p:spTree>
    <p:extLst>
      <p:ext uri="{BB962C8B-B14F-4D97-AF65-F5344CB8AC3E}">
        <p14:creationId xmlns:p14="http://schemas.microsoft.com/office/powerpoint/2010/main" val="563005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5A1AF1B-C549-E0D9-07A6-6166298F44E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1499F52-8671-BE57-1CDC-A8302544F1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9824" y="0"/>
            <a:ext cx="6002176" cy="6858000"/>
          </a:xfrm>
          <a:prstGeom prst="rect">
            <a:avLst/>
          </a:prstGeom>
        </p:spPr>
      </p:pic>
      <p:sp>
        <p:nvSpPr>
          <p:cNvPr id="2" name="Oval 1">
            <a:extLst>
              <a:ext uri="{FF2B5EF4-FFF2-40B4-BE49-F238E27FC236}">
                <a16:creationId xmlns:a16="http://schemas.microsoft.com/office/drawing/2014/main" id="{211E3321-C118-D5DB-EF32-422A263466E8}"/>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ptos" panose="020B0004020202020204" pitchFamily="34" charset="0"/>
            </a:endParaRPr>
          </a:p>
        </p:txBody>
      </p:sp>
      <p:sp>
        <p:nvSpPr>
          <p:cNvPr id="7" name="TextBox 6">
            <a:extLst>
              <a:ext uri="{FF2B5EF4-FFF2-40B4-BE49-F238E27FC236}">
                <a16:creationId xmlns:a16="http://schemas.microsoft.com/office/drawing/2014/main" id="{BFF4807E-B480-08C0-197B-8884AD2A7DFC}"/>
              </a:ext>
            </a:extLst>
          </p:cNvPr>
          <p:cNvSpPr txBox="1"/>
          <p:nvPr/>
        </p:nvSpPr>
        <p:spPr>
          <a:xfrm>
            <a:off x="375920" y="321290"/>
            <a:ext cx="7777480" cy="1200329"/>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Aptos" panose="020B0004020202020204" pitchFamily="34" charset="0"/>
              </a:rPr>
              <a:t>Maintenance Support:                    Student Finance Wales</a:t>
            </a:r>
          </a:p>
        </p:txBody>
      </p:sp>
      <p:grpSp>
        <p:nvGrpSpPr>
          <p:cNvPr id="4" name="Group 39">
            <a:extLst>
              <a:ext uri="{FF2B5EF4-FFF2-40B4-BE49-F238E27FC236}">
                <a16:creationId xmlns:a16="http://schemas.microsoft.com/office/drawing/2014/main" id="{C135A212-69E3-7C6E-ED14-B607014D86C0}"/>
              </a:ext>
            </a:extLst>
          </p:cNvPr>
          <p:cNvGrpSpPr/>
          <p:nvPr/>
        </p:nvGrpSpPr>
        <p:grpSpPr>
          <a:xfrm>
            <a:off x="1276235" y="1942434"/>
            <a:ext cx="5483444" cy="1323094"/>
            <a:chOff x="1353532" y="1325947"/>
            <a:chExt cx="5484872" cy="1323439"/>
          </a:xfrm>
        </p:grpSpPr>
        <p:grpSp>
          <p:nvGrpSpPr>
            <p:cNvPr id="5" name="Group 101">
              <a:extLst>
                <a:ext uri="{FF2B5EF4-FFF2-40B4-BE49-F238E27FC236}">
                  <a16:creationId xmlns:a16="http://schemas.microsoft.com/office/drawing/2014/main" id="{2625D675-F3BC-2ED3-6545-88FD74C00DE0}"/>
                </a:ext>
              </a:extLst>
            </p:cNvPr>
            <p:cNvGrpSpPr/>
            <p:nvPr/>
          </p:nvGrpSpPr>
          <p:grpSpPr>
            <a:xfrm>
              <a:off x="1353532" y="1651520"/>
              <a:ext cx="4768971" cy="724398"/>
              <a:chOff x="1426023" y="1285709"/>
              <a:chExt cx="3776353" cy="724398"/>
            </a:xfrm>
            <a:solidFill>
              <a:srgbClr val="1983AE"/>
            </a:solidFill>
          </p:grpSpPr>
          <p:sp>
            <p:nvSpPr>
              <p:cNvPr id="13" name="Rounded Rectangle 10">
                <a:extLst>
                  <a:ext uri="{FF2B5EF4-FFF2-40B4-BE49-F238E27FC236}">
                    <a16:creationId xmlns:a16="http://schemas.microsoft.com/office/drawing/2014/main" id="{BA0305BB-5FE9-110D-17A5-900646B94393}"/>
                  </a:ext>
                </a:extLst>
              </p:cNvPr>
              <p:cNvSpPr/>
              <p:nvPr/>
            </p:nvSpPr>
            <p:spPr>
              <a:xfrm>
                <a:off x="1426023" y="1285709"/>
                <a:ext cx="3776353" cy="724398"/>
              </a:xfrm>
              <a:prstGeom prst="roundRect">
                <a:avLst/>
              </a:prstGeom>
              <a:solidFill>
                <a:schemeClr val="bg1">
                  <a:lumMod val="50000"/>
                </a:schemeClr>
              </a:solidFill>
              <a:ln w="571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4" name="Rectangle 13">
                <a:extLst>
                  <a:ext uri="{FF2B5EF4-FFF2-40B4-BE49-F238E27FC236}">
                    <a16:creationId xmlns:a16="http://schemas.microsoft.com/office/drawing/2014/main" id="{841730E8-97EB-1782-A9D5-2CBAF1F2BA28}"/>
                  </a:ext>
                </a:extLst>
              </p:cNvPr>
              <p:cNvSpPr/>
              <p:nvPr/>
            </p:nvSpPr>
            <p:spPr>
              <a:xfrm>
                <a:off x="1870190" y="1320530"/>
                <a:ext cx="2921330" cy="677108"/>
              </a:xfrm>
              <a:prstGeom prst="rect">
                <a:avLst/>
              </a:prstGeom>
              <a:noFill/>
              <a:ln>
                <a:noFill/>
              </a:ln>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Parental home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Live at home while you study</a:t>
                </a:r>
              </a:p>
            </p:txBody>
          </p:sp>
        </p:grpSp>
        <p:grpSp>
          <p:nvGrpSpPr>
            <p:cNvPr id="8" name="Group 81">
              <a:extLst>
                <a:ext uri="{FF2B5EF4-FFF2-40B4-BE49-F238E27FC236}">
                  <a16:creationId xmlns:a16="http://schemas.microsoft.com/office/drawing/2014/main" id="{5F46B328-8274-AC98-719E-F977A420FC94}"/>
                </a:ext>
              </a:extLst>
            </p:cNvPr>
            <p:cNvGrpSpPr/>
            <p:nvPr/>
          </p:nvGrpSpPr>
          <p:grpSpPr>
            <a:xfrm>
              <a:off x="5458450" y="1325947"/>
              <a:ext cx="1379954" cy="1323439"/>
              <a:chOff x="5458862" y="1282884"/>
              <a:chExt cx="1379538" cy="1323040"/>
            </a:xfrm>
          </p:grpSpPr>
          <p:grpSp>
            <p:nvGrpSpPr>
              <p:cNvPr id="9" name="Group 94">
                <a:extLst>
                  <a:ext uri="{FF2B5EF4-FFF2-40B4-BE49-F238E27FC236}">
                    <a16:creationId xmlns:a16="http://schemas.microsoft.com/office/drawing/2014/main" id="{5ACE5B87-2780-E1C8-B3A2-7663CF99152D}"/>
                  </a:ext>
                </a:extLst>
              </p:cNvPr>
              <p:cNvGrpSpPr>
                <a:grpSpLocks/>
              </p:cNvGrpSpPr>
              <p:nvPr/>
            </p:nvGrpSpPr>
            <p:grpSpPr bwMode="auto">
              <a:xfrm>
                <a:off x="5458862" y="1405719"/>
                <a:ext cx="1379538" cy="1132763"/>
                <a:chOff x="-1989194" y="1"/>
                <a:chExt cx="1219303" cy="1000552"/>
              </a:xfrm>
            </p:grpSpPr>
            <p:sp>
              <p:nvSpPr>
                <p:cNvPr id="11" name="Oval 10">
                  <a:extLst>
                    <a:ext uri="{FF2B5EF4-FFF2-40B4-BE49-F238E27FC236}">
                      <a16:creationId xmlns:a16="http://schemas.microsoft.com/office/drawing/2014/main" id="{ACA7D1BD-753A-0C80-2C97-77B2C324EE61}"/>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2" name="TextBox 93">
                  <a:extLst>
                    <a:ext uri="{FF2B5EF4-FFF2-40B4-BE49-F238E27FC236}">
                      <a16:creationId xmlns:a16="http://schemas.microsoft.com/office/drawing/2014/main" id="{840AB81E-4946-35B7-A606-5F7AC6649578}"/>
                    </a:ext>
                  </a:extLst>
                </p:cNvPr>
                <p:cNvSpPr txBox="1">
                  <a:spLocks noChangeArrowheads="1"/>
                </p:cNvSpPr>
                <p:nvPr/>
              </p:nvSpPr>
              <p:spPr bwMode="auto">
                <a:xfrm>
                  <a:off x="-1989194" y="265191"/>
                  <a:ext cx="1219303" cy="421243"/>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a:t>
                  </a:r>
                  <a:r>
                    <a:rPr lang="en-GB" sz="2499" b="1" dirty="0">
                      <a:solidFill>
                        <a:prstClr val="black"/>
                      </a:solidFill>
                      <a:latin typeface="Aptos" panose="020B0004020202020204" pitchFamily="34" charset="0"/>
                      <a:cs typeface="Arial" pitchFamily="34" charset="0"/>
                    </a:rPr>
                    <a:t>10,315</a:t>
                  </a:r>
                  <a:endParaRPr kumimoji="0" lang="en-GB" sz="24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endParaRPr>
                </a:p>
              </p:txBody>
            </p:sp>
          </p:grpSp>
          <p:sp>
            <p:nvSpPr>
              <p:cNvPr id="10" name="TextBox 9">
                <a:extLst>
                  <a:ext uri="{FF2B5EF4-FFF2-40B4-BE49-F238E27FC236}">
                    <a16:creationId xmlns:a16="http://schemas.microsoft.com/office/drawing/2014/main" id="{415161C1-B95C-8143-9A7E-105DA5CC1F9C}"/>
                  </a:ext>
                </a:extLst>
              </p:cNvPr>
              <p:cNvSpPr txBox="1"/>
              <p:nvPr/>
            </p:nvSpPr>
            <p:spPr>
              <a:xfrm>
                <a:off x="5773001" y="1282884"/>
                <a:ext cx="184675" cy="132304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998" b="1" i="0" u="none" strike="noStrike" kern="1200" cap="none" spc="0" normalizeH="0" baseline="0" noProof="0" dirty="0">
                  <a:ln>
                    <a:noFill/>
                  </a:ln>
                  <a:solidFill>
                    <a:srgbClr val="1983AE">
                      <a:alpha val="20000"/>
                    </a:srgbClr>
                  </a:solidFill>
                  <a:effectLst/>
                  <a:uLnTx/>
                  <a:uFillTx/>
                  <a:latin typeface="Aptos" panose="020B0004020202020204" pitchFamily="34" charset="0"/>
                  <a:cs typeface="Arial" pitchFamily="34" charset="0"/>
                </a:endParaRPr>
              </a:p>
            </p:txBody>
          </p:sp>
        </p:grpSp>
      </p:grpSp>
      <p:grpSp>
        <p:nvGrpSpPr>
          <p:cNvPr id="16" name="Group 101">
            <a:extLst>
              <a:ext uri="{FF2B5EF4-FFF2-40B4-BE49-F238E27FC236}">
                <a16:creationId xmlns:a16="http://schemas.microsoft.com/office/drawing/2014/main" id="{5A862DA0-045B-8AFA-0053-393C31BBF126}"/>
              </a:ext>
            </a:extLst>
          </p:cNvPr>
          <p:cNvGrpSpPr/>
          <p:nvPr/>
        </p:nvGrpSpPr>
        <p:grpSpPr>
          <a:xfrm>
            <a:off x="1276234" y="3563727"/>
            <a:ext cx="5345141" cy="749755"/>
            <a:chOff x="1426023" y="1285709"/>
            <a:chExt cx="3776353" cy="749951"/>
          </a:xfrm>
          <a:solidFill>
            <a:srgbClr val="1983AE"/>
          </a:solidFill>
        </p:grpSpPr>
        <p:sp>
          <p:nvSpPr>
            <p:cNvPr id="20" name="Rounded Rectangle 19">
              <a:extLst>
                <a:ext uri="{FF2B5EF4-FFF2-40B4-BE49-F238E27FC236}">
                  <a16:creationId xmlns:a16="http://schemas.microsoft.com/office/drawing/2014/main" id="{2633D566-22B3-6056-83AB-AF4B3ABADC1A}"/>
                </a:ext>
              </a:extLst>
            </p:cNvPr>
            <p:cNvSpPr/>
            <p:nvPr/>
          </p:nvSpPr>
          <p:spPr>
            <a:xfrm>
              <a:off x="1426023" y="1285709"/>
              <a:ext cx="3776353" cy="724398"/>
            </a:xfrm>
            <a:prstGeom prst="roundRect">
              <a:avLst/>
            </a:prstGeom>
            <a:solidFill>
              <a:schemeClr val="bg1">
                <a:lumMod val="50000"/>
              </a:schemeClr>
            </a:solidFill>
            <a:ln w="571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1" name="Rectangle 20">
              <a:extLst>
                <a:ext uri="{FF2B5EF4-FFF2-40B4-BE49-F238E27FC236}">
                  <a16:creationId xmlns:a16="http://schemas.microsoft.com/office/drawing/2014/main" id="{A9AC0A44-8D1F-C441-5515-F83D5783757B}"/>
                </a:ext>
              </a:extLst>
            </p:cNvPr>
            <p:cNvSpPr/>
            <p:nvPr/>
          </p:nvSpPr>
          <p:spPr>
            <a:xfrm>
              <a:off x="1822210" y="1358552"/>
              <a:ext cx="2921330" cy="677108"/>
            </a:xfrm>
            <a:prstGeom prst="rect">
              <a:avLst/>
            </a:prstGeom>
            <a:noFill/>
            <a:ln>
              <a:noFill/>
            </a:ln>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Living away from home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Outside of London</a:t>
              </a:r>
            </a:p>
          </p:txBody>
        </p:sp>
      </p:grpSp>
      <p:grpSp>
        <p:nvGrpSpPr>
          <p:cNvPr id="17" name="Group 94">
            <a:extLst>
              <a:ext uri="{FF2B5EF4-FFF2-40B4-BE49-F238E27FC236}">
                <a16:creationId xmlns:a16="http://schemas.microsoft.com/office/drawing/2014/main" id="{EF50BD85-7899-CF3D-98E4-D86021A11A92}"/>
              </a:ext>
            </a:extLst>
          </p:cNvPr>
          <p:cNvGrpSpPr>
            <a:grpSpLocks/>
          </p:cNvGrpSpPr>
          <p:nvPr/>
        </p:nvGrpSpPr>
        <p:grpSpPr bwMode="auto">
          <a:xfrm>
            <a:off x="5989790" y="3447430"/>
            <a:ext cx="1379595" cy="1132810"/>
            <a:chOff x="-1980430" y="1"/>
            <a:chExt cx="1219303" cy="1000552"/>
          </a:xfrm>
        </p:grpSpPr>
        <p:sp>
          <p:nvSpPr>
            <p:cNvPr id="18" name="Oval 17">
              <a:extLst>
                <a:ext uri="{FF2B5EF4-FFF2-40B4-BE49-F238E27FC236}">
                  <a16:creationId xmlns:a16="http://schemas.microsoft.com/office/drawing/2014/main" id="{751B1CD1-E438-0CE5-9002-EC6F62F4EECE}"/>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 name="TextBox 93">
              <a:extLst>
                <a:ext uri="{FF2B5EF4-FFF2-40B4-BE49-F238E27FC236}">
                  <a16:creationId xmlns:a16="http://schemas.microsoft.com/office/drawing/2014/main" id="{C094DDB5-6222-8ACE-F3FD-1CE8F28D9F39}"/>
                </a:ext>
              </a:extLst>
            </p:cNvPr>
            <p:cNvSpPr txBox="1">
              <a:spLocks noChangeArrowheads="1"/>
            </p:cNvSpPr>
            <p:nvPr/>
          </p:nvSpPr>
          <p:spPr bwMode="auto">
            <a:xfrm>
              <a:off x="-1980430" y="266028"/>
              <a:ext cx="1219303" cy="407765"/>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£12,345</a:t>
              </a:r>
            </a:p>
          </p:txBody>
        </p:sp>
      </p:grpSp>
      <p:grpSp>
        <p:nvGrpSpPr>
          <p:cNvPr id="22" name="Group 41">
            <a:extLst>
              <a:ext uri="{FF2B5EF4-FFF2-40B4-BE49-F238E27FC236}">
                <a16:creationId xmlns:a16="http://schemas.microsoft.com/office/drawing/2014/main" id="{0A08F49F-62C4-8F71-5383-3666940CEF7B}"/>
              </a:ext>
            </a:extLst>
          </p:cNvPr>
          <p:cNvGrpSpPr/>
          <p:nvPr/>
        </p:nvGrpSpPr>
        <p:grpSpPr>
          <a:xfrm>
            <a:off x="1278614" y="4616731"/>
            <a:ext cx="7119559" cy="1132811"/>
            <a:chOff x="1314781" y="4201606"/>
            <a:chExt cx="7121413" cy="1133106"/>
          </a:xfrm>
        </p:grpSpPr>
        <p:grpSp>
          <p:nvGrpSpPr>
            <p:cNvPr id="23" name="Group 103">
              <a:extLst>
                <a:ext uri="{FF2B5EF4-FFF2-40B4-BE49-F238E27FC236}">
                  <a16:creationId xmlns:a16="http://schemas.microsoft.com/office/drawing/2014/main" id="{F34A11E9-2EAE-F864-F209-4E93A4BE3FBD}"/>
                </a:ext>
              </a:extLst>
            </p:cNvPr>
            <p:cNvGrpSpPr/>
            <p:nvPr/>
          </p:nvGrpSpPr>
          <p:grpSpPr>
            <a:xfrm>
              <a:off x="1314781" y="4414517"/>
              <a:ext cx="6373142" cy="724398"/>
              <a:chOff x="1228664" y="3981183"/>
              <a:chExt cx="5345557" cy="724398"/>
            </a:xfrm>
            <a:solidFill>
              <a:srgbClr val="001F51"/>
            </a:solidFill>
          </p:grpSpPr>
          <p:sp>
            <p:nvSpPr>
              <p:cNvPr id="27" name="Rounded Rectangle 29">
                <a:extLst>
                  <a:ext uri="{FF2B5EF4-FFF2-40B4-BE49-F238E27FC236}">
                    <a16:creationId xmlns:a16="http://schemas.microsoft.com/office/drawing/2014/main" id="{68222EE5-C02E-9421-D145-6328FA3B33B0}"/>
                  </a:ext>
                </a:extLst>
              </p:cNvPr>
              <p:cNvSpPr/>
              <p:nvPr/>
            </p:nvSpPr>
            <p:spPr>
              <a:xfrm>
                <a:off x="1228664" y="3981183"/>
                <a:ext cx="5345557" cy="724398"/>
              </a:xfrm>
              <a:prstGeom prst="roundRect">
                <a:avLst/>
              </a:prstGeom>
              <a:solidFill>
                <a:schemeClr val="bg1">
                  <a:lumMod val="50000"/>
                </a:schemeClr>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8" name="Rectangle 27">
                <a:extLst>
                  <a:ext uri="{FF2B5EF4-FFF2-40B4-BE49-F238E27FC236}">
                    <a16:creationId xmlns:a16="http://schemas.microsoft.com/office/drawing/2014/main" id="{4671B897-2580-A991-C23A-F058EE0CD7BA}"/>
                  </a:ext>
                </a:extLst>
              </p:cNvPr>
              <p:cNvSpPr/>
              <p:nvPr/>
            </p:nvSpPr>
            <p:spPr>
              <a:xfrm>
                <a:off x="1697145" y="4011136"/>
                <a:ext cx="4863758" cy="677108"/>
              </a:xfrm>
              <a:prstGeom prst="rect">
                <a:avLst/>
              </a:prstGeom>
              <a:no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99" b="1"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London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99" b="0" i="0" u="none" strike="noStrike" kern="1200" cap="none" spc="0" normalizeH="0" baseline="0" noProof="0" dirty="0">
                    <a:ln>
                      <a:noFill/>
                    </a:ln>
                    <a:solidFill>
                      <a:prstClr val="white"/>
                    </a:solidFill>
                    <a:effectLst/>
                    <a:uLnTx/>
                    <a:uFillTx/>
                    <a:latin typeface="Aptos" panose="020B0004020202020204" pitchFamily="34" charset="0"/>
                    <a:cs typeface="Arial" pitchFamily="34" charset="0"/>
                  </a:rPr>
                  <a:t>Live away from home &amp; study in London</a:t>
                </a:r>
              </a:p>
            </p:txBody>
          </p:sp>
        </p:grpSp>
        <p:grpSp>
          <p:nvGrpSpPr>
            <p:cNvPr id="24" name="Group 94">
              <a:extLst>
                <a:ext uri="{FF2B5EF4-FFF2-40B4-BE49-F238E27FC236}">
                  <a16:creationId xmlns:a16="http://schemas.microsoft.com/office/drawing/2014/main" id="{4A52AE6B-5CAB-AC5D-B79A-B29853BFBAE4}"/>
                </a:ext>
              </a:extLst>
            </p:cNvPr>
            <p:cNvGrpSpPr>
              <a:grpSpLocks/>
            </p:cNvGrpSpPr>
            <p:nvPr/>
          </p:nvGrpSpPr>
          <p:grpSpPr bwMode="auto">
            <a:xfrm>
              <a:off x="7056240" y="4201606"/>
              <a:ext cx="1379954" cy="1133106"/>
              <a:chOff x="-2002374" y="1"/>
              <a:chExt cx="1219303" cy="1000552"/>
            </a:xfrm>
          </p:grpSpPr>
          <p:sp>
            <p:nvSpPr>
              <p:cNvPr id="25" name="Oval 24">
                <a:extLst>
                  <a:ext uri="{FF2B5EF4-FFF2-40B4-BE49-F238E27FC236}">
                    <a16:creationId xmlns:a16="http://schemas.microsoft.com/office/drawing/2014/main" id="{4DBBC281-9AEE-C2CD-C99A-36A5674098A7}"/>
                  </a:ext>
                </a:extLst>
              </p:cNvPr>
              <p:cNvSpPr/>
              <p:nvPr/>
            </p:nvSpPr>
            <p:spPr bwMode="auto">
              <a:xfrm>
                <a:off x="-1893319" y="1"/>
                <a:ext cx="1001193" cy="1000552"/>
              </a:xfrm>
              <a:prstGeom prst="ellipse">
                <a:avLst/>
              </a:prstGeom>
              <a:solidFill>
                <a:schemeClr val="bg1"/>
              </a:solidFill>
              <a:ln w="762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799"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26" name="TextBox 93">
                <a:extLst>
                  <a:ext uri="{FF2B5EF4-FFF2-40B4-BE49-F238E27FC236}">
                    <a16:creationId xmlns:a16="http://schemas.microsoft.com/office/drawing/2014/main" id="{8641EF9E-D939-B08C-9627-8B348AE94A16}"/>
                  </a:ext>
                </a:extLst>
              </p:cNvPr>
              <p:cNvSpPr txBox="1">
                <a:spLocks noChangeArrowheads="1"/>
              </p:cNvSpPr>
              <p:nvPr/>
            </p:nvSpPr>
            <p:spPr bwMode="auto">
              <a:xfrm>
                <a:off x="-2002374" y="285196"/>
                <a:ext cx="1219303" cy="407651"/>
              </a:xfrm>
              <a:prstGeom prst="rect">
                <a:avLst/>
              </a:prstGeom>
              <a:noFill/>
              <a:ln w="38100">
                <a:noFill/>
                <a:miter lim="800000"/>
                <a:headEnd/>
                <a:tailEnd/>
              </a:ln>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399" b="1" i="0" u="none" strike="noStrike" kern="1200" cap="none" spc="0" normalizeH="0" baseline="0" noProof="0" dirty="0">
                    <a:ln>
                      <a:noFill/>
                    </a:ln>
                    <a:solidFill>
                      <a:prstClr val="black"/>
                    </a:solidFill>
                    <a:effectLst/>
                    <a:uLnTx/>
                    <a:uFillTx/>
                    <a:latin typeface="Aptos" panose="020B0004020202020204" pitchFamily="34" charset="0"/>
                    <a:cs typeface="Arial" pitchFamily="34" charset="0"/>
                  </a:rPr>
                  <a:t>£15,415</a:t>
                </a:r>
              </a:p>
            </p:txBody>
          </p:sp>
        </p:grpSp>
      </p:grpSp>
      <p:sp>
        <p:nvSpPr>
          <p:cNvPr id="30" name="TextBox 29">
            <a:extLst>
              <a:ext uri="{FF2B5EF4-FFF2-40B4-BE49-F238E27FC236}">
                <a16:creationId xmlns:a16="http://schemas.microsoft.com/office/drawing/2014/main" id="{6DB4A76E-61C6-AEA8-A433-1A0D1F9D2CFB}"/>
              </a:ext>
            </a:extLst>
          </p:cNvPr>
          <p:cNvSpPr txBox="1"/>
          <p:nvPr/>
        </p:nvSpPr>
        <p:spPr>
          <a:xfrm>
            <a:off x="462654" y="6138350"/>
            <a:ext cx="6972300" cy="646331"/>
          </a:xfrm>
          <a:prstGeom prst="rect">
            <a:avLst/>
          </a:prstGeom>
          <a:noFill/>
        </p:spPr>
        <p:txBody>
          <a:bodyPr wrap="square">
            <a:spAutoFit/>
          </a:bodyPr>
          <a:lstStyle/>
          <a:p>
            <a:r>
              <a:rPr lang="en-GB" dirty="0">
                <a:latin typeface="Aptos" panose="020B0004020202020204" pitchFamily="34" charset="0"/>
              </a:rPr>
              <a:t>These figures show an estimate of how much a student could get based on their household income for 2026/27</a:t>
            </a:r>
          </a:p>
        </p:txBody>
      </p:sp>
    </p:spTree>
    <p:extLst>
      <p:ext uri="{BB962C8B-B14F-4D97-AF65-F5344CB8AC3E}">
        <p14:creationId xmlns:p14="http://schemas.microsoft.com/office/powerpoint/2010/main" val="2375133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AB1E109-C92E-2E42-9518-470390292A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24752" y="144386"/>
            <a:ext cx="6267248" cy="6675595"/>
          </a:xfrm>
          <a:prstGeom prst="rect">
            <a:avLst/>
          </a:prstGeom>
        </p:spPr>
      </p:pic>
      <p:sp>
        <p:nvSpPr>
          <p:cNvPr id="4" name="TextBox 3">
            <a:extLst>
              <a:ext uri="{FF2B5EF4-FFF2-40B4-BE49-F238E27FC236}">
                <a16:creationId xmlns:a16="http://schemas.microsoft.com/office/drawing/2014/main" id="{2F2D85AD-A1D2-FA45-B935-848110CF16DD}"/>
              </a:ext>
            </a:extLst>
          </p:cNvPr>
          <p:cNvSpPr txBox="1"/>
          <p:nvPr/>
        </p:nvSpPr>
        <p:spPr>
          <a:xfrm>
            <a:off x="375920" y="144386"/>
            <a:ext cx="3639714"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lumMod val="65000"/>
                  </a:prstClr>
                </a:solidFill>
                <a:effectLst/>
                <a:uLnTx/>
                <a:uFillTx/>
                <a:latin typeface="Aptos" panose="020B0004020202020204" pitchFamily="34" charset="0"/>
              </a:rPr>
              <a:t>How to apply</a:t>
            </a:r>
          </a:p>
        </p:txBody>
      </p:sp>
      <p:sp>
        <p:nvSpPr>
          <p:cNvPr id="5" name="TextBox 4">
            <a:extLst>
              <a:ext uri="{FF2B5EF4-FFF2-40B4-BE49-F238E27FC236}">
                <a16:creationId xmlns:a16="http://schemas.microsoft.com/office/drawing/2014/main" id="{F25122F6-1A4D-C44C-835A-C6E1E193D331}"/>
              </a:ext>
            </a:extLst>
          </p:cNvPr>
          <p:cNvSpPr txBox="1"/>
          <p:nvPr/>
        </p:nvSpPr>
        <p:spPr>
          <a:xfrm>
            <a:off x="375919" y="814250"/>
            <a:ext cx="565917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Aptos" panose="020B0004020202020204" pitchFamily="34" charset="0"/>
              </a:rPr>
              <a:t>2026 Entry</a:t>
            </a:r>
          </a:p>
        </p:txBody>
      </p:sp>
      <p:sp>
        <p:nvSpPr>
          <p:cNvPr id="8" name="TextBox 7">
            <a:extLst>
              <a:ext uri="{FF2B5EF4-FFF2-40B4-BE49-F238E27FC236}">
                <a16:creationId xmlns:a16="http://schemas.microsoft.com/office/drawing/2014/main" id="{FF85196B-C99F-6C48-924F-F320A2172837}"/>
              </a:ext>
            </a:extLst>
          </p:cNvPr>
          <p:cNvSpPr txBox="1"/>
          <p:nvPr/>
        </p:nvSpPr>
        <p:spPr>
          <a:xfrm>
            <a:off x="375920" y="1950781"/>
            <a:ext cx="5720080" cy="3416320"/>
          </a:xfrm>
          <a:prstGeom prst="rect">
            <a:avLst/>
          </a:prstGeom>
          <a:noFill/>
        </p:spPr>
        <p:txBody>
          <a:bodyPr wrap="square">
            <a:spAutoFit/>
          </a:bodyPr>
          <a:lstStyle/>
          <a:p>
            <a:pPr marL="514350" indent="-514350">
              <a:buFont typeface="+mj-lt"/>
              <a:buAutoNum type="arabicPeriod"/>
            </a:pPr>
            <a:r>
              <a:rPr lang="en-GB" sz="2400" dirty="0">
                <a:latin typeface="Aptos" panose="020B0004020202020204" pitchFamily="34" charset="0"/>
              </a:rPr>
              <a:t>Apply online at gov.uk/</a:t>
            </a:r>
            <a:r>
              <a:rPr lang="en-GB" sz="2400" dirty="0" err="1">
                <a:latin typeface="Aptos" panose="020B0004020202020204" pitchFamily="34" charset="0"/>
              </a:rPr>
              <a:t>studentfinance</a:t>
            </a:r>
            <a:r>
              <a:rPr lang="en-GB" sz="2400" dirty="0">
                <a:latin typeface="Aptos" panose="020B0004020202020204" pitchFamily="34" charset="0"/>
              </a:rPr>
              <a:t>  </a:t>
            </a:r>
          </a:p>
          <a:p>
            <a:pPr marL="514350" indent="-514350">
              <a:buFont typeface="+mj-lt"/>
              <a:buAutoNum type="arabicPeriod"/>
            </a:pPr>
            <a:endParaRPr lang="en-GB" sz="2400" dirty="0">
              <a:latin typeface="Aptos" panose="020B0004020202020204" pitchFamily="34" charset="0"/>
            </a:endParaRPr>
          </a:p>
          <a:p>
            <a:pPr marL="514350" indent="-514350">
              <a:buFont typeface="+mj-lt"/>
              <a:buAutoNum type="arabicPeriod"/>
            </a:pPr>
            <a:r>
              <a:rPr lang="en-GB" sz="2400" dirty="0">
                <a:latin typeface="Aptos" panose="020B0004020202020204" pitchFamily="34" charset="0"/>
              </a:rPr>
              <a:t>Apply early to make sure your money is ready for the start of your course</a:t>
            </a:r>
          </a:p>
          <a:p>
            <a:pPr marL="514350" indent="-514350">
              <a:buFont typeface="+mj-lt"/>
              <a:buAutoNum type="arabicPeriod"/>
            </a:pPr>
            <a:endParaRPr lang="en-GB" sz="2400" dirty="0">
              <a:latin typeface="Aptos" panose="020B0004020202020204" pitchFamily="34" charset="0"/>
            </a:endParaRPr>
          </a:p>
          <a:p>
            <a:pPr marL="514350" indent="-514350">
              <a:buFont typeface="+mj-lt"/>
              <a:buAutoNum type="arabicPeriod"/>
            </a:pPr>
            <a:r>
              <a:rPr lang="en-GB" sz="2400" dirty="0">
                <a:latin typeface="Aptos" panose="020B0004020202020204" pitchFamily="34" charset="0"/>
              </a:rPr>
              <a:t>Students don’t need a confirmed place at university to apply</a:t>
            </a:r>
          </a:p>
          <a:p>
            <a:pPr marL="514350" indent="-514350">
              <a:buFont typeface="+mj-lt"/>
              <a:buAutoNum type="arabicPeriod"/>
            </a:pPr>
            <a:endParaRPr lang="en-GB" sz="2400" dirty="0">
              <a:latin typeface="Aptos" panose="020B0004020202020204" pitchFamily="34" charset="0"/>
            </a:endParaRPr>
          </a:p>
          <a:p>
            <a:pPr marL="514350" indent="-514350">
              <a:buFont typeface="+mj-lt"/>
              <a:buAutoNum type="arabicPeriod"/>
            </a:pPr>
            <a:r>
              <a:rPr lang="en-GB" sz="2400" dirty="0">
                <a:latin typeface="Aptos" panose="020B0004020202020204" pitchFamily="34" charset="0"/>
              </a:rPr>
              <a:t>Apply with a preferred choice</a:t>
            </a:r>
          </a:p>
        </p:txBody>
      </p:sp>
      <p:pic>
        <p:nvPicPr>
          <p:cNvPr id="2" name="Picture 1" descr="A black background with a black square&#10;&#10;Description automatically generated with medium confidence">
            <a:extLst>
              <a:ext uri="{FF2B5EF4-FFF2-40B4-BE49-F238E27FC236}">
                <a16:creationId xmlns:a16="http://schemas.microsoft.com/office/drawing/2014/main" id="{02D5B128-07B7-DBDE-4D1F-3C82479B2B2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719" y="5995800"/>
            <a:ext cx="1772288" cy="561457"/>
          </a:xfrm>
          <a:prstGeom prst="rect">
            <a:avLst/>
          </a:prstGeom>
        </p:spPr>
      </p:pic>
    </p:spTree>
    <p:extLst>
      <p:ext uri="{BB962C8B-B14F-4D97-AF65-F5344CB8AC3E}">
        <p14:creationId xmlns:p14="http://schemas.microsoft.com/office/powerpoint/2010/main" val="384619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5C497-58F8-22A1-5CBC-B64F2DB2A36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9D5C6E7-B911-EA29-45FF-FB02EA32BF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8601" y="0"/>
            <a:ext cx="10290919" cy="6858000"/>
          </a:xfrm>
          <a:prstGeom prst="rect">
            <a:avLst/>
          </a:prstGeom>
        </p:spPr>
      </p:pic>
      <p:sp>
        <p:nvSpPr>
          <p:cNvPr id="17" name="Rectangle 16">
            <a:extLst>
              <a:ext uri="{FF2B5EF4-FFF2-40B4-BE49-F238E27FC236}">
                <a16:creationId xmlns:a16="http://schemas.microsoft.com/office/drawing/2014/main" id="{844789B0-BF71-1482-9856-401AC2C9A5F6}"/>
              </a:ext>
            </a:extLst>
          </p:cNvPr>
          <p:cNvSpPr/>
          <p:nvPr/>
        </p:nvSpPr>
        <p:spPr>
          <a:xfrm>
            <a:off x="0" y="0"/>
            <a:ext cx="3388601" cy="6858000"/>
          </a:xfrm>
          <a:prstGeom prst="rect">
            <a:avLst/>
          </a:prstGeom>
          <a:solidFill>
            <a:srgbClr val="F4C1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ea typeface="+mn-ea"/>
              <a:cs typeface="+mn-cs"/>
            </a:endParaRPr>
          </a:p>
        </p:txBody>
      </p:sp>
      <p:sp>
        <p:nvSpPr>
          <p:cNvPr id="5" name="TextBox 4">
            <a:extLst>
              <a:ext uri="{FF2B5EF4-FFF2-40B4-BE49-F238E27FC236}">
                <a16:creationId xmlns:a16="http://schemas.microsoft.com/office/drawing/2014/main" id="{1B83B557-2090-5263-4EFA-7D1C8CFAB294}"/>
              </a:ext>
            </a:extLst>
          </p:cNvPr>
          <p:cNvSpPr txBox="1"/>
          <p:nvPr/>
        </p:nvSpPr>
        <p:spPr>
          <a:xfrm>
            <a:off x="340717" y="1514955"/>
            <a:ext cx="1679118" cy="646331"/>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cs typeface="Calibri" panose="020F0502020204030204" pitchFamily="34" charset="0"/>
              </a:rPr>
              <a:t>During</a:t>
            </a:r>
            <a:endParaRPr kumimoji="0" lang="en-GB" sz="3600" b="0" i="0" u="none" strike="noStrike" kern="1200" cap="none" spc="0" normalizeH="0" baseline="0" noProof="0" dirty="0">
              <a:ln>
                <a:noFill/>
              </a:ln>
              <a:solidFill>
                <a:prstClr val="black"/>
              </a:solidFill>
              <a:effectLst/>
              <a:uLnTx/>
              <a:uFillTx/>
              <a:cs typeface="Calibri" panose="020F0502020204030204" pitchFamily="34" charset="0"/>
            </a:endParaRPr>
          </a:p>
        </p:txBody>
      </p:sp>
      <p:sp>
        <p:nvSpPr>
          <p:cNvPr id="9" name="TextBox 8">
            <a:extLst>
              <a:ext uri="{FF2B5EF4-FFF2-40B4-BE49-F238E27FC236}">
                <a16:creationId xmlns:a16="http://schemas.microsoft.com/office/drawing/2014/main" id="{2FCF47CC-1480-C4DD-4C8A-771CA7332EBA}"/>
              </a:ext>
            </a:extLst>
          </p:cNvPr>
          <p:cNvSpPr txBox="1"/>
          <p:nvPr/>
        </p:nvSpPr>
        <p:spPr>
          <a:xfrm>
            <a:off x="340717" y="300601"/>
            <a:ext cx="9859432" cy="83099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ea typeface="+mn-ea"/>
                <a:cs typeface="Calibri" panose="020F0502020204030204" pitchFamily="34" charset="0"/>
              </a:rPr>
              <a:t>What do students need to do?…</a:t>
            </a:r>
            <a:endParaRPr kumimoji="0" lang="en-US" sz="4800" b="0" i="0" u="none" strike="noStrike" kern="1200" cap="none" spc="0" normalizeH="0" baseline="0" noProof="0" dirty="0">
              <a:ln>
                <a:noFill/>
              </a:ln>
              <a:solidFill>
                <a:prstClr val="black"/>
              </a:solidFill>
              <a:effectLst/>
              <a:uLnTx/>
              <a:uFillTx/>
              <a:ea typeface="+mn-ea"/>
              <a:cs typeface="Calibri" panose="020F0502020204030204" pitchFamily="34" charset="0"/>
            </a:endParaRPr>
          </a:p>
        </p:txBody>
      </p:sp>
      <p:sp>
        <p:nvSpPr>
          <p:cNvPr id="10" name="TextBox 9">
            <a:extLst>
              <a:ext uri="{FF2B5EF4-FFF2-40B4-BE49-F238E27FC236}">
                <a16:creationId xmlns:a16="http://schemas.microsoft.com/office/drawing/2014/main" id="{F39D17B2-FA93-3A6A-8EF5-9673570F7F26}"/>
              </a:ext>
            </a:extLst>
          </p:cNvPr>
          <p:cNvSpPr txBox="1"/>
          <p:nvPr/>
        </p:nvSpPr>
        <p:spPr>
          <a:xfrm>
            <a:off x="4249367" y="1432199"/>
            <a:ext cx="5932257"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Complete their enrolment when they arrive at university</a:t>
            </a:r>
          </a:p>
        </p:txBody>
      </p:sp>
      <p:sp>
        <p:nvSpPr>
          <p:cNvPr id="11" name="TextBox 10">
            <a:extLst>
              <a:ext uri="{FF2B5EF4-FFF2-40B4-BE49-F238E27FC236}">
                <a16:creationId xmlns:a16="http://schemas.microsoft.com/office/drawing/2014/main" id="{212C48EA-15E3-8443-3824-10A2E6DD7A56}"/>
              </a:ext>
            </a:extLst>
          </p:cNvPr>
          <p:cNvSpPr txBox="1"/>
          <p:nvPr/>
        </p:nvSpPr>
        <p:spPr>
          <a:xfrm>
            <a:off x="4249366" y="2677311"/>
            <a:ext cx="5950783" cy="1569660"/>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Using their estimated costs, create a budget, working out how many weeks they need each maintenance payment to last for, and how much they can spend</a:t>
            </a:r>
          </a:p>
        </p:txBody>
      </p:sp>
      <p:sp>
        <p:nvSpPr>
          <p:cNvPr id="14" name="TextBox 13">
            <a:extLst>
              <a:ext uri="{FF2B5EF4-FFF2-40B4-BE49-F238E27FC236}">
                <a16:creationId xmlns:a16="http://schemas.microsoft.com/office/drawing/2014/main" id="{5B6B07BA-6BFC-6CE7-4040-3D23933A774A}"/>
              </a:ext>
            </a:extLst>
          </p:cNvPr>
          <p:cNvSpPr txBox="1"/>
          <p:nvPr/>
        </p:nvSpPr>
        <p:spPr>
          <a:xfrm>
            <a:off x="4249366" y="4638194"/>
            <a:ext cx="5932256"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Reapply for finance each year (they will be reminded)</a:t>
            </a:r>
          </a:p>
        </p:txBody>
      </p:sp>
      <p:pic>
        <p:nvPicPr>
          <p:cNvPr id="2" name="Picture 1" descr="A black background with a black square&#10;&#10;Description automatically generated with medium confidence">
            <a:extLst>
              <a:ext uri="{FF2B5EF4-FFF2-40B4-BE49-F238E27FC236}">
                <a16:creationId xmlns:a16="http://schemas.microsoft.com/office/drawing/2014/main" id="{D94FAC84-1767-9E3F-740B-4177592AA9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717" y="5975253"/>
            <a:ext cx="1772288" cy="561457"/>
          </a:xfrm>
          <a:prstGeom prst="rect">
            <a:avLst/>
          </a:prstGeom>
        </p:spPr>
      </p:pic>
    </p:spTree>
    <p:extLst>
      <p:ext uri="{BB962C8B-B14F-4D97-AF65-F5344CB8AC3E}">
        <p14:creationId xmlns:p14="http://schemas.microsoft.com/office/powerpoint/2010/main" val="3736571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87CBE-894A-40A0-9B53-4F8DF7898FD2}"/>
            </a:ext>
          </a:extLst>
        </p:cNvPr>
        <p:cNvGrpSpPr/>
        <p:nvPr/>
      </p:nvGrpSpPr>
      <p:grpSpPr>
        <a:xfrm>
          <a:off x="0" y="0"/>
          <a:ext cx="0" cy="0"/>
          <a:chOff x="0" y="0"/>
          <a:chExt cx="0" cy="0"/>
        </a:xfrm>
      </p:grpSpPr>
      <p:pic>
        <p:nvPicPr>
          <p:cNvPr id="3" name="Picture 2" descr="A group of people sitting in chairs&#10;&#10;Description automatically generated">
            <a:extLst>
              <a:ext uri="{FF2B5EF4-FFF2-40B4-BE49-F238E27FC236}">
                <a16:creationId xmlns:a16="http://schemas.microsoft.com/office/drawing/2014/main" id="{4A54200A-9547-9A33-CF8B-3C86E6A68942}"/>
              </a:ext>
            </a:extLst>
          </p:cNvPr>
          <p:cNvPicPr>
            <a:picLocks noChangeAspect="1"/>
          </p:cNvPicPr>
          <p:nvPr/>
        </p:nvPicPr>
        <p:blipFill>
          <a:blip r:embed="rId3">
            <a:extLst>
              <a:ext uri="{28A0092B-C50C-407E-A947-70E740481C1C}">
                <a14:useLocalDpi xmlns:a14="http://schemas.microsoft.com/office/drawing/2010/main" val="0"/>
              </a:ext>
            </a:extLst>
          </a:blip>
          <a:srcRect r="21822"/>
          <a:stretch/>
        </p:blipFill>
        <p:spPr>
          <a:xfrm>
            <a:off x="4182485" y="0"/>
            <a:ext cx="8042119" cy="6858000"/>
          </a:xfrm>
          <a:prstGeom prst="rect">
            <a:avLst/>
          </a:prstGeom>
        </p:spPr>
      </p:pic>
      <p:sp>
        <p:nvSpPr>
          <p:cNvPr id="16" name="Oval 15">
            <a:extLst>
              <a:ext uri="{FF2B5EF4-FFF2-40B4-BE49-F238E27FC236}">
                <a16:creationId xmlns:a16="http://schemas.microsoft.com/office/drawing/2014/main" id="{6A410401-38E2-6657-F0A0-C66A2FBA41E3}"/>
              </a:ext>
            </a:extLst>
          </p:cNvPr>
          <p:cNvSpPr/>
          <p:nvPr/>
        </p:nvSpPr>
        <p:spPr>
          <a:xfrm>
            <a:off x="-1205061" y="-1958546"/>
            <a:ext cx="10775092" cy="107750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ea typeface="+mn-ea"/>
              <a:cs typeface="+mn-cs"/>
            </a:endParaRPr>
          </a:p>
        </p:txBody>
      </p:sp>
      <p:sp>
        <p:nvSpPr>
          <p:cNvPr id="13" name="TextBox 12">
            <a:extLst>
              <a:ext uri="{FF2B5EF4-FFF2-40B4-BE49-F238E27FC236}">
                <a16:creationId xmlns:a16="http://schemas.microsoft.com/office/drawing/2014/main" id="{6038F6DD-96C1-480D-346A-855D5523279F}"/>
              </a:ext>
            </a:extLst>
          </p:cNvPr>
          <p:cNvSpPr txBox="1"/>
          <p:nvPr/>
        </p:nvSpPr>
        <p:spPr>
          <a:xfrm>
            <a:off x="375919" y="321290"/>
            <a:ext cx="8386699" cy="830997"/>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ea typeface="+mn-ea"/>
                <a:cs typeface="+mn-cs"/>
              </a:rPr>
              <a:t>How much do students spend?</a:t>
            </a:r>
            <a:endParaRPr kumimoji="0" lang="en-US" sz="4800" b="0" i="0" u="none" strike="noStrike" kern="1200" cap="none" spc="0" normalizeH="0" baseline="0" noProof="0" dirty="0">
              <a:ln>
                <a:noFill/>
              </a:ln>
              <a:solidFill>
                <a:prstClr val="black"/>
              </a:solidFill>
              <a:effectLst/>
              <a:uLnTx/>
              <a:uFillTx/>
              <a:ea typeface="+mn-ea"/>
              <a:cs typeface="+mn-cs"/>
            </a:endParaRPr>
          </a:p>
        </p:txBody>
      </p:sp>
      <p:sp>
        <p:nvSpPr>
          <p:cNvPr id="6" name="TextBox 5">
            <a:extLst>
              <a:ext uri="{FF2B5EF4-FFF2-40B4-BE49-F238E27FC236}">
                <a16:creationId xmlns:a16="http://schemas.microsoft.com/office/drawing/2014/main" id="{25C72E88-3C4B-90B1-02ED-9A40B024E386}"/>
              </a:ext>
            </a:extLst>
          </p:cNvPr>
          <p:cNvSpPr txBox="1"/>
          <p:nvPr/>
        </p:nvSpPr>
        <p:spPr>
          <a:xfrm>
            <a:off x="1479905" y="5984287"/>
            <a:ext cx="6715124" cy="313932"/>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ea typeface="+mn-ea"/>
                <a:cs typeface="+mn-cs"/>
              </a:rPr>
              <a:t>National Student Money Survey 2025 </a:t>
            </a:r>
            <a:r>
              <a:rPr kumimoji="0" lang="en-GB" sz="1600" b="0" i="0" u="none" strike="noStrike" kern="1200" cap="none" spc="0" normalizeH="0" baseline="0" noProof="0" dirty="0">
                <a:ln>
                  <a:noFill/>
                </a:ln>
                <a:solidFill>
                  <a:prstClr val="black"/>
                </a:solidFill>
                <a:effectLst/>
                <a:uLnTx/>
                <a:uFillTx/>
                <a:ea typeface="+mn-ea"/>
                <a:cs typeface="+mn-cs"/>
                <a:hlinkClick r:id="rId4"/>
              </a:rPr>
              <a:t>www.savethestudent.org</a:t>
            </a:r>
            <a:r>
              <a:rPr kumimoji="0" lang="en-GB" sz="1600" b="0" i="0" u="none" strike="noStrike" kern="1200" cap="none" spc="0" normalizeH="0" baseline="0" noProof="0" dirty="0">
                <a:ln>
                  <a:noFill/>
                </a:ln>
                <a:solidFill>
                  <a:prstClr val="black"/>
                </a:solidFill>
                <a:effectLst/>
                <a:uLnTx/>
                <a:uFillTx/>
                <a:ea typeface="+mn-ea"/>
                <a:cs typeface="+mn-cs"/>
              </a:rPr>
              <a:t> </a:t>
            </a:r>
          </a:p>
        </p:txBody>
      </p:sp>
      <p:pic>
        <p:nvPicPr>
          <p:cNvPr id="1026" name="Picture 2" descr="Infographic showing £1,142 is the monthly average total. Broken down: £529 rent, £146 groceries, £69 bills, £67 transport, £61 going out, £49 takeaways and eating out, £40 clothes and shopping, £32 holidays and events, £26 other,£24 health and wellbeing, £20 course materials, £17 gifts &amp; charity, £17 friends &amp; family, £15 mobile phone, £15 interest payments, £13 subscriptions, £2 drugs">
            <a:extLst>
              <a:ext uri="{FF2B5EF4-FFF2-40B4-BE49-F238E27FC236}">
                <a16:creationId xmlns:a16="http://schemas.microsoft.com/office/drawing/2014/main" id="{AC090FDD-A2D8-EA7A-CE43-3F25307E74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1804" y="1737216"/>
            <a:ext cx="6791325" cy="360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579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EC9494-6ED5-E04E-9FC4-17C3A641CD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9824" y="0"/>
            <a:ext cx="6002176" cy="6858000"/>
          </a:xfrm>
          <a:prstGeom prst="rect">
            <a:avLst/>
          </a:prstGeom>
        </p:spPr>
      </p:pic>
      <p:sp>
        <p:nvSpPr>
          <p:cNvPr id="2" name="Oval 1">
            <a:extLst>
              <a:ext uri="{FF2B5EF4-FFF2-40B4-BE49-F238E27FC236}">
                <a16:creationId xmlns:a16="http://schemas.microsoft.com/office/drawing/2014/main" id="{BACC446E-9A93-A81C-B526-F019FA33B659}"/>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ptos" panose="020B0004020202020204" pitchFamily="34" charset="0"/>
            </a:endParaRPr>
          </a:p>
        </p:txBody>
      </p:sp>
      <p:sp>
        <p:nvSpPr>
          <p:cNvPr id="6" name="TextBox 5">
            <a:extLst>
              <a:ext uri="{FF2B5EF4-FFF2-40B4-BE49-F238E27FC236}">
                <a16:creationId xmlns:a16="http://schemas.microsoft.com/office/drawing/2014/main" id="{8E3AD35F-9FAE-D044-9CC4-778D7D856319}"/>
              </a:ext>
            </a:extLst>
          </p:cNvPr>
          <p:cNvSpPr txBox="1"/>
          <p:nvPr/>
        </p:nvSpPr>
        <p:spPr>
          <a:xfrm>
            <a:off x="375920" y="1744862"/>
            <a:ext cx="8017819" cy="5355312"/>
          </a:xfrm>
          <a:prstGeom prst="rect">
            <a:avLst/>
          </a:prstGeom>
          <a:solidFill>
            <a:schemeClr val="bg1"/>
          </a:solidFill>
        </p:spPr>
        <p:txBody>
          <a:bodyPr wrap="square">
            <a:spAutoFit/>
          </a:bodyPr>
          <a:lstStyle/>
          <a:p>
            <a:pPr marL="342900" lvl="0"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What if a student decides not to go? </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Student Finance funds are only released once the student arrives and enrols at university. If they apply for finance but decide not go and never enrol, no money is released and they owe nothing</a:t>
            </a:r>
          </a:p>
          <a:p>
            <a:pPr marL="342900" lvl="0"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What if circumstances change during the degree?</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Students will re-apply for finance every year, and changes in household income can be adjusted year-to-year.</a:t>
            </a:r>
          </a:p>
          <a:p>
            <a:pPr marL="342900" lvl="0"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Part-Time Employment? </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It’s recommended that students don’t work for more than 16 hours a week to allow time for their studies.</a:t>
            </a:r>
          </a:p>
          <a:p>
            <a:pPr marL="342900" lvl="0" indent="-342900">
              <a:spcBef>
                <a:spcPts val="600"/>
              </a:spcBef>
              <a:buFont typeface="Arial" panose="020B0604020202020204" pitchFamily="34" charset="0"/>
              <a:buChar char="•"/>
              <a:defRPr/>
            </a:pPr>
            <a:endParaRPr kumimoji="0" lang="en-GB" sz="2400" b="0" i="0" u="none" strike="noStrike" kern="1200" cap="none" spc="0" normalizeH="0" baseline="0" noProof="0" dirty="0">
              <a:ln>
                <a:noFill/>
              </a:ln>
              <a:solidFill>
                <a:prstClr val="black"/>
              </a:solidFill>
              <a:effectLst/>
              <a:uLnTx/>
              <a:uFillTx/>
              <a:latin typeface="Aptos" panose="020B000402020202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351F1851-753F-0246-B37A-5FA1DE21A68C}"/>
              </a:ext>
            </a:extLst>
          </p:cNvPr>
          <p:cNvSpPr txBox="1"/>
          <p:nvPr/>
        </p:nvSpPr>
        <p:spPr>
          <a:xfrm>
            <a:off x="375920" y="321290"/>
            <a:ext cx="7794686" cy="830997"/>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Aptos" panose="020B0004020202020204" pitchFamily="34" charset="0"/>
              </a:rPr>
              <a:t>Frequently Asked Questions</a:t>
            </a:r>
          </a:p>
        </p:txBody>
      </p:sp>
    </p:spTree>
    <p:extLst>
      <p:ext uri="{BB962C8B-B14F-4D97-AF65-F5344CB8AC3E}">
        <p14:creationId xmlns:p14="http://schemas.microsoft.com/office/powerpoint/2010/main" val="3439176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fade">
                                      <p:cBhvr>
                                        <p:cTn id="26"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4F61C-BC27-4DE6-0869-A7EC11011BC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1DF8F74-F315-5352-EC9B-DB02E10B8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9824" y="0"/>
            <a:ext cx="6002176" cy="6858000"/>
          </a:xfrm>
          <a:prstGeom prst="rect">
            <a:avLst/>
          </a:prstGeom>
        </p:spPr>
      </p:pic>
      <p:sp>
        <p:nvSpPr>
          <p:cNvPr id="2" name="Oval 1">
            <a:extLst>
              <a:ext uri="{FF2B5EF4-FFF2-40B4-BE49-F238E27FC236}">
                <a16:creationId xmlns:a16="http://schemas.microsoft.com/office/drawing/2014/main" id="{498521A8-CA70-8ACF-0108-9694C9543130}"/>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ptos" panose="020B0004020202020204" pitchFamily="34" charset="0"/>
            </a:endParaRPr>
          </a:p>
        </p:txBody>
      </p:sp>
      <p:sp>
        <p:nvSpPr>
          <p:cNvPr id="6" name="TextBox 5">
            <a:extLst>
              <a:ext uri="{FF2B5EF4-FFF2-40B4-BE49-F238E27FC236}">
                <a16:creationId xmlns:a16="http://schemas.microsoft.com/office/drawing/2014/main" id="{6B44B28E-49C1-8A98-0E43-ADFCDCA0DEBB}"/>
              </a:ext>
            </a:extLst>
          </p:cNvPr>
          <p:cNvSpPr txBox="1"/>
          <p:nvPr/>
        </p:nvSpPr>
        <p:spPr>
          <a:xfrm>
            <a:off x="375921" y="1744862"/>
            <a:ext cx="7794686" cy="4909036"/>
          </a:xfrm>
          <a:prstGeom prst="rect">
            <a:avLst/>
          </a:prstGeom>
          <a:solidFill>
            <a:schemeClr val="bg1"/>
          </a:solidFill>
        </p:spPr>
        <p:txBody>
          <a:bodyPr wrap="square">
            <a:spAutoFit/>
          </a:bodyPr>
          <a:lstStyle/>
          <a:p>
            <a:pPr marL="342900" lvl="0"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Interest Rates…</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Interest is charged from the day the first payment is made to the university or college until the loan is repaid in full or cancelled. </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The interest rate is based on the UK Retail Price Index (RPI) and will vary depending on the student’s circumstances. </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The interest rate is updated once a year in September, using the rate of RPI from March. </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While studying until entering repayment = RPI +3%</a:t>
            </a:r>
          </a:p>
          <a:p>
            <a:pPr marL="800100" lvl="1" indent="-342900">
              <a:spcBef>
                <a:spcPts val="600"/>
              </a:spcBef>
              <a:buFont typeface="Arial" panose="020B0604020202020204" pitchFamily="34" charset="0"/>
              <a:buChar char="•"/>
              <a:defRPr/>
            </a:pPr>
            <a:r>
              <a:rPr lang="en-GB" sz="2400" dirty="0">
                <a:solidFill>
                  <a:prstClr val="black"/>
                </a:solidFill>
                <a:latin typeface="Aptos" panose="020B0004020202020204" pitchFamily="34" charset="0"/>
                <a:ea typeface="Calibri" panose="020F0502020204030204" pitchFamily="34" charset="0"/>
                <a:cs typeface="Times New Roman" panose="02020603050405020304" pitchFamily="18" charset="0"/>
              </a:rPr>
              <a:t>On entering repayment interest is linked to earnings on a sliding scale up to a maximum of RPI + 3%</a:t>
            </a:r>
          </a:p>
        </p:txBody>
      </p:sp>
      <p:sp>
        <p:nvSpPr>
          <p:cNvPr id="7" name="TextBox 6">
            <a:extLst>
              <a:ext uri="{FF2B5EF4-FFF2-40B4-BE49-F238E27FC236}">
                <a16:creationId xmlns:a16="http://schemas.microsoft.com/office/drawing/2014/main" id="{8F03346F-9608-8E2E-65A5-093CA27E705B}"/>
              </a:ext>
            </a:extLst>
          </p:cNvPr>
          <p:cNvSpPr txBox="1"/>
          <p:nvPr/>
        </p:nvSpPr>
        <p:spPr>
          <a:xfrm>
            <a:off x="375920" y="321290"/>
            <a:ext cx="7794686" cy="830997"/>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Aptos" panose="020B0004020202020204" pitchFamily="34" charset="0"/>
              </a:rPr>
              <a:t>Frequently Asked Questions</a:t>
            </a:r>
          </a:p>
        </p:txBody>
      </p:sp>
    </p:spTree>
    <p:extLst>
      <p:ext uri="{BB962C8B-B14F-4D97-AF65-F5344CB8AC3E}">
        <p14:creationId xmlns:p14="http://schemas.microsoft.com/office/powerpoint/2010/main" val="143618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AA00A-D987-B75B-BF57-618D7B4D622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C096A21-A1CA-4B29-08E0-38D50ABD0E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8601" y="0"/>
            <a:ext cx="10290919" cy="6858000"/>
          </a:xfrm>
          <a:prstGeom prst="rect">
            <a:avLst/>
          </a:prstGeom>
        </p:spPr>
      </p:pic>
      <p:sp>
        <p:nvSpPr>
          <p:cNvPr id="17" name="Rectangle 16">
            <a:extLst>
              <a:ext uri="{FF2B5EF4-FFF2-40B4-BE49-F238E27FC236}">
                <a16:creationId xmlns:a16="http://schemas.microsoft.com/office/drawing/2014/main" id="{D72E2F71-5FDF-00D9-E588-DDE2199BFA61}"/>
              </a:ext>
            </a:extLst>
          </p:cNvPr>
          <p:cNvSpPr/>
          <p:nvPr/>
        </p:nvSpPr>
        <p:spPr>
          <a:xfrm>
            <a:off x="0" y="0"/>
            <a:ext cx="3388601" cy="6858000"/>
          </a:xfrm>
          <a:prstGeom prst="rect">
            <a:avLst/>
          </a:prstGeom>
          <a:solidFill>
            <a:srgbClr val="F4C1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ea typeface="+mn-ea"/>
              <a:cs typeface="+mn-cs"/>
            </a:endParaRPr>
          </a:p>
        </p:txBody>
      </p:sp>
      <p:sp>
        <p:nvSpPr>
          <p:cNvPr id="5" name="TextBox 4">
            <a:extLst>
              <a:ext uri="{FF2B5EF4-FFF2-40B4-BE49-F238E27FC236}">
                <a16:creationId xmlns:a16="http://schemas.microsoft.com/office/drawing/2014/main" id="{52BE3ECD-D624-F0AC-2BC5-B7AB3FE78D0E}"/>
              </a:ext>
            </a:extLst>
          </p:cNvPr>
          <p:cNvSpPr txBox="1"/>
          <p:nvPr/>
        </p:nvSpPr>
        <p:spPr>
          <a:xfrm>
            <a:off x="340717" y="1514955"/>
            <a:ext cx="1284883" cy="646331"/>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cs typeface="Calibri" panose="020F0502020204030204" pitchFamily="34" charset="0"/>
              </a:rPr>
              <a:t>After</a:t>
            </a:r>
            <a:endParaRPr kumimoji="0" lang="en-GB" sz="4000" b="0" i="0" u="none" strike="noStrike" kern="1200" cap="none" spc="0" normalizeH="0" baseline="0" noProof="0" dirty="0">
              <a:ln>
                <a:noFill/>
              </a:ln>
              <a:solidFill>
                <a:prstClr val="black"/>
              </a:solidFill>
              <a:effectLst/>
              <a:uLnTx/>
              <a:uFillTx/>
              <a:cs typeface="Calibri" panose="020F0502020204030204" pitchFamily="34" charset="0"/>
            </a:endParaRPr>
          </a:p>
        </p:txBody>
      </p:sp>
      <p:sp>
        <p:nvSpPr>
          <p:cNvPr id="9" name="TextBox 8">
            <a:extLst>
              <a:ext uri="{FF2B5EF4-FFF2-40B4-BE49-F238E27FC236}">
                <a16:creationId xmlns:a16="http://schemas.microsoft.com/office/drawing/2014/main" id="{5A2E6889-0248-1517-D377-3037F40310FB}"/>
              </a:ext>
            </a:extLst>
          </p:cNvPr>
          <p:cNvSpPr txBox="1"/>
          <p:nvPr/>
        </p:nvSpPr>
        <p:spPr>
          <a:xfrm>
            <a:off x="340716" y="300601"/>
            <a:ext cx="10073281" cy="83099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ea typeface="+mn-ea"/>
                <a:cs typeface="Calibri" panose="020F0502020204030204" pitchFamily="34" charset="0"/>
              </a:rPr>
              <a:t>What do students need to do?…</a:t>
            </a:r>
            <a:endParaRPr kumimoji="0" lang="en-US" sz="4800" b="0" i="0" u="none" strike="noStrike" kern="1200" cap="none" spc="0" normalizeH="0" baseline="0" noProof="0" dirty="0">
              <a:ln>
                <a:noFill/>
              </a:ln>
              <a:solidFill>
                <a:prstClr val="black"/>
              </a:solidFill>
              <a:effectLst/>
              <a:uLnTx/>
              <a:uFillTx/>
              <a:ea typeface="+mn-ea"/>
              <a:cs typeface="Calibri" panose="020F0502020204030204" pitchFamily="34" charset="0"/>
            </a:endParaRPr>
          </a:p>
        </p:txBody>
      </p:sp>
      <p:sp>
        <p:nvSpPr>
          <p:cNvPr id="10" name="TextBox 9">
            <a:extLst>
              <a:ext uri="{FF2B5EF4-FFF2-40B4-BE49-F238E27FC236}">
                <a16:creationId xmlns:a16="http://schemas.microsoft.com/office/drawing/2014/main" id="{D3358844-2633-2591-4B16-CA7C97FBD364}"/>
              </a:ext>
            </a:extLst>
          </p:cNvPr>
          <p:cNvSpPr txBox="1"/>
          <p:nvPr/>
        </p:nvSpPr>
        <p:spPr>
          <a:xfrm>
            <a:off x="4216285" y="1514955"/>
            <a:ext cx="6197713"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Students will start to repay your loan the April after they leave university</a:t>
            </a:r>
          </a:p>
        </p:txBody>
      </p:sp>
      <p:sp>
        <p:nvSpPr>
          <p:cNvPr id="11" name="TextBox 10">
            <a:extLst>
              <a:ext uri="{FF2B5EF4-FFF2-40B4-BE49-F238E27FC236}">
                <a16:creationId xmlns:a16="http://schemas.microsoft.com/office/drawing/2014/main" id="{7134F839-972D-1434-15A3-BE2E0B226052}"/>
              </a:ext>
            </a:extLst>
          </p:cNvPr>
          <p:cNvSpPr txBox="1"/>
          <p:nvPr/>
        </p:nvSpPr>
        <p:spPr>
          <a:xfrm>
            <a:off x="4216284" y="2582988"/>
            <a:ext cx="6197715"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They will not pay back anything until they earn over £25,000 a year</a:t>
            </a:r>
          </a:p>
        </p:txBody>
      </p:sp>
      <p:sp>
        <p:nvSpPr>
          <p:cNvPr id="14" name="TextBox 13">
            <a:extLst>
              <a:ext uri="{FF2B5EF4-FFF2-40B4-BE49-F238E27FC236}">
                <a16:creationId xmlns:a16="http://schemas.microsoft.com/office/drawing/2014/main" id="{080052F3-6AF5-1AB7-93DB-44B3AD933B43}"/>
              </a:ext>
            </a:extLst>
          </p:cNvPr>
          <p:cNvSpPr txBox="1"/>
          <p:nvPr/>
        </p:nvSpPr>
        <p:spPr>
          <a:xfrm>
            <a:off x="4216284" y="3646978"/>
            <a:ext cx="6197716" cy="830997"/>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They will pay 9% of anything they earn over this threshold  </a:t>
            </a:r>
          </a:p>
        </p:txBody>
      </p:sp>
      <p:pic>
        <p:nvPicPr>
          <p:cNvPr id="2" name="Picture 1" descr="A black background with a black square&#10;&#10;Description automatically generated with medium confidence">
            <a:extLst>
              <a:ext uri="{FF2B5EF4-FFF2-40B4-BE49-F238E27FC236}">
                <a16:creationId xmlns:a16="http://schemas.microsoft.com/office/drawing/2014/main" id="{1175FEAD-13B1-88C2-8D07-21D9DE1AE0C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717" y="5975253"/>
            <a:ext cx="1772288" cy="561457"/>
          </a:xfrm>
          <a:prstGeom prst="rect">
            <a:avLst/>
          </a:prstGeom>
        </p:spPr>
      </p:pic>
      <p:sp>
        <p:nvSpPr>
          <p:cNvPr id="3" name="TextBox 2">
            <a:extLst>
              <a:ext uri="{FF2B5EF4-FFF2-40B4-BE49-F238E27FC236}">
                <a16:creationId xmlns:a16="http://schemas.microsoft.com/office/drawing/2014/main" id="{7500BA55-BDAE-112A-6382-C64E7DD424A4}"/>
              </a:ext>
            </a:extLst>
          </p:cNvPr>
          <p:cNvSpPr txBox="1"/>
          <p:nvPr/>
        </p:nvSpPr>
        <p:spPr>
          <a:xfrm>
            <a:off x="4216285" y="4710968"/>
            <a:ext cx="6197716" cy="1200329"/>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Their repayments will be taken by HMRC along with tax, pension and National Insurance</a:t>
            </a:r>
          </a:p>
        </p:txBody>
      </p:sp>
      <p:sp>
        <p:nvSpPr>
          <p:cNvPr id="6" name="TextBox 5">
            <a:extLst>
              <a:ext uri="{FF2B5EF4-FFF2-40B4-BE49-F238E27FC236}">
                <a16:creationId xmlns:a16="http://schemas.microsoft.com/office/drawing/2014/main" id="{AD8292B8-F38A-FE25-C401-57BA2FA58982}"/>
              </a:ext>
            </a:extLst>
          </p:cNvPr>
          <p:cNvSpPr txBox="1"/>
          <p:nvPr/>
        </p:nvSpPr>
        <p:spPr>
          <a:xfrm>
            <a:off x="4216284" y="6144290"/>
            <a:ext cx="6197714" cy="461665"/>
          </a:xfrm>
          <a:prstGeom prst="rect">
            <a:avLst/>
          </a:prstGeom>
          <a:solidFill>
            <a:schemeClr val="bg1"/>
          </a:solidFill>
        </p:spPr>
        <p:txBody>
          <a:bodyPr wrap="square">
            <a:spAutoFit/>
          </a:bodyPr>
          <a:lstStyle/>
          <a:p>
            <a:pPr lvl="0">
              <a:defRPr/>
            </a:pPr>
            <a:r>
              <a:rPr lang="en-GB" sz="2400" dirty="0">
                <a:solidFill>
                  <a:prstClr val="black"/>
                </a:solidFill>
                <a:cs typeface="Calibri" panose="020F0502020204030204" pitchFamily="34" charset="0"/>
              </a:rPr>
              <a:t>Repayments stop after 40 years </a:t>
            </a:r>
          </a:p>
        </p:txBody>
      </p:sp>
    </p:spTree>
    <p:extLst>
      <p:ext uri="{BB962C8B-B14F-4D97-AF65-F5344CB8AC3E}">
        <p14:creationId xmlns:p14="http://schemas.microsoft.com/office/powerpoint/2010/main" val="1820122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5F6A5-7DE7-BF1C-7BB0-2EBD2B2FF1EA}"/>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C959915-2F77-A095-03E8-BA10DB37D9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5734" y="0"/>
            <a:ext cx="8646266" cy="6858000"/>
          </a:xfrm>
          <a:prstGeom prst="rect">
            <a:avLst/>
          </a:prstGeom>
        </p:spPr>
      </p:pic>
      <p:sp>
        <p:nvSpPr>
          <p:cNvPr id="6" name="Oval 5">
            <a:extLst>
              <a:ext uri="{FF2B5EF4-FFF2-40B4-BE49-F238E27FC236}">
                <a16:creationId xmlns:a16="http://schemas.microsoft.com/office/drawing/2014/main" id="{E56846A3-5FD3-6C67-362C-9DBDD8464717}"/>
              </a:ext>
            </a:extLst>
          </p:cNvPr>
          <p:cNvSpPr/>
          <p:nvPr/>
        </p:nvSpPr>
        <p:spPr>
          <a:xfrm>
            <a:off x="-1750979" y="-2373549"/>
            <a:ext cx="11523354" cy="11190095"/>
          </a:xfrm>
          <a:prstGeom prst="ellipse">
            <a:avLst/>
          </a:prstGeom>
          <a:solidFill>
            <a:sysClr val="window" lastClr="FFFF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prstClr val="white"/>
              </a:solidFill>
              <a:effectLst/>
              <a:uLnTx/>
              <a:uFillTx/>
              <a:latin typeface="Aptos" panose="020B0004020202020204" pitchFamily="34" charset="0"/>
            </a:endParaRPr>
          </a:p>
        </p:txBody>
      </p:sp>
      <p:sp>
        <p:nvSpPr>
          <p:cNvPr id="4" name="TextBox 3">
            <a:extLst>
              <a:ext uri="{FF2B5EF4-FFF2-40B4-BE49-F238E27FC236}">
                <a16:creationId xmlns:a16="http://schemas.microsoft.com/office/drawing/2014/main" id="{4B1F8B67-C6D8-B0A5-78F4-8EAB46282D54}"/>
              </a:ext>
            </a:extLst>
          </p:cNvPr>
          <p:cNvSpPr txBox="1"/>
          <p:nvPr/>
        </p:nvSpPr>
        <p:spPr>
          <a:xfrm>
            <a:off x="375920" y="144386"/>
            <a:ext cx="7181838"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white">
                    <a:lumMod val="65000"/>
                  </a:prstClr>
                </a:solidFill>
                <a:effectLst/>
                <a:uLnTx/>
                <a:uFillTx/>
                <a:latin typeface="Aptos" panose="020B0004020202020204" pitchFamily="34" charset="0"/>
              </a:rPr>
              <a:t>Student Loan </a:t>
            </a:r>
            <a:r>
              <a:rPr lang="en-GB" sz="4800" dirty="0">
                <a:solidFill>
                  <a:prstClr val="white">
                    <a:lumMod val="65000"/>
                  </a:prstClr>
                </a:solidFill>
                <a:latin typeface="Aptos" panose="020B0004020202020204" pitchFamily="34" charset="0"/>
              </a:rPr>
              <a:t>Repayments</a:t>
            </a:r>
            <a:endParaRPr kumimoji="0" lang="en-US" sz="4800" b="0" i="0" u="none" strike="noStrike" kern="1200" cap="none" spc="0" normalizeH="0" baseline="0" noProof="0" dirty="0">
              <a:ln>
                <a:noFill/>
              </a:ln>
              <a:solidFill>
                <a:prstClr val="white">
                  <a:lumMod val="65000"/>
                </a:prstClr>
              </a:solidFill>
              <a:effectLst/>
              <a:uLnTx/>
              <a:uFillTx/>
              <a:latin typeface="Aptos" panose="020B0004020202020204" pitchFamily="34" charset="0"/>
            </a:endParaRPr>
          </a:p>
        </p:txBody>
      </p:sp>
      <p:sp>
        <p:nvSpPr>
          <p:cNvPr id="5" name="TextBox 4">
            <a:extLst>
              <a:ext uri="{FF2B5EF4-FFF2-40B4-BE49-F238E27FC236}">
                <a16:creationId xmlns:a16="http://schemas.microsoft.com/office/drawing/2014/main" id="{D7EEF5A8-D501-310A-944E-3C71A09757FF}"/>
              </a:ext>
            </a:extLst>
          </p:cNvPr>
          <p:cNvSpPr txBox="1"/>
          <p:nvPr/>
        </p:nvSpPr>
        <p:spPr>
          <a:xfrm>
            <a:off x="375918" y="814250"/>
            <a:ext cx="843733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solidFill>
                  <a:prstClr val="black"/>
                </a:solidFill>
                <a:latin typeface="Aptos" panose="020B0004020202020204" pitchFamily="34" charset="0"/>
              </a:rPr>
              <a:t>Things</a:t>
            </a:r>
            <a:r>
              <a:rPr kumimoji="0" lang="en-US" sz="4800" b="0" i="0" u="none" strike="noStrike" kern="1200" cap="none" spc="0" normalizeH="0" baseline="0" noProof="0" dirty="0">
                <a:ln>
                  <a:noFill/>
                </a:ln>
                <a:solidFill>
                  <a:prstClr val="black"/>
                </a:solidFill>
                <a:effectLst/>
                <a:uLnTx/>
                <a:uFillTx/>
                <a:latin typeface="Aptos" panose="020B0004020202020204" pitchFamily="34" charset="0"/>
              </a:rPr>
              <a:t> to Remember</a:t>
            </a:r>
          </a:p>
        </p:txBody>
      </p:sp>
      <p:sp>
        <p:nvSpPr>
          <p:cNvPr id="8" name="TextBox 7">
            <a:extLst>
              <a:ext uri="{FF2B5EF4-FFF2-40B4-BE49-F238E27FC236}">
                <a16:creationId xmlns:a16="http://schemas.microsoft.com/office/drawing/2014/main" id="{5137F830-83D9-1350-543F-30AFAA12DFE1}"/>
              </a:ext>
            </a:extLst>
          </p:cNvPr>
          <p:cNvSpPr txBox="1"/>
          <p:nvPr/>
        </p:nvSpPr>
        <p:spPr>
          <a:xfrm>
            <a:off x="375920" y="1950781"/>
            <a:ext cx="8646266" cy="3785652"/>
          </a:xfrm>
          <a:prstGeom prst="rect">
            <a:avLst/>
          </a:prstGeom>
          <a:noFill/>
        </p:spPr>
        <p:txBody>
          <a:bodyPr wrap="square">
            <a:spAutoFit/>
          </a:bodyPr>
          <a:lstStyle/>
          <a:p>
            <a:pPr marL="571500" indent="-571500">
              <a:buFont typeface="Arial" panose="020B0604020202020204" pitchFamily="34" charset="0"/>
              <a:buChar char="•"/>
            </a:pPr>
            <a:r>
              <a:rPr lang="en-GB" sz="2400" dirty="0">
                <a:latin typeface="Aptos" panose="020B0004020202020204" pitchFamily="34" charset="0"/>
              </a:rPr>
              <a:t>Repayments are based on income rather than what is owed</a:t>
            </a:r>
          </a:p>
          <a:p>
            <a:pPr marL="571500" indent="-571500">
              <a:buFont typeface="Arial" panose="020B0604020202020204" pitchFamily="34" charset="0"/>
              <a:buChar char="•"/>
            </a:pPr>
            <a:r>
              <a:rPr lang="en-GB" sz="2400" dirty="0">
                <a:latin typeface="Aptos" panose="020B0004020202020204" pitchFamily="34" charset="0"/>
              </a:rPr>
              <a:t>Students will never be asked to repay what they owe in full</a:t>
            </a:r>
          </a:p>
          <a:p>
            <a:pPr marL="571500" indent="-571500">
              <a:buFont typeface="Arial" panose="020B0604020202020204" pitchFamily="34" charset="0"/>
              <a:buChar char="•"/>
            </a:pPr>
            <a:r>
              <a:rPr lang="en-GB" sz="2400" dirty="0">
                <a:latin typeface="Aptos" panose="020B0004020202020204" pitchFamily="34" charset="0"/>
              </a:rPr>
              <a:t>The loan belongs to them, and no family member or partner can be asked to repay</a:t>
            </a:r>
          </a:p>
          <a:p>
            <a:pPr marL="571500" indent="-571500">
              <a:buFont typeface="Arial" panose="020B0604020202020204" pitchFamily="34" charset="0"/>
              <a:buChar char="•"/>
            </a:pPr>
            <a:r>
              <a:rPr lang="en-GB" sz="2400" dirty="0">
                <a:latin typeface="Aptos" panose="020B0004020202020204" pitchFamily="34" charset="0"/>
              </a:rPr>
              <a:t>If their income falls below the threshold, repayments stop</a:t>
            </a:r>
          </a:p>
          <a:p>
            <a:pPr marL="571500" indent="-571500">
              <a:buFont typeface="Arial" panose="020B0604020202020204" pitchFamily="34" charset="0"/>
              <a:buChar char="•"/>
            </a:pPr>
            <a:r>
              <a:rPr lang="en-GB" sz="2400" dirty="0">
                <a:latin typeface="Aptos" panose="020B0004020202020204" pitchFamily="34" charset="0"/>
              </a:rPr>
              <a:t>If they choose to work abroad, repayments will be taken through the local tax system where applicable, and adjusted for each country’s cost of living</a:t>
            </a:r>
          </a:p>
          <a:p>
            <a:pPr marL="571500" indent="-571500">
              <a:buFont typeface="Arial" panose="020B0604020202020204" pitchFamily="34" charset="0"/>
              <a:buChar char="•"/>
            </a:pPr>
            <a:r>
              <a:rPr lang="en-GB" sz="2400" dirty="0">
                <a:latin typeface="Aptos" panose="020B0004020202020204" pitchFamily="34" charset="0"/>
              </a:rPr>
              <a:t>The loan does not affect their ability to buy a house, car etc</a:t>
            </a:r>
          </a:p>
          <a:p>
            <a:endParaRPr lang="en-US" sz="2400" dirty="0">
              <a:latin typeface="Aptos" panose="020B0004020202020204" pitchFamily="34" charset="0"/>
            </a:endParaRPr>
          </a:p>
        </p:txBody>
      </p:sp>
    </p:spTree>
    <p:extLst>
      <p:ext uri="{BB962C8B-B14F-4D97-AF65-F5344CB8AC3E}">
        <p14:creationId xmlns:p14="http://schemas.microsoft.com/office/powerpoint/2010/main" val="2302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DE295-26BC-7D23-9CF9-78DA92742260}"/>
            </a:ext>
          </a:extLst>
        </p:cNvPr>
        <p:cNvGrpSpPr/>
        <p:nvPr/>
      </p:nvGrpSpPr>
      <p:grpSpPr>
        <a:xfrm>
          <a:off x="0" y="0"/>
          <a:ext cx="0" cy="0"/>
          <a:chOff x="0" y="0"/>
          <a:chExt cx="0" cy="0"/>
        </a:xfrm>
      </p:grpSpPr>
      <p:pic>
        <p:nvPicPr>
          <p:cNvPr id="3" name="Picture 2" descr="A group of people sitting in chairs&#10;&#10;Description automatically generated">
            <a:extLst>
              <a:ext uri="{FF2B5EF4-FFF2-40B4-BE49-F238E27FC236}">
                <a16:creationId xmlns:a16="http://schemas.microsoft.com/office/drawing/2014/main" id="{6A463236-8C5E-DAA3-D043-ADA84C0FA04C}"/>
              </a:ext>
            </a:extLst>
          </p:cNvPr>
          <p:cNvPicPr>
            <a:picLocks noChangeAspect="1"/>
          </p:cNvPicPr>
          <p:nvPr/>
        </p:nvPicPr>
        <p:blipFill>
          <a:blip r:embed="rId3">
            <a:extLst>
              <a:ext uri="{28A0092B-C50C-407E-A947-70E740481C1C}">
                <a14:useLocalDpi xmlns:a14="http://schemas.microsoft.com/office/drawing/2010/main" val="0"/>
              </a:ext>
            </a:extLst>
          </a:blip>
          <a:srcRect r="21822"/>
          <a:stretch/>
        </p:blipFill>
        <p:spPr>
          <a:xfrm>
            <a:off x="4182485" y="0"/>
            <a:ext cx="8042119" cy="6858000"/>
          </a:xfrm>
          <a:prstGeom prst="rect">
            <a:avLst/>
          </a:prstGeom>
        </p:spPr>
      </p:pic>
      <p:sp>
        <p:nvSpPr>
          <p:cNvPr id="16" name="Oval 15">
            <a:extLst>
              <a:ext uri="{FF2B5EF4-FFF2-40B4-BE49-F238E27FC236}">
                <a16:creationId xmlns:a16="http://schemas.microsoft.com/office/drawing/2014/main" id="{AF58F6CE-79F6-33AC-0403-ED8CB86B12A5}"/>
              </a:ext>
            </a:extLst>
          </p:cNvPr>
          <p:cNvSpPr/>
          <p:nvPr/>
        </p:nvSpPr>
        <p:spPr>
          <a:xfrm>
            <a:off x="-3859958" y="-1918972"/>
            <a:ext cx="10775092" cy="107750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0B0004020202020204" pitchFamily="34" charset="0"/>
            </a:endParaRPr>
          </a:p>
        </p:txBody>
      </p:sp>
      <p:sp>
        <p:nvSpPr>
          <p:cNvPr id="7" name="Content Placeholder 2">
            <a:extLst>
              <a:ext uri="{FF2B5EF4-FFF2-40B4-BE49-F238E27FC236}">
                <a16:creationId xmlns:a16="http://schemas.microsoft.com/office/drawing/2014/main" id="{0797CDE9-B672-C54A-475F-989186BE4E6B}"/>
              </a:ext>
            </a:extLst>
          </p:cNvPr>
          <p:cNvSpPr>
            <a:spLocks noGrp="1"/>
          </p:cNvSpPr>
          <p:nvPr>
            <p:ph idx="1"/>
          </p:nvPr>
        </p:nvSpPr>
        <p:spPr>
          <a:xfrm>
            <a:off x="355135" y="1309779"/>
            <a:ext cx="6159965" cy="4537568"/>
          </a:xfrm>
        </p:spPr>
        <p:txBody>
          <a:bodyPr>
            <a:noAutofit/>
          </a:bodyPr>
          <a:lstStyle/>
          <a:p>
            <a:r>
              <a:rPr lang="en-GB" sz="2000" dirty="0">
                <a:latin typeface="Aptos" panose="020B0004020202020204" pitchFamily="34" charset="0"/>
                <a:cs typeface="Calibri" panose="020F0502020204030204" pitchFamily="34" charset="0"/>
              </a:rPr>
              <a:t>A Tuition Fee Loan is available to all eligible students</a:t>
            </a:r>
          </a:p>
          <a:p>
            <a:r>
              <a:rPr lang="en-GB" sz="2000" dirty="0">
                <a:latin typeface="Aptos" panose="020B0004020202020204" pitchFamily="34" charset="0"/>
                <a:cs typeface="Calibri" panose="020F0502020204030204" pitchFamily="34" charset="0"/>
              </a:rPr>
              <a:t>Maintenance loans are calculated for everyone</a:t>
            </a:r>
          </a:p>
          <a:p>
            <a:r>
              <a:rPr lang="en-GB" sz="2000" dirty="0">
                <a:latin typeface="Aptos" panose="020B0004020202020204" pitchFamily="34" charset="0"/>
                <a:cs typeface="Calibri" panose="020F0502020204030204" pitchFamily="34" charset="0"/>
              </a:rPr>
              <a:t>Research all finance available</a:t>
            </a:r>
          </a:p>
          <a:p>
            <a:r>
              <a:rPr lang="en-GB" sz="2000" dirty="0">
                <a:latin typeface="Aptos" panose="020B0004020202020204" pitchFamily="34" charset="0"/>
                <a:cs typeface="Calibri" panose="020F0502020204030204" pitchFamily="34" charset="0"/>
              </a:rPr>
              <a:t>Apply online &amp; on time – no need to wait for a confirmed place</a:t>
            </a:r>
          </a:p>
          <a:p>
            <a:r>
              <a:rPr lang="en-GB" sz="2000" dirty="0">
                <a:latin typeface="Aptos" panose="020B0004020202020204" pitchFamily="34" charset="0"/>
                <a:cs typeface="Calibri" panose="020F0502020204030204" pitchFamily="34" charset="0"/>
              </a:rPr>
              <a:t>The loan is considered a ‘non-toxic’ debt meaning it will not affect your credit-rating</a:t>
            </a:r>
          </a:p>
          <a:p>
            <a:r>
              <a:rPr lang="en-GB" sz="2000" dirty="0">
                <a:latin typeface="Aptos" panose="020B0004020202020204" pitchFamily="34" charset="0"/>
                <a:cs typeface="Calibri" panose="020F0502020204030204" pitchFamily="34" charset="0"/>
              </a:rPr>
              <a:t>Repayments will be linked to your income, not what you owe</a:t>
            </a:r>
          </a:p>
          <a:p>
            <a:r>
              <a:rPr lang="en-GB" sz="2000" dirty="0">
                <a:latin typeface="Aptos" panose="020B0004020202020204" pitchFamily="34" charset="0"/>
                <a:cs typeface="Calibri" panose="020F0502020204030204" pitchFamily="34" charset="0"/>
              </a:rPr>
              <a:t>In most cases, funding will only be provided once (course length +1) so make sure you want to go to university and have chosen the right course</a:t>
            </a:r>
          </a:p>
        </p:txBody>
      </p:sp>
      <p:pic>
        <p:nvPicPr>
          <p:cNvPr id="15" name="Picture 14" descr="A black background with a black square&#10;&#10;Description automatically generated with medium confidence">
            <a:extLst>
              <a:ext uri="{FF2B5EF4-FFF2-40B4-BE49-F238E27FC236}">
                <a16:creationId xmlns:a16="http://schemas.microsoft.com/office/drawing/2014/main" id="{41A2CAA6-D298-ABAC-B6B2-F668FF4199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719" y="5995800"/>
            <a:ext cx="1772288" cy="561457"/>
          </a:xfrm>
          <a:prstGeom prst="rect">
            <a:avLst/>
          </a:prstGeom>
        </p:spPr>
      </p:pic>
      <p:sp>
        <p:nvSpPr>
          <p:cNvPr id="13" name="TextBox 12">
            <a:extLst>
              <a:ext uri="{FF2B5EF4-FFF2-40B4-BE49-F238E27FC236}">
                <a16:creationId xmlns:a16="http://schemas.microsoft.com/office/drawing/2014/main" id="{3759EB72-6460-A696-E19B-8F739FEAD7C6}"/>
              </a:ext>
            </a:extLst>
          </p:cNvPr>
          <p:cNvSpPr txBox="1"/>
          <p:nvPr/>
        </p:nvSpPr>
        <p:spPr>
          <a:xfrm>
            <a:off x="375919" y="321290"/>
            <a:ext cx="2992923" cy="830997"/>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Aptos" panose="020B0004020202020204" pitchFamily="34" charset="0"/>
              </a:rPr>
              <a:t>Summary</a:t>
            </a:r>
          </a:p>
        </p:txBody>
      </p:sp>
      <p:sp>
        <p:nvSpPr>
          <p:cNvPr id="4" name="TextBox 3">
            <a:extLst>
              <a:ext uri="{FF2B5EF4-FFF2-40B4-BE49-F238E27FC236}">
                <a16:creationId xmlns:a16="http://schemas.microsoft.com/office/drawing/2014/main" id="{6F51D43E-FAA1-583F-0B16-392FB5711997}"/>
              </a:ext>
            </a:extLst>
          </p:cNvPr>
          <p:cNvSpPr txBox="1"/>
          <p:nvPr/>
        </p:nvSpPr>
        <p:spPr>
          <a:xfrm>
            <a:off x="2921110" y="6034037"/>
            <a:ext cx="317489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Aptos" panose="020B0004020202020204" pitchFamily="34" charset="0"/>
                <a:ea typeface="Calibri" panose="020F0502020204030204" pitchFamily="34" charset="0"/>
                <a:cs typeface="Calibri" panose="020F0502020204030204" pitchFamily="34" charset="0"/>
              </a:rPr>
              <a:t>chester.ac.uk</a:t>
            </a:r>
          </a:p>
        </p:txBody>
      </p:sp>
    </p:spTree>
    <p:extLst>
      <p:ext uri="{BB962C8B-B14F-4D97-AF65-F5344CB8AC3E}">
        <p14:creationId xmlns:p14="http://schemas.microsoft.com/office/powerpoint/2010/main" val="122041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20B555-0EAB-FB4A-AD2D-AB3D307D79DA}"/>
              </a:ext>
            </a:extLst>
          </p:cNvPr>
          <p:cNvSpPr/>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ptos" panose="020B0004020202020204" pitchFamily="34" charset="0"/>
            </a:endParaRPr>
          </a:p>
        </p:txBody>
      </p:sp>
      <p:sp>
        <p:nvSpPr>
          <p:cNvPr id="5" name="TextBox 4">
            <a:extLst>
              <a:ext uri="{FF2B5EF4-FFF2-40B4-BE49-F238E27FC236}">
                <a16:creationId xmlns:a16="http://schemas.microsoft.com/office/drawing/2014/main" id="{64C15C47-B7FC-AF45-B4D5-752052EC18D5}"/>
              </a:ext>
            </a:extLst>
          </p:cNvPr>
          <p:cNvSpPr txBox="1"/>
          <p:nvPr/>
        </p:nvSpPr>
        <p:spPr>
          <a:xfrm>
            <a:off x="375920" y="495094"/>
            <a:ext cx="6267485" cy="830997"/>
          </a:xfrm>
          <a:prstGeom prst="rect">
            <a:avLst/>
          </a:prstGeom>
          <a:solidFill>
            <a:srgbClr val="F4C123"/>
          </a:solidFill>
        </p:spPr>
        <p:txBody>
          <a:bodyPr wrap="none" rtlCol="0">
            <a:spAutoFit/>
          </a:bodyPr>
          <a:lstStyle/>
          <a:p>
            <a:r>
              <a:rPr lang="en-US" sz="4800" dirty="0">
                <a:latin typeface="Aptos" panose="020B0004020202020204" pitchFamily="34" charset="0"/>
              </a:rPr>
              <a:t>For more information…</a:t>
            </a:r>
          </a:p>
        </p:txBody>
      </p:sp>
      <p:sp>
        <p:nvSpPr>
          <p:cNvPr id="6" name="TextBox 5">
            <a:extLst>
              <a:ext uri="{FF2B5EF4-FFF2-40B4-BE49-F238E27FC236}">
                <a16:creationId xmlns:a16="http://schemas.microsoft.com/office/drawing/2014/main" id="{8D055C17-5380-674C-8371-1C8F9352E6A2}"/>
              </a:ext>
            </a:extLst>
          </p:cNvPr>
          <p:cNvSpPr txBox="1"/>
          <p:nvPr/>
        </p:nvSpPr>
        <p:spPr>
          <a:xfrm>
            <a:off x="375920" y="1648885"/>
            <a:ext cx="5987216" cy="1031051"/>
          </a:xfrm>
          <a:prstGeom prst="rect">
            <a:avLst/>
          </a:prstGeom>
          <a:solidFill>
            <a:schemeClr val="bg1"/>
          </a:solidFill>
        </p:spPr>
        <p:txBody>
          <a:bodyPr wrap="square">
            <a:spAutoFit/>
          </a:bodyPr>
          <a:lstStyle/>
          <a:p>
            <a:pPr lvl="0">
              <a:spcBef>
                <a:spcPts val="600"/>
              </a:spcBef>
            </a:pPr>
            <a:r>
              <a:rPr lang="en-GB" sz="2800" dirty="0">
                <a:latin typeface="Aptos" panose="020B0004020202020204" pitchFamily="34" charset="0"/>
              </a:rPr>
              <a:t>On student finance and to apply go to</a:t>
            </a:r>
          </a:p>
          <a:p>
            <a:pPr lvl="0">
              <a:spcBef>
                <a:spcPts val="600"/>
              </a:spcBef>
            </a:pPr>
            <a:r>
              <a:rPr lang="en-GB" sz="2800" dirty="0">
                <a:latin typeface="Aptos" panose="020B0004020202020204" pitchFamily="34" charset="0"/>
              </a:rPr>
              <a:t>www.gov.uk/studentfinance</a:t>
            </a:r>
          </a:p>
        </p:txBody>
      </p:sp>
      <p:pic>
        <p:nvPicPr>
          <p:cNvPr id="8" name="Picture 7">
            <a:extLst>
              <a:ext uri="{FF2B5EF4-FFF2-40B4-BE49-F238E27FC236}">
                <a16:creationId xmlns:a16="http://schemas.microsoft.com/office/drawing/2014/main" id="{B85B0846-2AB9-5C42-80E8-CFE92A9D1712}"/>
              </a:ext>
            </a:extLst>
          </p:cNvPr>
          <p:cNvPicPr>
            <a:picLocks noChangeAspect="1"/>
          </p:cNvPicPr>
          <p:nvPr/>
        </p:nvPicPr>
        <p:blipFill>
          <a:blip r:embed="rId2"/>
          <a:stretch>
            <a:fillRect/>
          </a:stretch>
        </p:blipFill>
        <p:spPr>
          <a:xfrm>
            <a:off x="340718" y="5999298"/>
            <a:ext cx="1772291" cy="568042"/>
          </a:xfrm>
          <a:prstGeom prst="rect">
            <a:avLst/>
          </a:prstGeom>
        </p:spPr>
      </p:pic>
      <p:sp>
        <p:nvSpPr>
          <p:cNvPr id="2" name="TextBox 1">
            <a:extLst>
              <a:ext uri="{FF2B5EF4-FFF2-40B4-BE49-F238E27FC236}">
                <a16:creationId xmlns:a16="http://schemas.microsoft.com/office/drawing/2014/main" id="{BEE64710-D06F-90D9-80AF-6CC0A2DD549D}"/>
              </a:ext>
            </a:extLst>
          </p:cNvPr>
          <p:cNvSpPr txBox="1"/>
          <p:nvPr/>
        </p:nvSpPr>
        <p:spPr>
          <a:xfrm>
            <a:off x="375920" y="3002730"/>
            <a:ext cx="8253730" cy="954107"/>
          </a:xfrm>
          <a:prstGeom prst="rect">
            <a:avLst/>
          </a:prstGeom>
          <a:solidFill>
            <a:schemeClr val="bg1"/>
          </a:solidFill>
        </p:spPr>
        <p:txBody>
          <a:bodyPr wrap="square">
            <a:spAutoFit/>
          </a:bodyPr>
          <a:lstStyle/>
          <a:p>
            <a:pPr lvl="0">
              <a:spcBef>
                <a:spcPts val="600"/>
              </a:spcBef>
            </a:pPr>
            <a:r>
              <a:rPr lang="en-GB" sz="2800" dirty="0">
                <a:latin typeface="Aptos" panose="020B0004020202020204" pitchFamily="34" charset="0"/>
              </a:rPr>
              <a:t>SFE experts are online Monday to Friday 9am-5pm and Saturday 9am-4pm to answer questions.</a:t>
            </a:r>
          </a:p>
        </p:txBody>
      </p:sp>
    </p:spTree>
    <p:extLst>
      <p:ext uri="{BB962C8B-B14F-4D97-AF65-F5344CB8AC3E}">
        <p14:creationId xmlns:p14="http://schemas.microsoft.com/office/powerpoint/2010/main" val="1200634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a84df76d-bd61-4ac8-b886-5008520e7e3b"/>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4128</TotalTime>
  <Words>1152</Words>
  <Application>Microsoft Office PowerPoint</Application>
  <PresentationFormat>Widescreen</PresentationFormat>
  <Paragraphs>159</Paragraphs>
  <Slides>16</Slides>
  <Notes>14</Notes>
  <HiddenSlides>1</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Aptos</vt:lpstr>
      <vt:lpstr>Aptos Display</vt:lpstr>
      <vt:lpstr>Arial</vt:lpstr>
      <vt:lpstr>Calibri</vt:lpstr>
      <vt:lpstr>Calibri Light</vt:lpstr>
      <vt:lpstr>Roboto</vt:lpstr>
      <vt:lpstr>Roboto Light</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Marc Kneebone</dc:creator>
  <cp:lastModifiedBy>Lauren Mather</cp:lastModifiedBy>
  <cp:revision>53</cp:revision>
  <dcterms:created xsi:type="dcterms:W3CDTF">2023-03-16T14:30:35Z</dcterms:created>
  <dcterms:modified xsi:type="dcterms:W3CDTF">2026-03-10T10:15:32Z</dcterms:modified>
</cp:coreProperties>
</file>