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427" r:id="rId2"/>
  </p:sldIdLst>
  <p:sldSz cx="6858000" cy="9906000" type="A4"/>
  <p:notesSz cx="7034213" cy="10164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2022-2023 Learning Journeys" id="{29E8348A-F0D2-480C-9C38-456FB159BC1A}">
          <p14:sldIdLst>
            <p14:sldId id="42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FFE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26" autoAdjust="0"/>
    <p:restoredTop sz="95337" autoAdjust="0"/>
  </p:normalViewPr>
  <p:slideViewPr>
    <p:cSldViewPr snapToGrid="0">
      <p:cViewPr varScale="1">
        <p:scale>
          <a:sx n="75" d="100"/>
          <a:sy n="75" d="100"/>
        </p:scale>
        <p:origin x="32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83645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r">
              <a:defRPr sz="1200"/>
            </a:lvl1pPr>
          </a:lstStyle>
          <a:p>
            <a:fld id="{49759D49-EF02-485A-8945-4972056C416D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0450" y="1271588"/>
            <a:ext cx="2373313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028" tIns="47014" rIns="94028" bIns="4701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3094" y="4892220"/>
            <a:ext cx="5628027" cy="4001542"/>
          </a:xfrm>
          <a:prstGeom prst="rect">
            <a:avLst/>
          </a:prstGeom>
        </p:spPr>
        <p:txBody>
          <a:bodyPr vert="horz" lIns="94028" tIns="47014" rIns="94028" bIns="470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83645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r">
              <a:defRPr sz="1200"/>
            </a:lvl1pPr>
          </a:lstStyle>
          <a:p>
            <a:fld id="{9ACE93EC-7B26-40FB-9982-6D1A4D5062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031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1A942-9907-4A01-8E5E-4674325E75F3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98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9FB34-66F9-4BB5-9F3C-16E1E0143B06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1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1694A-0B14-4D06-AAA5-379AEE58E469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481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3CB5-475B-41DF-9084-FB9E6B1C431E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78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2C11-6BFA-4C56-9C22-33E61E2B4050}" type="datetime1">
              <a:rPr lang="en-GB" smtClean="0"/>
              <a:t>08/12/2025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420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EEC0E-50EF-4578-B01E-FC72F1AAF6A3}" type="datetime1">
              <a:rPr lang="en-GB" smtClean="0"/>
              <a:t>08/12/2025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547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DDFB-AA88-42AB-8D7F-02A867F90711}" type="datetime1">
              <a:rPr lang="en-GB" smtClean="0"/>
              <a:t>08/12/2025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772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8669-12C9-484B-BA50-A73B642F10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118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0886B-BD7C-4E2D-AD81-2ADCCE939B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18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C89B9-FFA2-41AD-A8B1-440D8CBEF304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66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3DD-80BF-4985-A4E0-2D37126F0082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452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83AD5-63E2-4F51-9F35-D20B6AEF8B2A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21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5632206" y="8198902"/>
            <a:ext cx="794061" cy="415641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cxnSp>
        <p:nvCxnSpPr>
          <p:cNvPr id="176" name="Straight Connector 175"/>
          <p:cNvCxnSpPr>
            <a:endCxn id="5" idx="3"/>
          </p:cNvCxnSpPr>
          <p:nvPr/>
        </p:nvCxnSpPr>
        <p:spPr>
          <a:xfrm>
            <a:off x="1417296" y="8420423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 rot="5400000">
            <a:off x="2148815" y="1331578"/>
            <a:ext cx="735724" cy="381295"/>
          </a:xfrm>
          <a:prstGeom prst="triangle">
            <a:avLst>
              <a:gd name="adj" fmla="val 50597"/>
            </a:avLst>
          </a:prstGeom>
          <a:gradFill flip="none" rotWithShape="1">
            <a:gsLst>
              <a:gs pos="6000">
                <a:schemeClr val="accent1">
                  <a:lumMod val="5000"/>
                  <a:lumOff val="95000"/>
                </a:schemeClr>
              </a:gs>
              <a:gs pos="97000">
                <a:schemeClr val="tx1">
                  <a:lumMod val="85000"/>
                  <a:lumOff val="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978160" y="1650155"/>
            <a:ext cx="264525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144" name="Rectangle 143"/>
          <p:cNvSpPr/>
          <p:nvPr/>
        </p:nvSpPr>
        <p:spPr>
          <a:xfrm>
            <a:off x="16854" y="462692"/>
            <a:ext cx="6858000" cy="44402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48" name="Rectangle 147"/>
          <p:cNvSpPr/>
          <p:nvPr/>
        </p:nvSpPr>
        <p:spPr>
          <a:xfrm>
            <a:off x="-9839" y="9154842"/>
            <a:ext cx="6867839" cy="19853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cxnSp>
        <p:nvCxnSpPr>
          <p:cNvPr id="147" name="Straight Connector 146"/>
          <p:cNvCxnSpPr/>
          <p:nvPr/>
        </p:nvCxnSpPr>
        <p:spPr>
          <a:xfrm>
            <a:off x="6126472" y="497138"/>
            <a:ext cx="5554" cy="3825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/>
          <p:cNvSpPr txBox="1"/>
          <p:nvPr/>
        </p:nvSpPr>
        <p:spPr>
          <a:xfrm>
            <a:off x="5465611" y="548870"/>
            <a:ext cx="647678" cy="312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29" b="1" dirty="0"/>
              <a:t>Year 7</a:t>
            </a:r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11125" y="277813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sp>
        <p:nvSpPr>
          <p:cNvPr id="157" name="Rectangle 156"/>
          <p:cNvSpPr/>
          <p:nvPr/>
        </p:nvSpPr>
        <p:spPr>
          <a:xfrm>
            <a:off x="43496" y="522073"/>
            <a:ext cx="33099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/>
              <a:t>Curriculum for Life Learning Journey </a:t>
            </a:r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2111410" y="1425191"/>
            <a:ext cx="6025" cy="438608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 flipV="1">
            <a:off x="2227690" y="1878191"/>
            <a:ext cx="191468" cy="3026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588" y="8130628"/>
            <a:ext cx="601093" cy="60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" name="TextBox 409"/>
          <p:cNvSpPr txBox="1"/>
          <p:nvPr/>
        </p:nvSpPr>
        <p:spPr>
          <a:xfrm>
            <a:off x="854" y="9117052"/>
            <a:ext cx="2944524" cy="29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86" b="1" dirty="0"/>
              <a:t>Y7 Curriculum for Life Learning Journey</a:t>
            </a:r>
            <a:endParaRPr lang="en-GB" sz="1286" i="1" dirty="0"/>
          </a:p>
        </p:txBody>
      </p:sp>
      <p:grpSp>
        <p:nvGrpSpPr>
          <p:cNvPr id="1072" name="Group 1071"/>
          <p:cNvGrpSpPr>
            <a:grpSpLocks noChangeAspect="1"/>
          </p:cNvGrpSpPr>
          <p:nvPr/>
        </p:nvGrpSpPr>
        <p:grpSpPr>
          <a:xfrm>
            <a:off x="549027" y="1938940"/>
            <a:ext cx="5759310" cy="6709728"/>
            <a:chOff x="663521" y="2096727"/>
            <a:chExt cx="8063034" cy="9393619"/>
          </a:xfrm>
        </p:grpSpPr>
        <p:grpSp>
          <p:nvGrpSpPr>
            <p:cNvPr id="1069" name="Group 1068"/>
            <p:cNvGrpSpPr/>
            <p:nvPr/>
          </p:nvGrpSpPr>
          <p:grpSpPr>
            <a:xfrm>
              <a:off x="663521" y="2096727"/>
              <a:ext cx="8063034" cy="9393619"/>
              <a:chOff x="663521" y="2096727"/>
              <a:chExt cx="8063034" cy="9393619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61D24CC-941E-4C47-B0EC-E144352A4A74}"/>
                  </a:ext>
                </a:extLst>
              </p:cNvPr>
              <p:cNvSpPr/>
              <p:nvPr/>
            </p:nvSpPr>
            <p:spPr>
              <a:xfrm>
                <a:off x="1888901" y="10872247"/>
                <a:ext cx="6361359" cy="6180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B5CF508-9F97-7344-A588-8737134FC758}"/>
                  </a:ext>
                </a:extLst>
              </p:cNvPr>
              <p:cNvSpPr/>
              <p:nvPr/>
            </p:nvSpPr>
            <p:spPr>
              <a:xfrm>
                <a:off x="1984661" y="2104072"/>
                <a:ext cx="5610772" cy="59313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11" name="Rectangle 140">
                <a:extLst>
                  <a:ext uri="{FF2B5EF4-FFF2-40B4-BE49-F238E27FC236}">
                    <a16:creationId xmlns:a16="http://schemas.microsoft.com/office/drawing/2014/main" id="{4ED9223C-B305-724C-860B-8788F8ED72BC}"/>
                  </a:ext>
                </a:extLst>
              </p:cNvPr>
              <p:cNvSpPr/>
              <p:nvPr/>
            </p:nvSpPr>
            <p:spPr>
              <a:xfrm>
                <a:off x="1753829" y="4341211"/>
                <a:ext cx="5909338" cy="603238"/>
              </a:xfrm>
              <a:custGeom>
                <a:avLst/>
                <a:gdLst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42380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37185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1"/>
                  <a:gd name="connsiteX1" fmla="*/ 5909338 w 5909338"/>
                  <a:gd name="connsiteY1" fmla="*/ 0 h 642381"/>
                  <a:gd name="connsiteX2" fmla="*/ 5831406 w 5909338"/>
                  <a:gd name="connsiteY2" fmla="*/ 642381 h 642381"/>
                  <a:gd name="connsiteX3" fmla="*/ 0 w 5909338"/>
                  <a:gd name="connsiteY3" fmla="*/ 642380 h 642381"/>
                  <a:gd name="connsiteX4" fmla="*/ 0 w 5909338"/>
                  <a:gd name="connsiteY4" fmla="*/ 0 h 642381"/>
                  <a:gd name="connsiteX0" fmla="*/ 0 w 5909338"/>
                  <a:gd name="connsiteY0" fmla="*/ 0 h 652772"/>
                  <a:gd name="connsiteX1" fmla="*/ 5909338 w 5909338"/>
                  <a:gd name="connsiteY1" fmla="*/ 0 h 652772"/>
                  <a:gd name="connsiteX2" fmla="*/ 5826211 w 5909338"/>
                  <a:gd name="connsiteY2" fmla="*/ 652772 h 652772"/>
                  <a:gd name="connsiteX3" fmla="*/ 0 w 5909338"/>
                  <a:gd name="connsiteY3" fmla="*/ 642380 h 652772"/>
                  <a:gd name="connsiteX4" fmla="*/ 0 w 5909338"/>
                  <a:gd name="connsiteY4" fmla="*/ 0 h 6527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09338" h="652772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4" name="Block Arc 3">
                <a:extLst>
                  <a:ext uri="{FF2B5EF4-FFF2-40B4-BE49-F238E27FC236}">
                    <a16:creationId xmlns:a16="http://schemas.microsoft.com/office/drawing/2014/main" id="{D2F97453-494C-5746-8E17-4A67EE1BF309}"/>
                  </a:ext>
                </a:extLst>
              </p:cNvPr>
              <p:cNvSpPr/>
              <p:nvPr/>
            </p:nvSpPr>
            <p:spPr>
              <a:xfrm rot="16200000">
                <a:off x="-52573" y="9504581"/>
                <a:ext cx="2812632" cy="1144154"/>
              </a:xfrm>
              <a:custGeom>
                <a:avLst/>
                <a:gdLst>
                  <a:gd name="connsiteX0" fmla="*/ 3 w 2780712"/>
                  <a:gd name="connsiteY0" fmla="*/ 1094551 h 2184400"/>
                  <a:gd name="connsiteX1" fmla="*/ 831534 w 2780712"/>
                  <a:gd name="connsiteY1" fmla="*/ 92104 h 2184400"/>
                  <a:gd name="connsiteX2" fmla="*/ 1997384 w 2780712"/>
                  <a:gd name="connsiteY2" fmla="*/ 109596 h 2184400"/>
                  <a:gd name="connsiteX3" fmla="*/ 2778379 w 2780712"/>
                  <a:gd name="connsiteY3" fmla="*/ 1155438 h 2184400"/>
                  <a:gd name="connsiteX4" fmla="*/ 2162223 w 2780712"/>
                  <a:gd name="connsiteY4" fmla="*/ 1127366 h 2184400"/>
                  <a:gd name="connsiteX5" fmla="*/ 1665158 w 2780712"/>
                  <a:gd name="connsiteY5" fmla="*/ 647374 h 2184400"/>
                  <a:gd name="connsiteX6" fmla="*/ 1138901 w 2780712"/>
                  <a:gd name="connsiteY6" fmla="*/ 642184 h 2184400"/>
                  <a:gd name="connsiteX7" fmla="*/ 616375 w 2780712"/>
                  <a:gd name="connsiteY7" fmla="*/ 1093509 h 2184400"/>
                  <a:gd name="connsiteX8" fmla="*/ 3 w 2780712"/>
                  <a:gd name="connsiteY8" fmla="*/ 1094551 h 2184400"/>
                  <a:gd name="connsiteX0" fmla="*/ 3 w 2834387"/>
                  <a:gd name="connsiteY0" fmla="*/ 1105859 h 1140427"/>
                  <a:gd name="connsiteX1" fmla="*/ 831534 w 2834387"/>
                  <a:gd name="connsiteY1" fmla="*/ 103412 h 1140427"/>
                  <a:gd name="connsiteX2" fmla="*/ 1997384 w 2834387"/>
                  <a:gd name="connsiteY2" fmla="*/ 120904 h 1140427"/>
                  <a:gd name="connsiteX3" fmla="*/ 2832970 w 2834387"/>
                  <a:gd name="connsiteY3" fmla="*/ 1125803 h 1140427"/>
                  <a:gd name="connsiteX4" fmla="*/ 2162223 w 2834387"/>
                  <a:gd name="connsiteY4" fmla="*/ 1138674 h 1140427"/>
                  <a:gd name="connsiteX5" fmla="*/ 1665158 w 2834387"/>
                  <a:gd name="connsiteY5" fmla="*/ 658682 h 1140427"/>
                  <a:gd name="connsiteX6" fmla="*/ 1138901 w 2834387"/>
                  <a:gd name="connsiteY6" fmla="*/ 653492 h 1140427"/>
                  <a:gd name="connsiteX7" fmla="*/ 616375 w 2834387"/>
                  <a:gd name="connsiteY7" fmla="*/ 1104817 h 1140427"/>
                  <a:gd name="connsiteX8" fmla="*/ 3 w 2834387"/>
                  <a:gd name="connsiteY8" fmla="*/ 1105859 h 1140427"/>
                  <a:gd name="connsiteX0" fmla="*/ 3 w 2834578"/>
                  <a:gd name="connsiteY0" fmla="*/ 1109586 h 1144154"/>
                  <a:gd name="connsiteX1" fmla="*/ 831534 w 2834578"/>
                  <a:gd name="connsiteY1" fmla="*/ 107139 h 1144154"/>
                  <a:gd name="connsiteX2" fmla="*/ 2064059 w 2834578"/>
                  <a:gd name="connsiteY2" fmla="*/ 143681 h 1144154"/>
                  <a:gd name="connsiteX3" fmla="*/ 2832970 w 2834578"/>
                  <a:gd name="connsiteY3" fmla="*/ 1129530 h 1144154"/>
                  <a:gd name="connsiteX4" fmla="*/ 2162223 w 2834578"/>
                  <a:gd name="connsiteY4" fmla="*/ 1142401 h 1144154"/>
                  <a:gd name="connsiteX5" fmla="*/ 1665158 w 2834578"/>
                  <a:gd name="connsiteY5" fmla="*/ 662409 h 1144154"/>
                  <a:gd name="connsiteX6" fmla="*/ 1138901 w 2834578"/>
                  <a:gd name="connsiteY6" fmla="*/ 657219 h 1144154"/>
                  <a:gd name="connsiteX7" fmla="*/ 616375 w 2834578"/>
                  <a:gd name="connsiteY7" fmla="*/ 1108544 h 1144154"/>
                  <a:gd name="connsiteX8" fmla="*/ 3 w 2834578"/>
                  <a:gd name="connsiteY8" fmla="*/ 1109586 h 1144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834578" h="1144154">
                    <a:moveTo>
                      <a:pt x="3" y="1109586"/>
                    </a:moveTo>
                    <a:cubicBezTo>
                      <a:pt x="-1187" y="675285"/>
                      <a:pt x="487525" y="268123"/>
                      <a:pt x="831534" y="107139"/>
                    </a:cubicBezTo>
                    <a:cubicBezTo>
                      <a:pt x="1175543" y="-53845"/>
                      <a:pt x="1730486" y="-26718"/>
                      <a:pt x="2064059" y="143681"/>
                    </a:cubicBezTo>
                    <a:cubicBezTo>
                      <a:pt x="2397632" y="314080"/>
                      <a:pt x="2865495" y="688987"/>
                      <a:pt x="2832970" y="1129530"/>
                    </a:cubicBezTo>
                    <a:cubicBezTo>
                      <a:pt x="2627585" y="1120173"/>
                      <a:pt x="2367608" y="1151758"/>
                      <a:pt x="2162223" y="1142401"/>
                    </a:cubicBezTo>
                    <a:cubicBezTo>
                      <a:pt x="2187535" y="932414"/>
                      <a:pt x="1985346" y="737169"/>
                      <a:pt x="1665158" y="662409"/>
                    </a:cubicBezTo>
                    <a:cubicBezTo>
                      <a:pt x="1496111" y="622938"/>
                      <a:pt x="1309920" y="621102"/>
                      <a:pt x="1138901" y="657219"/>
                    </a:cubicBezTo>
                    <a:cubicBezTo>
                      <a:pt x="825547" y="723395"/>
                      <a:pt x="615464" y="904852"/>
                      <a:pt x="616375" y="1108544"/>
                    </a:cubicBezTo>
                    <a:lnTo>
                      <a:pt x="3" y="1109586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2ABDDAA7-1330-5846-8957-036F466F9A01}"/>
                  </a:ext>
                </a:extLst>
              </p:cNvPr>
              <p:cNvSpPr/>
              <p:nvPr/>
            </p:nvSpPr>
            <p:spPr>
              <a:xfrm rot="5400000" flipH="1">
                <a:off x="6218338" y="6814445"/>
                <a:ext cx="2832033" cy="2184400"/>
              </a:xfrm>
              <a:prstGeom prst="blockArc">
                <a:avLst>
                  <a:gd name="adj1" fmla="val 10847997"/>
                  <a:gd name="adj2" fmla="val 383373"/>
                  <a:gd name="adj3" fmla="val 2961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EE221F3-E29A-7E44-BA3E-4DDEF353168D}"/>
                  </a:ext>
                </a:extLst>
              </p:cNvPr>
              <p:cNvSpPr/>
              <p:nvPr/>
            </p:nvSpPr>
            <p:spPr>
              <a:xfrm>
                <a:off x="1888902" y="8670342"/>
                <a:ext cx="5841999" cy="6523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BA4EACD-79B2-9047-926C-4179677F6DF3}"/>
                  </a:ext>
                </a:extLst>
              </p:cNvPr>
              <p:cNvSpPr/>
              <p:nvPr/>
            </p:nvSpPr>
            <p:spPr>
              <a:xfrm>
                <a:off x="1603667" y="6490630"/>
                <a:ext cx="5991766" cy="643428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9" name="Block Arc 8">
                <a:extLst>
                  <a:ext uri="{FF2B5EF4-FFF2-40B4-BE49-F238E27FC236}">
                    <a16:creationId xmlns:a16="http://schemas.microsoft.com/office/drawing/2014/main" id="{28EF7BC0-BD7F-BD4C-8DBE-13C9030B0FE6}"/>
                  </a:ext>
                </a:extLst>
              </p:cNvPr>
              <p:cNvSpPr/>
              <p:nvPr/>
            </p:nvSpPr>
            <p:spPr>
              <a:xfrm rot="16200000">
                <a:off x="-170314" y="5175043"/>
                <a:ext cx="2797740" cy="1130070"/>
              </a:xfrm>
              <a:custGeom>
                <a:avLst/>
                <a:gdLst>
                  <a:gd name="connsiteX0" fmla="*/ 1849 w 2799588"/>
                  <a:gd name="connsiteY0" fmla="*/ 1057381 h 2229301"/>
                  <a:gd name="connsiteX1" fmla="*/ 1427126 w 2799588"/>
                  <a:gd name="connsiteY1" fmla="*/ 212 h 2229301"/>
                  <a:gd name="connsiteX2" fmla="*/ 2799516 w 2799588"/>
                  <a:gd name="connsiteY2" fmla="*/ 1125982 h 2229301"/>
                  <a:gd name="connsiteX3" fmla="*/ 2210945 w 2799588"/>
                  <a:gd name="connsiteY3" fmla="*/ 1121217 h 2229301"/>
                  <a:gd name="connsiteX4" fmla="*/ 1412694 w 2799588"/>
                  <a:gd name="connsiteY4" fmla="*/ 588647 h 2229301"/>
                  <a:gd name="connsiteX5" fmla="*/ 590194 w 2799588"/>
                  <a:gd name="connsiteY5" fmla="*/ 1081484 h 2229301"/>
                  <a:gd name="connsiteX6" fmla="*/ 1849 w 2799588"/>
                  <a:gd name="connsiteY6" fmla="*/ 1057381 h 2229301"/>
                  <a:gd name="connsiteX0" fmla="*/ 0 w 2797740"/>
                  <a:gd name="connsiteY0" fmla="*/ 1057385 h 1125986"/>
                  <a:gd name="connsiteX1" fmla="*/ 1425277 w 2797740"/>
                  <a:gd name="connsiteY1" fmla="*/ 216 h 1125986"/>
                  <a:gd name="connsiteX2" fmla="*/ 2797667 w 2797740"/>
                  <a:gd name="connsiteY2" fmla="*/ 1125986 h 1125986"/>
                  <a:gd name="connsiteX3" fmla="*/ 2209096 w 2797740"/>
                  <a:gd name="connsiteY3" fmla="*/ 1121221 h 1125986"/>
                  <a:gd name="connsiteX4" fmla="*/ 1410845 w 2797740"/>
                  <a:gd name="connsiteY4" fmla="*/ 588651 h 1125986"/>
                  <a:gd name="connsiteX5" fmla="*/ 624204 w 2797740"/>
                  <a:gd name="connsiteY5" fmla="*/ 1033679 h 1125986"/>
                  <a:gd name="connsiteX6" fmla="*/ 0 w 2797740"/>
                  <a:gd name="connsiteY6" fmla="*/ 1057385 h 112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7740" h="1125986">
                    <a:moveTo>
                      <a:pt x="0" y="1057385"/>
                    </a:moveTo>
                    <a:cubicBezTo>
                      <a:pt x="38828" y="456405"/>
                      <a:pt x="669703" y="-11533"/>
                      <a:pt x="1425277" y="216"/>
                    </a:cubicBezTo>
                    <a:cubicBezTo>
                      <a:pt x="2193104" y="12156"/>
                      <a:pt x="2805475" y="514484"/>
                      <a:pt x="2797667" y="1125986"/>
                    </a:cubicBezTo>
                    <a:lnTo>
                      <a:pt x="2209096" y="1121221"/>
                    </a:lnTo>
                    <a:cubicBezTo>
                      <a:pt x="2214675" y="831406"/>
                      <a:pt x="1857727" y="593260"/>
                      <a:pt x="1410845" y="588651"/>
                    </a:cubicBezTo>
                    <a:cubicBezTo>
                      <a:pt x="977755" y="584184"/>
                      <a:pt x="651512" y="753344"/>
                      <a:pt x="624204" y="1033679"/>
                    </a:cubicBezTo>
                    <a:cubicBezTo>
                      <a:pt x="428089" y="1025645"/>
                      <a:pt x="196115" y="1065419"/>
                      <a:pt x="0" y="1057385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Block Arc 13">
                <a:extLst>
                  <a:ext uri="{FF2B5EF4-FFF2-40B4-BE49-F238E27FC236}">
                    <a16:creationId xmlns:a16="http://schemas.microsoft.com/office/drawing/2014/main" id="{9BB00DD6-C4C4-7348-AD3E-28EAE4D8492B}"/>
                  </a:ext>
                </a:extLst>
              </p:cNvPr>
              <p:cNvSpPr/>
              <p:nvPr/>
            </p:nvSpPr>
            <p:spPr>
              <a:xfrm rot="5400000" flipH="1">
                <a:off x="6146290" y="2428388"/>
                <a:ext cx="2847721" cy="21844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975577" y="2390350"/>
              <a:ext cx="7453126" cy="8818923"/>
              <a:chOff x="975577" y="2390350"/>
              <a:chExt cx="7453126" cy="8818923"/>
            </a:xfrm>
          </p:grpSpPr>
          <p:cxnSp>
            <p:nvCxnSpPr>
              <p:cNvPr id="159" name="Straight Connector 158"/>
              <p:cNvCxnSpPr>
                <a:endCxn id="14" idx="1"/>
              </p:cNvCxnSpPr>
              <p:nvPr/>
            </p:nvCxnSpPr>
            <p:spPr>
              <a:xfrm>
                <a:off x="1793591" y="2390350"/>
                <a:ext cx="5776047" cy="8361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>
                <a:endCxn id="1024" idx="2"/>
              </p:cNvCxnSpPr>
              <p:nvPr/>
            </p:nvCxnSpPr>
            <p:spPr>
              <a:xfrm flipV="1">
                <a:off x="1726207" y="4661233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4" name="Arc 1023"/>
              <p:cNvSpPr/>
              <p:nvPr/>
            </p:nvSpPr>
            <p:spPr>
              <a:xfrm>
                <a:off x="6949380" y="2405358"/>
                <a:ext cx="1403254" cy="2258405"/>
              </a:xfrm>
              <a:prstGeom prst="arc">
                <a:avLst>
                  <a:gd name="adj1" fmla="val 16200000"/>
                  <a:gd name="adj2" fmla="val 5256843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sp>
            <p:nvSpPr>
              <p:cNvPr id="170" name="Arc 169"/>
              <p:cNvSpPr/>
              <p:nvPr/>
            </p:nvSpPr>
            <p:spPr>
              <a:xfrm>
                <a:off x="7025449" y="6810988"/>
                <a:ext cx="1403254" cy="2229081"/>
              </a:xfrm>
              <a:prstGeom prst="arc">
                <a:avLst>
                  <a:gd name="adj1" fmla="val 16120637"/>
                  <a:gd name="adj2" fmla="val 4983877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sp>
            <p:nvSpPr>
              <p:cNvPr id="171" name="Arc 170"/>
              <p:cNvSpPr/>
              <p:nvPr/>
            </p:nvSpPr>
            <p:spPr>
              <a:xfrm flipH="1">
                <a:off x="975577" y="4665689"/>
                <a:ext cx="1403254" cy="2146655"/>
              </a:xfrm>
              <a:prstGeom prst="arc">
                <a:avLst>
                  <a:gd name="adj1" fmla="val 16248374"/>
                  <a:gd name="adj2" fmla="val 5189154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cxnSp>
            <p:nvCxnSpPr>
              <p:cNvPr id="172" name="Straight Connector 171"/>
              <p:cNvCxnSpPr>
                <a:endCxn id="8" idx="3"/>
              </p:cNvCxnSpPr>
              <p:nvPr/>
            </p:nvCxnSpPr>
            <p:spPr>
              <a:xfrm flipV="1">
                <a:off x="1689032" y="6812344"/>
                <a:ext cx="5906401" cy="905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 flipV="1">
                <a:off x="1838324" y="9051721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Arc 174"/>
              <p:cNvSpPr/>
              <p:nvPr/>
            </p:nvSpPr>
            <p:spPr>
              <a:xfrm flipH="1">
                <a:off x="1105578" y="9059682"/>
                <a:ext cx="1403254" cy="2119835"/>
              </a:xfrm>
              <a:prstGeom prst="arc">
                <a:avLst>
                  <a:gd name="adj1" fmla="val 16248374"/>
                  <a:gd name="adj2" fmla="val 5358476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cxnSp>
            <p:nvCxnSpPr>
              <p:cNvPr id="496" name="Straight Connector 495"/>
              <p:cNvCxnSpPr/>
              <p:nvPr/>
            </p:nvCxnSpPr>
            <p:spPr>
              <a:xfrm flipV="1">
                <a:off x="1891808" y="11204817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70" name="Group 1069"/>
          <p:cNvGrpSpPr/>
          <p:nvPr/>
        </p:nvGrpSpPr>
        <p:grpSpPr>
          <a:xfrm>
            <a:off x="763390" y="1747093"/>
            <a:ext cx="872277" cy="886708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755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43" b="1" dirty="0"/>
                <a:t>START</a:t>
              </a:r>
            </a:p>
          </p:txBody>
        </p:sp>
      </p:grpSp>
      <p:sp>
        <p:nvSpPr>
          <p:cNvPr id="141" name="TextBox 140">
            <a:extLst>
              <a:ext uri="{FF2B5EF4-FFF2-40B4-BE49-F238E27FC236}">
                <a16:creationId xmlns:a16="http://schemas.microsoft.com/office/drawing/2014/main" id="{88CF6B9A-D161-D94B-838C-8556FFF74B3D}"/>
              </a:ext>
            </a:extLst>
          </p:cNvPr>
          <p:cNvSpPr txBox="1"/>
          <p:nvPr/>
        </p:nvSpPr>
        <p:spPr>
          <a:xfrm>
            <a:off x="5442133" y="8762927"/>
            <a:ext cx="13797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.</a:t>
            </a:r>
          </a:p>
        </p:txBody>
      </p:sp>
      <p:pic>
        <p:nvPicPr>
          <p:cNvPr id="133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886307" y="1681984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" name="Rectangle 138"/>
          <p:cNvSpPr/>
          <p:nvPr/>
        </p:nvSpPr>
        <p:spPr>
          <a:xfrm>
            <a:off x="4436540" y="1052893"/>
            <a:ext cx="1315610" cy="1200329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What makes a family and how do our values shape the relationships we build?"</a:t>
            </a:r>
          </a:p>
        </p:txBody>
      </p:sp>
      <p:sp>
        <p:nvSpPr>
          <p:cNvPr id="185" name="Rectangle 184"/>
          <p:cNvSpPr/>
          <p:nvPr/>
        </p:nvSpPr>
        <p:spPr>
          <a:xfrm>
            <a:off x="1838125" y="4153093"/>
            <a:ext cx="1207780" cy="10156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How can social media change the way we feel about our body?</a:t>
            </a:r>
          </a:p>
        </p:txBody>
      </p:sp>
      <p:sp>
        <p:nvSpPr>
          <p:cNvPr id="191" name="Rectangle 190"/>
          <p:cNvSpPr/>
          <p:nvPr/>
        </p:nvSpPr>
        <p:spPr>
          <a:xfrm>
            <a:off x="1953721" y="2757670"/>
            <a:ext cx="1147904" cy="1200329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>
                <a:latin typeface="OpenDyslexic" panose="00000500000000000000" pitchFamily="50" charset="0"/>
                <a:cs typeface="Calibri" panose="020F0502020204030204" pitchFamily="34" charset="0"/>
              </a:rPr>
              <a:t>How might someone try to gain trust online? (Grooming online)</a:t>
            </a:r>
            <a:endParaRPr lang="en-GB" sz="1200" b="1" dirty="0"/>
          </a:p>
        </p:txBody>
      </p:sp>
      <p:sp>
        <p:nvSpPr>
          <p:cNvPr id="2" name="Oval 1"/>
          <p:cNvSpPr/>
          <p:nvPr/>
        </p:nvSpPr>
        <p:spPr>
          <a:xfrm>
            <a:off x="6209009" y="372225"/>
            <a:ext cx="551387" cy="58158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50" dirty="0">
                <a:solidFill>
                  <a:schemeClr val="tx1"/>
                </a:solidFill>
              </a:rPr>
              <a:t>Add school logo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717" y="475823"/>
            <a:ext cx="385979" cy="380464"/>
          </a:xfrm>
          <a:prstGeom prst="rect">
            <a:avLst/>
          </a:prstGeom>
        </p:spPr>
      </p:pic>
      <p:sp>
        <p:nvSpPr>
          <p:cNvPr id="189" name="Rectangle 188"/>
          <p:cNvSpPr/>
          <p:nvPr/>
        </p:nvSpPr>
        <p:spPr>
          <a:xfrm>
            <a:off x="3751781" y="2603295"/>
            <a:ext cx="1489720" cy="1384995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Why is it important to know the risks of substances like caffeine, tobacco, and drugs when socialising with others?</a:t>
            </a:r>
          </a:p>
        </p:txBody>
      </p:sp>
      <p:sp>
        <p:nvSpPr>
          <p:cNvPr id="91" name="Rectangle 90"/>
          <p:cNvSpPr/>
          <p:nvPr/>
        </p:nvSpPr>
        <p:spPr>
          <a:xfrm>
            <a:off x="5758440" y="2327684"/>
            <a:ext cx="1027161" cy="1754326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Why should our differences be our greatest strengths rather than sources of division?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2537300" y="1527740"/>
            <a:ext cx="1220856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cap="none" spc="0" dirty="0">
                <a:ln>
                  <a:noFill/>
                </a:ln>
                <a:solidFill>
                  <a:schemeClr val="tx1"/>
                </a:solidFill>
                <a:effectLst/>
              </a:rPr>
              <a:t>Transition and Careers – Growth Sector </a:t>
            </a:r>
          </a:p>
        </p:txBody>
      </p:sp>
      <p:pic>
        <p:nvPicPr>
          <p:cNvPr id="84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32558" y="1031348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784832" y="170319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283370" y="3313209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Rectangle 87"/>
          <p:cNvSpPr/>
          <p:nvPr/>
        </p:nvSpPr>
        <p:spPr>
          <a:xfrm>
            <a:off x="118304" y="3293446"/>
            <a:ext cx="1236956" cy="1384995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we handle puberty changes and stay safe if someone makes unwanted contact?</a:t>
            </a:r>
          </a:p>
        </p:txBody>
      </p:sp>
      <p:sp>
        <p:nvSpPr>
          <p:cNvPr id="89" name="Rectangle 88"/>
          <p:cNvSpPr/>
          <p:nvPr/>
        </p:nvSpPr>
        <p:spPr>
          <a:xfrm>
            <a:off x="423715" y="6353418"/>
            <a:ext cx="1477778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Why should we save money?</a:t>
            </a:r>
          </a:p>
          <a:p>
            <a:pPr algn="ctr"/>
            <a:r>
              <a:rPr lang="en-GB" sz="1200" i="1" dirty="0"/>
              <a:t>Making ethical financial decisions: Saving, spending and budgeting our money</a:t>
            </a:r>
          </a:p>
        </p:txBody>
      </p:sp>
      <p:pic>
        <p:nvPicPr>
          <p:cNvPr id="90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04427" y="539295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" name="Rectangle 93"/>
          <p:cNvSpPr/>
          <p:nvPr/>
        </p:nvSpPr>
        <p:spPr>
          <a:xfrm>
            <a:off x="3325435" y="6212557"/>
            <a:ext cx="1376755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What is the difference between radicalisation and extremism?</a:t>
            </a:r>
          </a:p>
        </p:txBody>
      </p:sp>
      <p:sp>
        <p:nvSpPr>
          <p:cNvPr id="95" name="Rectangle 94"/>
          <p:cNvSpPr/>
          <p:nvPr/>
        </p:nvSpPr>
        <p:spPr>
          <a:xfrm>
            <a:off x="5405867" y="5789899"/>
            <a:ext cx="1398471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Who can we trust online? </a:t>
            </a:r>
          </a:p>
          <a:p>
            <a:pPr algn="ctr"/>
            <a:r>
              <a:rPr lang="en-GB" sz="1200" i="1" dirty="0"/>
              <a:t>Recognising fake news, online risk and extremist views</a:t>
            </a:r>
          </a:p>
        </p:txBody>
      </p:sp>
      <p:pic>
        <p:nvPicPr>
          <p:cNvPr id="9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790278" y="6403417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94369" y="6406856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1</a:t>
            </a:fld>
            <a:endParaRPr lang="en-GB"/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4503386" y="8895952"/>
          <a:ext cx="2354613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642">
                  <a:extLst>
                    <a:ext uri="{9D8B030D-6E8A-4147-A177-3AD203B41FA5}">
                      <a16:colId xmlns:a16="http://schemas.microsoft.com/office/drawing/2014/main" val="1663568557"/>
                    </a:ext>
                  </a:extLst>
                </a:gridCol>
                <a:gridCol w="1766971">
                  <a:extLst>
                    <a:ext uri="{9D8B030D-6E8A-4147-A177-3AD203B41FA5}">
                      <a16:colId xmlns:a16="http://schemas.microsoft.com/office/drawing/2014/main" val="1314262305"/>
                    </a:ext>
                  </a:extLst>
                </a:gridCol>
              </a:tblGrid>
              <a:tr h="14866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Key: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102431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HT1+2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RSE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075949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HT3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Health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</a:rPr>
                        <a:t> and Wellbeing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778154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HT4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Living in the Wider World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700698"/>
                  </a:ext>
                </a:extLst>
              </a:tr>
            </a:tbl>
          </a:graphicData>
        </a:graphic>
      </p:graphicFrame>
      <p:sp>
        <p:nvSpPr>
          <p:cNvPr id="103" name="Rectangle 102">
            <a:extLst>
              <a:ext uri="{FF2B5EF4-FFF2-40B4-BE49-F238E27FC236}">
                <a16:creationId xmlns:a16="http://schemas.microsoft.com/office/drawing/2014/main" id="{780E691B-7174-417B-9498-985314F232E9}"/>
              </a:ext>
            </a:extLst>
          </p:cNvPr>
          <p:cNvSpPr/>
          <p:nvPr/>
        </p:nvSpPr>
        <p:spPr>
          <a:xfrm>
            <a:off x="2007856" y="7832096"/>
            <a:ext cx="319486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Enterprise skills &amp;</a:t>
            </a:r>
          </a:p>
          <a:p>
            <a:pPr algn="ctr"/>
            <a:r>
              <a:rPr lang="en-GB" sz="1200" b="1" dirty="0"/>
              <a:t>Careers, Decision making and Study skills: the options available at the end of Key Stage 3. </a:t>
            </a:r>
          </a:p>
        </p:txBody>
      </p:sp>
      <p:pic>
        <p:nvPicPr>
          <p:cNvPr id="106" name="Picture 20" descr="Image result for road signs ahead">
            <a:extLst>
              <a:ext uri="{FF2B5EF4-FFF2-40B4-BE49-F238E27FC236}">
                <a16:creationId xmlns:a16="http://schemas.microsoft.com/office/drawing/2014/main" id="{E6E6DFD8-D50D-4D80-93E2-7E9F7749F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175115" y="7976584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" name="Rectangle 111">
            <a:extLst>
              <a:ext uri="{FF2B5EF4-FFF2-40B4-BE49-F238E27FC236}">
                <a16:creationId xmlns:a16="http://schemas.microsoft.com/office/drawing/2014/main" id="{ED490A47-7C8D-48B7-AB95-CA86A9B6560F}"/>
              </a:ext>
            </a:extLst>
          </p:cNvPr>
          <p:cNvSpPr/>
          <p:nvPr/>
        </p:nvSpPr>
        <p:spPr>
          <a:xfrm>
            <a:off x="5316926" y="4468920"/>
            <a:ext cx="1487412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What is Child Criminal Exploitation?</a:t>
            </a:r>
          </a:p>
        </p:txBody>
      </p:sp>
      <p:pic>
        <p:nvPicPr>
          <p:cNvPr id="9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33809" y="3264504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Rectangle 103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0800000" flipV="1">
            <a:off x="1920320" y="1386812"/>
            <a:ext cx="471512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pic>
        <p:nvPicPr>
          <p:cNvPr id="115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353247" y="3276870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34426" y="4880688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30088" y="4817901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Rectangle 75">
            <a:extLst>
              <a:ext uri="{FF2B5EF4-FFF2-40B4-BE49-F238E27FC236}">
                <a16:creationId xmlns:a16="http://schemas.microsoft.com/office/drawing/2014/main" id="{7E18CBCB-49FF-406E-9B57-B5A1B59C7F92}"/>
              </a:ext>
            </a:extLst>
          </p:cNvPr>
          <p:cNvSpPr/>
          <p:nvPr/>
        </p:nvSpPr>
        <p:spPr>
          <a:xfrm>
            <a:off x="3593763" y="4110898"/>
            <a:ext cx="1207780" cy="19389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 cap="rnd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are our minds and bodies connected, and how can we spot and challenge untrue or unfair ideas about mental health?</a:t>
            </a:r>
            <a:endParaRPr lang="en-GB" sz="1200" dirty="0"/>
          </a:p>
        </p:txBody>
      </p:sp>
      <p:pic>
        <p:nvPicPr>
          <p:cNvPr id="77" name="Picture 20" descr="Image result for road signs ahead">
            <a:extLst>
              <a:ext uri="{FF2B5EF4-FFF2-40B4-BE49-F238E27FC236}">
                <a16:creationId xmlns:a16="http://schemas.microsoft.com/office/drawing/2014/main" id="{E010D1E0-0AA8-4D07-94A9-18232F06F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58314" y="480557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57492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6014</TotalTime>
  <Words>224</Words>
  <Application>Microsoft Office PowerPoint</Application>
  <PresentationFormat>A4 Paper (210x297 mm)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OpenDyslexic</vt:lpstr>
      <vt:lpstr>Office Theme</vt:lpstr>
      <vt:lpstr>PowerPoint Presentation</vt:lpstr>
    </vt:vector>
  </TitlesOfParts>
  <Company>Cardinal Heenan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Conor Duffy</dc:creator>
  <cp:lastModifiedBy>Fiona Rushe</cp:lastModifiedBy>
  <cp:revision>340</cp:revision>
  <cp:lastPrinted>2023-06-21T07:56:17Z</cp:lastPrinted>
  <dcterms:created xsi:type="dcterms:W3CDTF">2021-04-28T08:38:27Z</dcterms:created>
  <dcterms:modified xsi:type="dcterms:W3CDTF">2025-12-08T11:00:29Z</dcterms:modified>
</cp:coreProperties>
</file>